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sldIdLst>
    <p:sldId id="256" r:id="rId3"/>
    <p:sldId id="260" r:id="rId4"/>
    <p:sldId id="288" r:id="rId5"/>
    <p:sldId id="277" r:id="rId6"/>
    <p:sldId id="261" r:id="rId7"/>
    <p:sldId id="262" r:id="rId8"/>
    <p:sldId id="289" r:id="rId9"/>
    <p:sldId id="290" r:id="rId10"/>
    <p:sldId id="270" r:id="rId11"/>
    <p:sldId id="264" r:id="rId12"/>
    <p:sldId id="265" r:id="rId13"/>
    <p:sldId id="291" r:id="rId14"/>
    <p:sldId id="292" r:id="rId15"/>
    <p:sldId id="271" r:id="rId16"/>
    <p:sldId id="293" r:id="rId17"/>
    <p:sldId id="273" r:id="rId18"/>
    <p:sldId id="283" r:id="rId19"/>
    <p:sldId id="284" r:id="rId20"/>
    <p:sldId id="274" r:id="rId21"/>
    <p:sldId id="294" r:id="rId22"/>
    <p:sldId id="295" r:id="rId23"/>
    <p:sldId id="276" r:id="rId24"/>
    <p:sldId id="296" r:id="rId25"/>
  </p:sldIdLst>
  <p:sldSz cx="12192000" cy="6858000"/>
  <p:notesSz cx="6805613" cy="9944100"/>
  <p:defaultTextStyle>
    <a:defPPr>
      <a:defRPr lang="da-DK"/>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2F5"/>
    <a:srgbClr val="F3F0EF"/>
    <a:srgbClr val="FFFFFF"/>
    <a:srgbClr val="FFF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7" autoAdjust="0"/>
    <p:restoredTop sz="83661" autoAdjust="0"/>
  </p:normalViewPr>
  <p:slideViewPr>
    <p:cSldViewPr snapToGrid="0">
      <p:cViewPr varScale="1">
        <p:scale>
          <a:sx n="70" d="100"/>
          <a:sy n="70" d="100"/>
        </p:scale>
        <p:origin x="1358" y="278"/>
      </p:cViewPr>
      <p:guideLst/>
    </p:cSldViewPr>
  </p:slideViewPr>
  <p:outlineViewPr>
    <p:cViewPr>
      <p:scale>
        <a:sx n="33" d="100"/>
        <a:sy n="33" d="100"/>
      </p:scale>
      <p:origin x="0" y="-282"/>
    </p:cViewPr>
  </p:outlineViewPr>
  <p:notesTextViewPr>
    <p:cViewPr>
      <p:scale>
        <a:sx n="100" d="100"/>
        <a:sy n="100" d="100"/>
      </p:scale>
      <p:origin x="0" y="0"/>
    </p:cViewPr>
  </p:notesTextViewPr>
  <p:notesViewPr>
    <p:cSldViewPr snapToGrid="0">
      <p:cViewPr varScale="1">
        <p:scale>
          <a:sx n="61" d="100"/>
          <a:sy n="61" d="100"/>
        </p:scale>
        <p:origin x="32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C429B3A-3E29-48B2-BD23-82678A0CCCC4}" type="datetimeFigureOut">
              <a:rPr lang="da-DK" smtClean="0"/>
              <a:t>08-11-2025</a:t>
            </a:fld>
            <a:endParaRPr lang="da-DK"/>
          </a:p>
        </p:txBody>
      </p:sp>
      <p:sp>
        <p:nvSpPr>
          <p:cNvPr id="4" name="Pladsholder til slidebillede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A40229DF-5641-4EC6-B3B1-DC25D9283948}" type="slidenum">
              <a:rPr lang="da-DK" smtClean="0"/>
              <a:t>‹nr.›</a:t>
            </a:fld>
            <a:endParaRPr lang="da-DK"/>
          </a:p>
        </p:txBody>
      </p:sp>
    </p:spTree>
    <p:extLst>
      <p:ext uri="{BB962C8B-B14F-4D97-AF65-F5344CB8AC3E}">
        <p14:creationId xmlns:p14="http://schemas.microsoft.com/office/powerpoint/2010/main" val="399888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680562" y="4785598"/>
            <a:ext cx="5444490" cy="4937522"/>
          </a:xfrm>
        </p:spPr>
        <p:txBody>
          <a:bodyPr/>
          <a:lstStyle/>
          <a:p>
            <a:r>
              <a:rPr lang="da-DK" sz="1000" b="1" dirty="0">
                <a:latin typeface="+mj-lt"/>
              </a:rPr>
              <a:t>Forberedelse</a:t>
            </a:r>
          </a:p>
          <a:p>
            <a:r>
              <a:rPr lang="da-DK" sz="1000" dirty="0">
                <a:latin typeface="+mj-lt"/>
              </a:rPr>
              <a:t>Indsæt eventuelt eget billede og logo.</a:t>
            </a:r>
          </a:p>
          <a:p>
            <a:r>
              <a:rPr lang="da-DK" sz="1000" dirty="0">
                <a:latin typeface="+mj-lt"/>
              </a:rPr>
              <a:t>Supplerende information kan også tilføjes.</a:t>
            </a:r>
          </a:p>
          <a:p>
            <a:r>
              <a:rPr lang="da-DK" sz="1000" dirty="0">
                <a:latin typeface="+mj-lt"/>
              </a:rPr>
              <a:t>Det kan overvejes at anføre</a:t>
            </a:r>
            <a:r>
              <a:rPr lang="da-DK" sz="1000" baseline="0" dirty="0">
                <a:latin typeface="+mj-lt"/>
              </a:rPr>
              <a:t> hvilket scenarie, der skal øves, fx ”Hackerangreb mod XX-styrelsen”.</a:t>
            </a:r>
          </a:p>
          <a:p>
            <a:endParaRPr lang="da-DK" sz="1000" dirty="0">
              <a:latin typeface="+mj-lt"/>
            </a:endParaRPr>
          </a:p>
          <a:p>
            <a:r>
              <a:rPr lang="da-DK" sz="1000" dirty="0">
                <a:latin typeface="+mj-lt"/>
              </a:rPr>
              <a:t>For mere information om design og planlægning af øvelser se:</a:t>
            </a:r>
          </a:p>
          <a:p>
            <a:pPr marL="171450" indent="-171450">
              <a:buFont typeface="Arial" panose="020B0604020202020204" pitchFamily="34" charset="0"/>
              <a:buChar char="•"/>
            </a:pPr>
            <a:r>
              <a:rPr lang="da-DK" sz="1000" dirty="0">
                <a:latin typeface="+mj-lt"/>
              </a:rPr>
              <a:t>National Øvelsesvejledning, side 4-6 </a:t>
            </a:r>
            <a:r>
              <a:rPr lang="da-DK" sz="1000" b="1" dirty="0">
                <a:latin typeface="+mj-lt"/>
              </a:rPr>
              <a:t>klik</a:t>
            </a:r>
            <a:r>
              <a:rPr lang="da-DK" sz="1000" b="1" baseline="0" dirty="0">
                <a:latin typeface="+mj-lt"/>
              </a:rPr>
              <a:t> her</a:t>
            </a:r>
            <a:endParaRPr lang="da-DK" sz="1000" b="1" dirty="0">
              <a:latin typeface="+mj-lt"/>
            </a:endParaRPr>
          </a:p>
          <a:p>
            <a:pPr marL="171450" indent="-171450">
              <a:buFont typeface="Arial" panose="020B0604020202020204" pitchFamily="34" charset="0"/>
              <a:buChar char="•"/>
            </a:pPr>
            <a:r>
              <a:rPr lang="da-DK" sz="1000" dirty="0">
                <a:latin typeface="+mj-lt"/>
              </a:rPr>
              <a:t>Helhedsorienteret beredskabsplanlægning, side 42-45 </a:t>
            </a:r>
            <a:r>
              <a:rPr lang="da-DK" sz="1000" b="1" dirty="0">
                <a:latin typeface="+mj-lt"/>
              </a:rPr>
              <a:t>klik her</a:t>
            </a:r>
          </a:p>
          <a:p>
            <a:endParaRPr lang="da-DK" sz="1000" dirty="0">
              <a:latin typeface="+mj-lt"/>
            </a:endParaRPr>
          </a:p>
          <a:p>
            <a:r>
              <a:rPr lang="da-DK" sz="1000" b="1" dirty="0">
                <a:latin typeface="+mj-lt"/>
              </a:rPr>
              <a:t>Gennemførelse</a:t>
            </a:r>
          </a:p>
          <a:p>
            <a:r>
              <a:rPr lang="da-DK" sz="1000" dirty="0">
                <a:latin typeface="+mj-lt"/>
              </a:rPr>
              <a:t>Vært og/eller facilitator byder velkommen. </a:t>
            </a:r>
          </a:p>
          <a:p>
            <a:endParaRPr lang="da-DK" sz="1000" dirty="0">
              <a:latin typeface="+mj-lt"/>
            </a:endParaRPr>
          </a:p>
          <a:p>
            <a:r>
              <a:rPr lang="da-DK" sz="1000" dirty="0">
                <a:latin typeface="+mj-lt"/>
              </a:rPr>
              <a:t>Der fortælles kort om baggrunden for øvelsen og forventningerne til den. Facilitatorer orienterer herefter om, hvad en diskussions- og krisestyringsøvelse er samt om den forventede varighed.</a:t>
            </a:r>
          </a:p>
          <a:p>
            <a:endParaRPr lang="da-DK" sz="1000" dirty="0">
              <a:latin typeface="+mj-lt"/>
            </a:endParaRPr>
          </a:p>
          <a:p>
            <a:r>
              <a:rPr lang="da-DK" sz="1000" dirty="0">
                <a:latin typeface="+mj-lt"/>
              </a:rPr>
              <a:t>Facilitator fortæller: En dilemmaøvelse er en øvelse, hvor deltagerne diskuterer, hvordan de vil håndtere forskellige udfordringer og dilemmaer under en krise. Deltagerne skal imidlertid ikke udføre beslutninger eller iværksætte handlinger. En krisestyringsøvelse er en øvelse, hvor deltagerne øver deres faktiske roller og ansvar under en simuleret krise. Ved en krisestyringsøvelse træffer deltagerne beslutninger og iværksætter dem ”på papiret”.</a:t>
            </a:r>
          </a:p>
          <a:p>
            <a:r>
              <a:rPr lang="da-DK" sz="1000" dirty="0">
                <a:latin typeface="+mj-lt"/>
              </a:rPr>
              <a:t> </a:t>
            </a:r>
          </a:p>
          <a:p>
            <a:r>
              <a:rPr lang="da-DK" sz="1000" dirty="0">
                <a:latin typeface="+mj-lt"/>
              </a:rPr>
              <a:t>Facilitator fortæller: Dette øvelseskoncept er en </a:t>
            </a:r>
            <a:r>
              <a:rPr lang="da-DK" sz="1000" i="1" dirty="0">
                <a:latin typeface="+mj-lt"/>
              </a:rPr>
              <a:t>kombineret</a:t>
            </a:r>
            <a:r>
              <a:rPr lang="da-DK" sz="1000" dirty="0">
                <a:latin typeface="+mj-lt"/>
              </a:rPr>
              <a:t> dilemma- og krisestyringsøvelse. Det betyder, at øvelsen indledes med faciliteret diskussion, hvor deltagerne med afsæt i en mulig hændelse skal drøfte planer og procedurer samt håndteringen af konkrete opgaver og udfordringer. Herefter får deltagerne mulighed for - med baggrund i et konkret scenarie - at aktivere organisationens beredskabs- og kontinuitetsplaner ”på papiret”, herunder afprøve egne roller, ansvar og samarbejde.</a:t>
            </a:r>
          </a:p>
          <a:p>
            <a:endParaRPr lang="da-DK" sz="1000" dirty="0">
              <a:latin typeface="+mj-lt"/>
            </a:endParaRPr>
          </a:p>
          <a:p>
            <a:r>
              <a:rPr lang="da-DK" sz="1000" dirty="0">
                <a:latin typeface="+mj-lt"/>
              </a:rPr>
              <a:t>Hvis der er behov for det, kan der gennemføres en kort præsentationsrunde, fx navn, afdeling og funktion, inden selve øvelsen går i gang.</a:t>
            </a:r>
          </a:p>
          <a:p>
            <a:endParaRPr lang="da-DK"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1</a:t>
            </a:fld>
            <a:endParaRPr lang="da-DK"/>
          </a:p>
        </p:txBody>
      </p:sp>
    </p:spTree>
    <p:extLst>
      <p:ext uri="{BB962C8B-B14F-4D97-AF65-F5344CB8AC3E}">
        <p14:creationId xmlns:p14="http://schemas.microsoft.com/office/powerpoint/2010/main" val="695661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Der vælges et relevant scenarie, som vil udfordre organisationens beredskab og krisestyring, herunder eventuelt planer for fortsat drift m.fl.  Valg af scenarie kan ske på baggrund af erfaringer fra tidligere hændelser og øvelser, og/eller ud fra en vurdering af organisationens eget risikobillede og egne sårbarheder. Inspiration kan hentes i bilagene i øvelsesbeskrivelsen.</a:t>
            </a:r>
            <a:endParaRPr lang="da-DK" sz="1000" b="1" dirty="0">
              <a:latin typeface="+mj-lt"/>
            </a:endParaRPr>
          </a:p>
          <a:p>
            <a:endParaRPr lang="da-DK" sz="1000" dirty="0">
              <a:solidFill>
                <a:srgbClr val="FF0000"/>
              </a:solidFill>
              <a:latin typeface="+mj-lt"/>
            </a:endParaRPr>
          </a:p>
          <a:p>
            <a:r>
              <a:rPr lang="da-DK" sz="1000" dirty="0">
                <a:latin typeface="+mj-lt"/>
              </a:rPr>
              <a:t>Beskrivelse af scenariet: Se den røde hjælpetekst på slide.</a:t>
            </a:r>
          </a:p>
          <a:p>
            <a:endParaRPr lang="da-DK" sz="1000" dirty="0">
              <a:latin typeface="+mj-lt"/>
            </a:endParaRPr>
          </a:p>
          <a:p>
            <a:r>
              <a:rPr lang="da-DK" sz="1000" dirty="0">
                <a:latin typeface="+mj-lt"/>
              </a:rPr>
              <a:t>Scenariebeskrivelsen bør være tilpasset den pågældende organisations opgave- og ansvarsområder, herunder organisatoriske rammer, interessenter og øvrige forhold af betydning for driften.</a:t>
            </a:r>
          </a:p>
          <a:p>
            <a:endParaRPr lang="da-DK" sz="1000" dirty="0">
              <a:latin typeface="+mj-lt"/>
            </a:endParaRPr>
          </a:p>
          <a:p>
            <a:r>
              <a:rPr lang="da-DK" sz="1000" b="1" dirty="0">
                <a:latin typeface="+mj-lt"/>
              </a:rPr>
              <a:t>Gennemførelse</a:t>
            </a:r>
          </a:p>
          <a:p>
            <a:r>
              <a:rPr lang="da-DK" sz="1000" dirty="0">
                <a:latin typeface="+mj-lt"/>
              </a:rPr>
              <a:t>Facilitator introducerer deltagerne til det konkrete scenarie. Der kan eventuelt anvendes handouts.</a:t>
            </a:r>
          </a:p>
          <a:p>
            <a:endParaRPr lang="da-DK" sz="1000" dirty="0">
              <a:latin typeface="+mj-lt"/>
            </a:endParaRPr>
          </a:p>
          <a:p>
            <a:r>
              <a:rPr lang="da-DK" sz="1000" dirty="0">
                <a:latin typeface="+mj-lt"/>
              </a:rPr>
              <a:t>Facilitator forklarer, at det er, hvad man ved om hændelsen, og at der ikke foreligger yderligere oplysninger på nuværende tidspunkt.</a:t>
            </a:r>
          </a:p>
          <a:p>
            <a:endParaRPr lang="da-DK" sz="1000" dirty="0">
              <a:latin typeface="+mj-lt"/>
            </a:endParaRPr>
          </a:p>
          <a:p>
            <a:r>
              <a:rPr lang="da-DK" sz="1000" dirty="0">
                <a:latin typeface="+mj-lt"/>
              </a:rPr>
              <a:t>Der gives deltagerne mulighed for at stille eventuelle afklarende/forståelsesmæssige spørgsmål, men facilitator kan som udgangspunkt ikke bidrage med flere informationer.</a:t>
            </a:r>
          </a:p>
        </p:txBody>
      </p:sp>
      <p:sp>
        <p:nvSpPr>
          <p:cNvPr id="4" name="Pladsholder til slidenummer 3"/>
          <p:cNvSpPr>
            <a:spLocks noGrp="1"/>
          </p:cNvSpPr>
          <p:nvPr>
            <p:ph type="sldNum" sz="quarter" idx="10"/>
          </p:nvPr>
        </p:nvSpPr>
        <p:spPr/>
        <p:txBody>
          <a:bodyPr/>
          <a:lstStyle/>
          <a:p>
            <a:fld id="{A40229DF-5641-4EC6-B3B1-DC25D9283948}" type="slidenum">
              <a:rPr lang="da-DK" smtClean="0"/>
              <a:t>10</a:t>
            </a:fld>
            <a:endParaRPr lang="da-DK"/>
          </a:p>
        </p:txBody>
      </p:sp>
    </p:spTree>
    <p:extLst>
      <p:ext uri="{BB962C8B-B14F-4D97-AF65-F5344CB8AC3E}">
        <p14:creationId xmlns:p14="http://schemas.microsoft.com/office/powerpoint/2010/main" val="2465435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Overvej hvilke af refleksionsspørgsmålene, der er vigtigst at få drøftet, og udskift eller justér om nødvendigt ét eller flere spørgsmål. For inspiration til andre eller yderligere spørgsmål, se nedenfor.</a:t>
            </a:r>
          </a:p>
          <a:p>
            <a:endParaRPr lang="da-DK" sz="1000" dirty="0">
              <a:latin typeface="+mj-lt"/>
            </a:endParaRPr>
          </a:p>
          <a:p>
            <a:r>
              <a:rPr lang="da-DK" sz="1000" b="1" dirty="0">
                <a:latin typeface="+mj-lt"/>
              </a:rPr>
              <a:t>Gennemførelse</a:t>
            </a:r>
          </a:p>
          <a:p>
            <a:r>
              <a:rPr lang="da-DK" sz="1000" dirty="0">
                <a:latin typeface="+mj-lt"/>
              </a:rPr>
              <a:t>Facilitator beder deltagerne drøfte hovedspørgsmålene. Facilitator kan bistå som ordstyrer, hvis det er nødvendigt, men overlader det som udgangspunkt til deltagerne selv at styre diskussionerne, så længe de emnemæssigt holder sig inden for rammen.</a:t>
            </a:r>
          </a:p>
          <a:p>
            <a:endParaRPr lang="da-DK" sz="1000" dirty="0">
              <a:latin typeface="+mj-lt"/>
            </a:endParaRPr>
          </a:p>
          <a:p>
            <a:r>
              <a:rPr lang="da-DK" sz="1000" dirty="0">
                <a:latin typeface="+mj-lt"/>
              </a:rPr>
              <a:t>Drøftelserne kan eventuelt stimuleres og udfordres med følgende supplerende spørgsmål:</a:t>
            </a:r>
          </a:p>
          <a:p>
            <a:pPr marL="171450" indent="-171450">
              <a:buFont typeface="Arial" panose="020B0604020202020204" pitchFamily="34" charset="0"/>
              <a:buChar char="•"/>
            </a:pPr>
            <a:r>
              <a:rPr lang="da-DK" sz="1000" dirty="0">
                <a:latin typeface="+mj-lt"/>
              </a:rPr>
              <a:t>Hvem er afhængige af organisationens ydelser eller services?</a:t>
            </a:r>
          </a:p>
          <a:p>
            <a:pPr marL="171450" indent="-171450">
              <a:buFont typeface="Arial" panose="020B0604020202020204" pitchFamily="34" charset="0"/>
              <a:buChar char="•"/>
            </a:pPr>
            <a:r>
              <a:rPr lang="da-DK" sz="1000" dirty="0">
                <a:latin typeface="+mj-lt"/>
              </a:rPr>
              <a:t>Hvilke kerneopgaver og vigtige funktioner kan blive påvirket af hændelsen?</a:t>
            </a:r>
          </a:p>
          <a:p>
            <a:pPr marL="171450" indent="-171450">
              <a:buFont typeface="Arial" panose="020B0604020202020204" pitchFamily="34" charset="0"/>
              <a:buChar char="•"/>
            </a:pPr>
            <a:r>
              <a:rPr lang="da-DK" sz="1000" dirty="0">
                <a:latin typeface="+mj-lt"/>
              </a:rPr>
              <a:t>Hvilke myndigheder, virksomheder eller organisationer skal eller vil kunne inddrages? </a:t>
            </a:r>
          </a:p>
          <a:p>
            <a:pPr marL="171450" indent="-171450">
              <a:buFont typeface="Arial" panose="020B0604020202020204" pitchFamily="34" charset="0"/>
              <a:buChar char="•"/>
            </a:pPr>
            <a:r>
              <a:rPr lang="da-DK" sz="1000" dirty="0">
                <a:latin typeface="+mj-lt"/>
              </a:rPr>
              <a:t>Hvem kan tage ledelsen på håndtering af hændelsen?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000" dirty="0">
                <a:latin typeface="+mj-lt"/>
              </a:rPr>
              <a:t>Hvilke forholdsregler vil I allerede nu tage? </a:t>
            </a:r>
          </a:p>
          <a:p>
            <a:endParaRPr lang="da-DK" sz="100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11</a:t>
            </a:fld>
            <a:endParaRPr lang="da-DK"/>
          </a:p>
        </p:txBody>
      </p:sp>
    </p:spTree>
    <p:extLst>
      <p:ext uri="{BB962C8B-B14F-4D97-AF65-F5344CB8AC3E}">
        <p14:creationId xmlns:p14="http://schemas.microsoft.com/office/powerpoint/2010/main" val="1999059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Der beskrives supplerende/nye informationer om hændelsen og en mulig udvikling af situationen, som vil udfordre organisationens beredskab og krisestyring, herunder (eventuelt) planer for fortsat drift m.fl. Se den røde hjælpetekst på slide.</a:t>
            </a:r>
          </a:p>
          <a:p>
            <a:endParaRPr lang="da-DK" sz="1000" dirty="0">
              <a:latin typeface="+mj-lt"/>
            </a:endParaRPr>
          </a:p>
          <a:p>
            <a:r>
              <a:rPr lang="da-DK" sz="1000" dirty="0">
                <a:latin typeface="+mj-lt"/>
              </a:rPr>
              <a:t>De supplerende informationer kan udbygge og nuancere de allerede præsenterede informationer om hændelsen og/eller rejse nye spørgsmål og dilemmaer, der sætter organisationen under et yderligere pres, og som deltagerne skal tage stilling til.</a:t>
            </a:r>
          </a:p>
          <a:p>
            <a:endParaRPr lang="da-DK" sz="1000" dirty="0">
              <a:latin typeface="+mj-lt"/>
            </a:endParaRPr>
          </a:p>
          <a:p>
            <a:r>
              <a:rPr lang="da-DK" sz="1000" b="1" dirty="0">
                <a:latin typeface="+mj-lt"/>
              </a:rPr>
              <a:t>Gennemførelse</a:t>
            </a:r>
          </a:p>
          <a:p>
            <a:r>
              <a:rPr lang="da-DK" sz="1000" dirty="0">
                <a:latin typeface="+mj-lt"/>
              </a:rPr>
              <a:t>Facilitator fortæller nu om, hvordan situationen har udviklet sig. Der kan eventuelt anvendes handouts.</a:t>
            </a:r>
          </a:p>
          <a:p>
            <a:endParaRPr lang="da-DK" sz="1000" dirty="0">
              <a:latin typeface="+mj-lt"/>
            </a:endParaRPr>
          </a:p>
          <a:p>
            <a:r>
              <a:rPr lang="da-DK" sz="1000" dirty="0">
                <a:latin typeface="+mj-lt"/>
              </a:rPr>
              <a:t>Facilitator forklarer, at det er, hvad man ved om situationens udvikling, og at der ikke foreligger yderligere oplysninger på nuværende tidspunkt.</a:t>
            </a:r>
          </a:p>
          <a:p>
            <a:endParaRPr lang="da-DK" sz="1000" dirty="0">
              <a:latin typeface="+mj-lt"/>
            </a:endParaRPr>
          </a:p>
          <a:p>
            <a:r>
              <a:rPr lang="da-DK" sz="1000" dirty="0">
                <a:latin typeface="+mj-lt"/>
              </a:rPr>
              <a:t>Der gives mulighed for, at deltagerne kan stille eventuelle afklarende/forståelsesmæssige spørgsmål, men facilitator kan som udgangspunkt ikke bidrage med flere informationer.</a:t>
            </a:r>
          </a:p>
          <a:p>
            <a:endParaRPr lang="da-DK" sz="100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12</a:t>
            </a:fld>
            <a:endParaRPr lang="da-DK"/>
          </a:p>
        </p:txBody>
      </p:sp>
    </p:spTree>
    <p:extLst>
      <p:ext uri="{BB962C8B-B14F-4D97-AF65-F5344CB8AC3E}">
        <p14:creationId xmlns:p14="http://schemas.microsoft.com/office/powerpoint/2010/main" val="2191192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Overvej hvilke af refleksionsspørgsmålene, der er de vigtigste at få drøftet, og udskift eller justér om nødvendigt ét eller flere spørgsmål. For inspiration til andre eller yderligere spørgsmål, se nedenfor.</a:t>
            </a:r>
          </a:p>
          <a:p>
            <a:endParaRPr lang="da-DK" sz="1000" dirty="0">
              <a:latin typeface="+mj-lt"/>
            </a:endParaRPr>
          </a:p>
          <a:p>
            <a:r>
              <a:rPr lang="da-DK" sz="1000" b="1" dirty="0">
                <a:latin typeface="+mj-lt"/>
              </a:rPr>
              <a:t>Gennemførelse</a:t>
            </a:r>
          </a:p>
          <a:p>
            <a:r>
              <a:rPr lang="da-DK" sz="1000" dirty="0">
                <a:latin typeface="+mj-lt"/>
              </a:rPr>
              <a:t>Facilitator beder deltagerne drøfte hovedspørgsmålene. Facilitator kan bistå som ordstyrer, hvis det er nødvendigt, men overlader det som udgangspunkt til deltagerne selv at styre diskussionerne, så længe de emnemæssigt holder sig inden for rammen.</a:t>
            </a:r>
          </a:p>
          <a:p>
            <a:endParaRPr lang="da-DK" sz="1000" dirty="0">
              <a:latin typeface="+mj-lt"/>
            </a:endParaRPr>
          </a:p>
          <a:p>
            <a:r>
              <a:rPr lang="da-DK" sz="1000" dirty="0">
                <a:latin typeface="+mj-lt"/>
              </a:rPr>
              <a:t>Drøftelserne kan eventuelt stimuleres og udfordres med følgende supplerende spørgsmål:</a:t>
            </a:r>
          </a:p>
          <a:p>
            <a:pPr marL="171450" indent="-171450">
              <a:buFont typeface="Arial" panose="020B0604020202020204" pitchFamily="34" charset="0"/>
              <a:buChar char="•"/>
            </a:pPr>
            <a:r>
              <a:rPr lang="da-DK" sz="1000" dirty="0">
                <a:latin typeface="+mj-lt"/>
              </a:rPr>
              <a:t>Vil i aktivere eller forhøje jeres beredskab/krisestyring? – og i givet fald på/til hvilket trin?</a:t>
            </a:r>
          </a:p>
          <a:p>
            <a:pPr marL="171450" indent="-171450">
              <a:buFont typeface="Arial" panose="020B0604020202020204" pitchFamily="34" charset="0"/>
              <a:buChar char="•"/>
            </a:pPr>
            <a:r>
              <a:rPr lang="da-DK" sz="1000" dirty="0">
                <a:latin typeface="+mj-lt"/>
              </a:rPr>
              <a:t>Hvordan skal krisestaben sammensættes eller justeres? </a:t>
            </a:r>
          </a:p>
          <a:p>
            <a:pPr marL="171450" indent="-171450">
              <a:buFont typeface="Arial" panose="020B0604020202020204" pitchFamily="34" charset="0"/>
              <a:buChar char="•"/>
            </a:pPr>
            <a:r>
              <a:rPr lang="da-DK" sz="1000" dirty="0">
                <a:latin typeface="+mj-lt"/>
              </a:rPr>
              <a:t>Hvad er krisestabens opgave nu henset til situationens udvikling?</a:t>
            </a:r>
          </a:p>
          <a:p>
            <a:pPr marL="171450" indent="-171450">
              <a:buFont typeface="Arial" panose="020B0604020202020204" pitchFamily="34" charset="0"/>
              <a:buChar char="•"/>
            </a:pPr>
            <a:r>
              <a:rPr lang="da-DK" sz="1000" dirty="0">
                <a:latin typeface="+mj-lt"/>
              </a:rPr>
              <a:t>Hvordan vil I forsøge at skabe jer et bedre overblik over situationen?</a:t>
            </a:r>
          </a:p>
          <a:p>
            <a:pPr marL="171450" indent="-171450">
              <a:buFont typeface="Arial" panose="020B0604020202020204" pitchFamily="34" charset="0"/>
              <a:buChar char="•"/>
            </a:pPr>
            <a:r>
              <a:rPr lang="da-DK" sz="1000" dirty="0">
                <a:latin typeface="+mj-lt"/>
              </a:rPr>
              <a:t>Hvilke støttefunktioner kan der være behov for at etablere eller supplere med?</a:t>
            </a:r>
          </a:p>
          <a:p>
            <a:pPr marL="171450" indent="-171450">
              <a:buFont typeface="Arial" panose="020B0604020202020204" pitchFamily="34" charset="0"/>
              <a:buChar char="•"/>
            </a:pPr>
            <a:r>
              <a:rPr lang="da-DK" sz="1000" dirty="0">
                <a:latin typeface="+mj-lt"/>
              </a:rPr>
              <a:t>Hvem skal I orientere om hvad og hvordan?</a:t>
            </a:r>
          </a:p>
          <a:p>
            <a:pPr marL="171450" indent="-171450">
              <a:buFont typeface="Arial" panose="020B0604020202020204" pitchFamily="34" charset="0"/>
              <a:buChar char="•"/>
            </a:pPr>
            <a:r>
              <a:rPr lang="da-DK" sz="1000" dirty="0"/>
              <a:t>I </a:t>
            </a:r>
            <a:r>
              <a:rPr lang="da-DK" sz="1000" dirty="0">
                <a:latin typeface="+mj-lt"/>
              </a:rPr>
              <a:t>hvilket omfang vil I bruge medierne?</a:t>
            </a:r>
          </a:p>
          <a:p>
            <a:pPr marL="171450" indent="-171450">
              <a:buFont typeface="Arial" panose="020B0604020202020204" pitchFamily="34" charset="0"/>
              <a:buChar char="•"/>
            </a:pPr>
            <a:r>
              <a:rPr lang="da-DK" sz="1000" dirty="0">
                <a:latin typeface="+mj-lt"/>
              </a:rPr>
              <a:t>Hvilke budskaber ønsker I at melde ud?</a:t>
            </a:r>
          </a:p>
          <a:p>
            <a:pPr marL="171450" indent="-171450">
              <a:buFont typeface="Arial" panose="020B0604020202020204" pitchFamily="34" charset="0"/>
              <a:buChar char="•"/>
            </a:pPr>
            <a:r>
              <a:rPr lang="da-DK" sz="1000" dirty="0">
                <a:latin typeface="+mj-lt"/>
              </a:rPr>
              <a:t>Hvordan vil I gøre det?</a:t>
            </a:r>
          </a:p>
          <a:p>
            <a:pPr marL="171450" indent="-171450">
              <a:buFont typeface="Arial" panose="020B0604020202020204" pitchFamily="34" charset="0"/>
              <a:buChar char="•"/>
            </a:pPr>
            <a:r>
              <a:rPr lang="da-DK" sz="1000" dirty="0">
                <a:latin typeface="+mj-lt"/>
              </a:rPr>
              <a:t>Hvordan kan situationen udvikle sig?</a:t>
            </a:r>
          </a:p>
          <a:p>
            <a:pPr marL="171450" indent="-171450">
              <a:buFont typeface="Arial" panose="020B0604020202020204" pitchFamily="34" charset="0"/>
              <a:buChar char="•"/>
            </a:pPr>
            <a:r>
              <a:rPr lang="da-DK" sz="1000" dirty="0">
                <a:latin typeface="+mj-lt"/>
              </a:rPr>
              <a:t>Hvor lang tid forventer I at hændelsen vil vare?</a:t>
            </a:r>
          </a:p>
          <a:p>
            <a:pPr marL="171450" indent="-171450">
              <a:buFont typeface="Arial" panose="020B0604020202020204" pitchFamily="34" charset="0"/>
              <a:buChar char="•"/>
            </a:pPr>
            <a:endParaRPr lang="da-DK" sz="1000" dirty="0">
              <a:latin typeface="+mj-lt"/>
            </a:endParaRPr>
          </a:p>
          <a:p>
            <a:pPr marL="171450" indent="-171450">
              <a:buFont typeface="Arial" panose="020B0604020202020204" pitchFamily="34" charset="0"/>
              <a:buChar char="•"/>
            </a:pPr>
            <a:endParaRPr lang="da-DK" sz="1000" dirty="0">
              <a:latin typeface="+mj-lt"/>
            </a:endParaRPr>
          </a:p>
          <a:p>
            <a:endParaRPr lang="da-DK" sz="100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13</a:t>
            </a:fld>
            <a:endParaRPr lang="da-DK"/>
          </a:p>
        </p:txBody>
      </p:sp>
    </p:spTree>
    <p:extLst>
      <p:ext uri="{BB962C8B-B14F-4D97-AF65-F5344CB8AC3E}">
        <p14:creationId xmlns:p14="http://schemas.microsoft.com/office/powerpoint/2010/main" val="3554166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Indsæt eventuelt eget billede på slide, fx fra organisationens egne krisestyringsfaciliteter.</a:t>
            </a:r>
          </a:p>
          <a:p>
            <a:endParaRPr lang="da-DK" sz="1000" dirty="0">
              <a:latin typeface="+mj-lt"/>
            </a:endParaRPr>
          </a:p>
          <a:p>
            <a:r>
              <a:rPr lang="da-DK" sz="1000" b="1" dirty="0">
                <a:latin typeface="+mj-lt"/>
              </a:rPr>
              <a:t>Gennemførelse</a:t>
            </a:r>
          </a:p>
          <a:p>
            <a:r>
              <a:rPr lang="da-DK" sz="1000" dirty="0">
                <a:latin typeface="+mj-lt"/>
              </a:rPr>
              <a:t>Facilitatoren forklarer deltagerne, at øvelsen nu går over i en egentlig krisestyringsøvelse, hvor deltagerne skal gøre noget og ikke kun drøfte dilemmaer og udfordringer.</a:t>
            </a:r>
          </a:p>
          <a:p>
            <a:endParaRPr lang="da-DK" sz="1000" dirty="0">
              <a:latin typeface="+mj-lt"/>
            </a:endParaRPr>
          </a:p>
          <a:p>
            <a:r>
              <a:rPr lang="da-DK" sz="1000" dirty="0">
                <a:latin typeface="+mj-lt"/>
              </a:rPr>
              <a:t>Helt konkret skal deltagerne aktivere organisationens beredskabs- og kontinuitetsplaner ”på papiret”, herunder afprøve egne roller, ansvar, procedurer og samarbejde ift. en videreudvikling af situationen.</a:t>
            </a:r>
          </a:p>
          <a:p>
            <a:endParaRPr lang="da-DK" sz="1000" dirty="0">
              <a:latin typeface="+mj-lt"/>
            </a:endParaRPr>
          </a:p>
          <a:p>
            <a:r>
              <a:rPr lang="da-DK" sz="1000" dirty="0">
                <a:latin typeface="+mj-lt"/>
              </a:rPr>
              <a:t>Facilitator præciserer, at med mindre han/hun udtrykkeligt siger det, så er der ikke begrænsninger eller krav fra facilitators side i forhold til, hvad deltagerne gør eller ikke gør.</a:t>
            </a:r>
          </a:p>
          <a:p>
            <a:endParaRPr lang="da-DK" sz="1000" dirty="0">
              <a:latin typeface="+mj-lt"/>
            </a:endParaRPr>
          </a:p>
          <a:p>
            <a:r>
              <a:rPr lang="da-DK" sz="1000" dirty="0">
                <a:latin typeface="+mj-lt"/>
              </a:rPr>
              <a:t>Facilitator opfordrer deltagerne til at følge beredskabsplanen og anvende deres sunde fornuft, og huske hvad deres opgaver er i en beredskabssituation.</a:t>
            </a:r>
          </a:p>
          <a:p>
            <a:endParaRPr lang="da-DK" sz="1000" dirty="0">
              <a:latin typeface="+mj-lt"/>
            </a:endParaRPr>
          </a:p>
          <a:p>
            <a:r>
              <a:rPr lang="da-DK" sz="1000" dirty="0">
                <a:latin typeface="+mj-lt"/>
              </a:rPr>
              <a:t>Facilitator gør opmærksomhed på tidsrammen for krisestyringsøvelsesdelen, herunder hvornår denne del starter og slutter.</a:t>
            </a:r>
          </a:p>
          <a:p>
            <a:endParaRPr lang="da-DK" sz="100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14</a:t>
            </a:fld>
            <a:endParaRPr lang="da-DK"/>
          </a:p>
        </p:txBody>
      </p:sp>
    </p:spTree>
    <p:extLst>
      <p:ext uri="{BB962C8B-B14F-4D97-AF65-F5344CB8AC3E}">
        <p14:creationId xmlns:p14="http://schemas.microsoft.com/office/powerpoint/2010/main" val="1705031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Der beskrives en mulig udvikling af situationen, som vil kræve aktivering af organisationens krisestyring, herunder indkaldelse til samt forberedelse og afholdelse af første møde i organisationens krisestab. Se den røde hjælpetekst på slide.</a:t>
            </a:r>
          </a:p>
          <a:p>
            <a:endParaRPr lang="da-DK" sz="1000" dirty="0">
              <a:latin typeface="+mj-lt"/>
            </a:endParaRPr>
          </a:p>
          <a:p>
            <a:r>
              <a:rPr lang="da-DK" sz="1000" dirty="0">
                <a:latin typeface="+mj-lt"/>
              </a:rPr>
              <a:t>De supplerende informationer skal m.a.o. præsentere en udvikling af situationen, der ikke kan håndteres inden for rammerne af basisorganisationen, herunder ved anvendelse af hverdagens almindelige procedurer og umiddelbart tilgængelige ressourcer.</a:t>
            </a:r>
          </a:p>
          <a:p>
            <a:endParaRPr lang="da-DK" sz="1000" dirty="0">
              <a:latin typeface="+mj-lt"/>
            </a:endParaRPr>
          </a:p>
          <a:p>
            <a:r>
              <a:rPr lang="da-DK" sz="1000" b="1" dirty="0">
                <a:latin typeface="+mj-lt"/>
              </a:rPr>
              <a:t>Gennemførelse</a:t>
            </a:r>
          </a:p>
          <a:p>
            <a:r>
              <a:rPr lang="da-DK" sz="1000" dirty="0">
                <a:latin typeface="+mj-lt"/>
              </a:rPr>
              <a:t>Facilitator fortæller nu om, hvordan situationen har udviklet sig. Der kan eventuelt anvendes handouts.</a:t>
            </a:r>
          </a:p>
          <a:p>
            <a:endParaRPr lang="da-DK" sz="1000" dirty="0">
              <a:latin typeface="+mj-lt"/>
            </a:endParaRPr>
          </a:p>
          <a:p>
            <a:r>
              <a:rPr lang="da-DK" sz="1000" dirty="0">
                <a:latin typeface="+mj-lt"/>
              </a:rPr>
              <a:t>Facilitator forklarer, at det er, hvad man ved om situationens udvikling, og at der ikke foreligger yderligere oplysninger på nuværende tidspunkt, men at det nu med sikkerhed kan fastslås, at det er nødvendigt at aktivere beredskabsplanen og dermed krisestyringsorganisationen.</a:t>
            </a:r>
          </a:p>
          <a:p>
            <a:endParaRPr lang="da-DK" sz="1000" dirty="0">
              <a:latin typeface="+mj-lt"/>
            </a:endParaRPr>
          </a:p>
          <a:p>
            <a:r>
              <a:rPr lang="da-DK" sz="1000" dirty="0">
                <a:latin typeface="+mj-lt"/>
              </a:rPr>
              <a:t>Der gives mulighed for, at deltagerne kan stille eventuelle afklarende/forståelsesmæssige spørgsmål, men facilitator kan som udgangspunkt ikke bidrage med flere informationer.</a:t>
            </a:r>
          </a:p>
          <a:p>
            <a:endParaRPr lang="da-DK" sz="100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15</a:t>
            </a:fld>
            <a:endParaRPr lang="da-DK"/>
          </a:p>
        </p:txBody>
      </p:sp>
    </p:spTree>
    <p:extLst>
      <p:ext uri="{BB962C8B-B14F-4D97-AF65-F5344CB8AC3E}">
        <p14:creationId xmlns:p14="http://schemas.microsoft.com/office/powerpoint/2010/main" val="4102883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Denne slide kan eventuelt tilføjes oplysninger om navne/roller og organisationens egne funktioner/enheder, der indgår i krisestyringsorganisationen.</a:t>
            </a:r>
          </a:p>
          <a:p>
            <a:endParaRPr lang="da-DK" sz="1000" dirty="0">
              <a:latin typeface="+mj-lt"/>
            </a:endParaRPr>
          </a:p>
          <a:p>
            <a:r>
              <a:rPr lang="da-DK" sz="1000" b="1" dirty="0">
                <a:latin typeface="+mj-lt"/>
              </a:rPr>
              <a:t>Gennemførelse</a:t>
            </a:r>
          </a:p>
          <a:p>
            <a:r>
              <a:rPr lang="da-DK" sz="1000" dirty="0">
                <a:latin typeface="+mj-lt"/>
              </a:rPr>
              <a:t>Facilitatoren fortæller, at man på </a:t>
            </a:r>
            <a:r>
              <a:rPr lang="da-DK" sz="1000" i="1" dirty="0">
                <a:latin typeface="+mj-lt"/>
              </a:rPr>
              <a:t>strategisk</a:t>
            </a:r>
            <a:r>
              <a:rPr lang="da-DK" sz="1000" dirty="0">
                <a:latin typeface="+mj-lt"/>
              </a:rPr>
              <a:t> niveau som udgangspunkt har ansvaret for</a:t>
            </a:r>
          </a:p>
          <a:p>
            <a:pPr lvl="0"/>
            <a:r>
              <a:rPr lang="da-DK" sz="1000" dirty="0">
                <a:latin typeface="+mj-lt"/>
              </a:rPr>
              <a:t>fastlæggelse af overordnede mål, rammer og prioriteringer for organisationens indsats og krisehåndtering, for disponering og anvendelse af organisationens ressourcer og kapaciteter, samt for vurdering af situationens mulige udvikling. Hvis der er uklarhed om det, kan facilitator spørge ind til, hvem der er på det strategiske niveau i organisationens krisestyring.</a:t>
            </a:r>
          </a:p>
          <a:p>
            <a:r>
              <a:rPr lang="da-DK" sz="1000" dirty="0">
                <a:latin typeface="+mj-lt"/>
              </a:rPr>
              <a:t> </a:t>
            </a:r>
          </a:p>
          <a:p>
            <a:r>
              <a:rPr lang="da-DK" sz="1000" dirty="0">
                <a:latin typeface="+mj-lt"/>
              </a:rPr>
              <a:t>Facilitatoren fortæller, at man på </a:t>
            </a:r>
            <a:r>
              <a:rPr lang="da-DK" sz="1000" i="1" dirty="0">
                <a:latin typeface="+mj-lt"/>
              </a:rPr>
              <a:t>operationelt</a:t>
            </a:r>
            <a:r>
              <a:rPr lang="da-DK" sz="1000" dirty="0">
                <a:latin typeface="+mj-lt"/>
              </a:rPr>
              <a:t> niveau som udgangspunkt har ansvaret for operationalisering af de strategiske hensigter, mål og prioriteringer, etablering, fastholdelse og formidling af overblik, koordinering af organisationens samlede indsats samt iværksættelse af planer for fortsat drift af vigtige funktioner.</a:t>
            </a:r>
            <a:r>
              <a:rPr lang="da-DK" sz="1000" dirty="0">
                <a:solidFill>
                  <a:srgbClr val="FF0000"/>
                </a:solidFill>
                <a:latin typeface="+mj-lt"/>
              </a:rPr>
              <a:t> </a:t>
            </a:r>
            <a:r>
              <a:rPr lang="da-DK" sz="1000" dirty="0">
                <a:latin typeface="+mj-lt"/>
              </a:rPr>
              <a:t>Hvis der er uklarhed om det, kan facilitator spørge ind til, hvem der er på det operationelle niveau i organisationens krisestyring.</a:t>
            </a:r>
          </a:p>
          <a:p>
            <a:endParaRPr lang="da-DK" sz="1000" dirty="0">
              <a:latin typeface="+mj-lt"/>
            </a:endParaRPr>
          </a:p>
          <a:p>
            <a:r>
              <a:rPr lang="da-DK" sz="1000" baseline="0" dirty="0">
                <a:latin typeface="+mj-lt"/>
              </a:rPr>
              <a:t>Facilitatoren understreger dog</a:t>
            </a:r>
            <a:r>
              <a:rPr lang="da-DK" sz="1000" dirty="0">
                <a:latin typeface="+mj-lt"/>
              </a:rPr>
              <a:t> samtidig, at deltagerne skal udfylde de roller og varetage de funktioner, som er beskrevet i organisationens beredskabsplan.</a:t>
            </a:r>
            <a:endParaRPr lang="da-DK" sz="1000" baseline="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16</a:t>
            </a:fld>
            <a:endParaRPr lang="da-DK"/>
          </a:p>
        </p:txBody>
      </p:sp>
    </p:spTree>
    <p:extLst>
      <p:ext uri="{BB962C8B-B14F-4D97-AF65-F5344CB8AC3E}">
        <p14:creationId xmlns:p14="http://schemas.microsoft.com/office/powerpoint/2010/main" val="2014270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Det kan overvejes at nævne ved faciliteringen, at ledelsen også bør drøfte, hvordan krisestaben fremadrettet skal sammensættes, herunder hvilke støttefunktioner, der er behov for eller med fordel kan etableres. Man kan også undlade at nævne det og i stedet observere, om ledelsen selv tager initiativ til at drøfte disse spørgsmål.</a:t>
            </a:r>
          </a:p>
          <a:p>
            <a:endParaRPr lang="da-DK" sz="1000" dirty="0">
              <a:latin typeface="+mj-lt"/>
            </a:endParaRPr>
          </a:p>
          <a:p>
            <a:r>
              <a:rPr lang="da-DK" sz="1000" b="1" dirty="0">
                <a:latin typeface="+mj-lt"/>
              </a:rPr>
              <a:t>Gennemførelse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kern="1200" dirty="0">
                <a:solidFill>
                  <a:schemeClr val="tx1"/>
                </a:solidFill>
                <a:latin typeface="+mj-lt"/>
              </a:rPr>
              <a:t>Facilitatoren orienterer om, at ledelsen på strategisk niveau nu har __ minutter til at forberede det første stabsmøde, og at ledelsen som minimum skal overveje de spørgsmål, der er angivet på sliden.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kern="1200" dirty="0">
                <a:solidFill>
                  <a:schemeClr val="tx1"/>
                </a:solidFill>
                <a:latin typeface="+mj-lt"/>
              </a:rPr>
              <a:t>Ledelsen på strategisk niveau har mulighed for i forberedelsestiden at afgive bestillinger, dvs. bede nogen på operationelt niveau, herunder afdelingschefer og /eller fag-/funktionschefer, gøre noget som en del af deres forberedelse til stabsmødet.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Ledelsen på strategisk niveau trækker sig herefter tilbage for at gøre disse forberedelser.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kern="120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000" dirty="0">
                <a:latin typeface="+mj-lt"/>
              </a:rPr>
              <a:t>Facilitator fortæller, at alle samles kl. __ til første stabsmøde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kern="120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kern="1200" dirty="0">
              <a:solidFill>
                <a:schemeClr val="tx1"/>
              </a:solidFill>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17</a:t>
            </a:fld>
            <a:endParaRPr lang="da-DK"/>
          </a:p>
        </p:txBody>
      </p:sp>
    </p:spTree>
    <p:extLst>
      <p:ext uri="{BB962C8B-B14F-4D97-AF65-F5344CB8AC3E}">
        <p14:creationId xmlns:p14="http://schemas.microsoft.com/office/powerpoint/2010/main" val="3468922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Det kan overvejes at nævne ved faciliteringen, at deltagerne også bør overveje, hvordan krisestaben fremadrettet skal sammensættes, herunder hvilke støttefunktioner, der er behov for eller med fordel kan etableres. Man kan også undlade at nævne det og i stedet observere, om deltagerne selv tager initiativ til at drøfte disse spørgsmål.</a:t>
            </a:r>
          </a:p>
          <a:p>
            <a:endParaRPr lang="da-DK" sz="1000" dirty="0">
              <a:latin typeface="+mj-lt"/>
            </a:endParaRPr>
          </a:p>
          <a:p>
            <a:r>
              <a:rPr lang="da-DK" sz="1000" b="1" dirty="0">
                <a:latin typeface="+mj-lt"/>
              </a:rPr>
              <a:t>Gennemførelse</a:t>
            </a:r>
          </a:p>
          <a:p>
            <a:pPr lvl="0">
              <a:defRPr/>
            </a:pPr>
            <a:r>
              <a:rPr lang="da-DK" sz="1000" dirty="0">
                <a:latin typeface="+mj-lt"/>
              </a:rPr>
              <a:t>Facilitatoren orienterer om, at deltagerkredsen på operationelt niveau nu har __ minutter til at forberede sig på det første stabsmøde, og at deltagerne som minimum skal overveje de spørgsmål, der er angivet på sliden. Forberedelserne kan ske individuelt, parvist eller i mindre grupper, hvis det er sådan, man ville gøre i en virkelig situation.</a:t>
            </a:r>
          </a:p>
          <a:p>
            <a:pPr lvl="0">
              <a:defRPr/>
            </a:pPr>
            <a:endParaRPr lang="da-DK" sz="1000" dirty="0">
              <a:latin typeface="+mj-lt"/>
            </a:endParaRPr>
          </a:p>
          <a:p>
            <a:pPr lvl="0">
              <a:defRPr/>
            </a:pPr>
            <a:r>
              <a:rPr lang="da-DK" sz="1000" dirty="0">
                <a:latin typeface="+mj-lt"/>
              </a:rPr>
              <a:t>Deltagerne på operationelt niveau trækker sig herefter tilbage for at gøre disse forberedelser. </a:t>
            </a:r>
          </a:p>
          <a:p>
            <a:pPr lvl="0">
              <a:defRPr/>
            </a:pPr>
            <a:endParaRPr lang="da-DK" sz="1000" dirty="0">
              <a:latin typeface="+mj-lt"/>
            </a:endParaRPr>
          </a:p>
          <a:p>
            <a:pPr lvl="0">
              <a:defRPr/>
            </a:pPr>
            <a:r>
              <a:rPr lang="da-DK" sz="1000" dirty="0">
                <a:latin typeface="+mj-lt"/>
              </a:rPr>
              <a:t>Facilitator fortæller, at alle samles kl. __ til første stabsmøde</a:t>
            </a:r>
          </a:p>
          <a:p>
            <a:endParaRPr lang="da-DK" sz="100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18</a:t>
            </a:fld>
            <a:endParaRPr lang="da-DK"/>
          </a:p>
        </p:txBody>
      </p:sp>
    </p:spTree>
    <p:extLst>
      <p:ext uri="{BB962C8B-B14F-4D97-AF65-F5344CB8AC3E}">
        <p14:creationId xmlns:p14="http://schemas.microsoft.com/office/powerpoint/2010/main" val="1314322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Mens deltagerne forbereder det første stabsmøde, overvejer facilitatoren fokusområder for sine observationer. Fokusområderne kan være aftalt på forhånd, afledt af organisationens egne mål for øvelsen, og/eller afledt af indholdet, forløbet og/eller udfaldet af den indledende dilemmaøvelsesdel.</a:t>
            </a:r>
          </a:p>
          <a:p>
            <a:endParaRPr lang="da-DK" sz="1000" dirty="0">
              <a:latin typeface="+mj-lt"/>
            </a:endParaRPr>
          </a:p>
          <a:p>
            <a:r>
              <a:rPr lang="da-DK" sz="1000" dirty="0">
                <a:latin typeface="+mj-lt"/>
              </a:rPr>
              <a:t>Der bør først og fremmest være fokus på, hvorvidt og hvordan man følger beredskabsplanen, hvad der bliver informeret om, herunder drøftet og besluttet, samt hvilke aktiviteter der iværksættes, og hvilke procedurer der aktiveres. Man kan også inddrage det rent mødetekniske, mødets igangsætning, gennemførelse og afslutning, herunder mødeledelse, mødestruktur, mødedisciplin, referattagning og beslutningsprocesser.</a:t>
            </a:r>
          </a:p>
          <a:p>
            <a:endParaRPr lang="da-DK" sz="1000" dirty="0">
              <a:latin typeface="+mj-lt"/>
            </a:endParaRPr>
          </a:p>
          <a:p>
            <a:r>
              <a:rPr lang="da-DK" sz="1000" b="1" dirty="0">
                <a:latin typeface="+mj-lt"/>
              </a:rPr>
              <a:t>Gennemførelse</a:t>
            </a:r>
          </a:p>
          <a:p>
            <a:pPr lvl="0">
              <a:defRPr/>
            </a:pPr>
            <a:r>
              <a:rPr lang="da-DK" sz="1000" dirty="0">
                <a:latin typeface="+mj-lt"/>
              </a:rPr>
              <a:t>Deltagerkredsen samles, hvorefter de indleder, gennemfører og afslutter det første stabsmøde på egen hånd. Facilitatoren indtager en tavs position som ”flue på væggen”, mens mødet pågår. Facilitatoren observerer/lytter og tager noter undervejs til brug for den afsluttende erfaringsopsamling.</a:t>
            </a:r>
          </a:p>
          <a:p>
            <a:pPr lvl="0">
              <a:defRPr/>
            </a:pPr>
            <a:endParaRPr lang="da-DK" sz="1000" dirty="0">
              <a:latin typeface="+mj-lt"/>
            </a:endParaRPr>
          </a:p>
          <a:p>
            <a:endParaRPr lang="da-DK" sz="100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19</a:t>
            </a:fld>
            <a:endParaRPr lang="da-DK"/>
          </a:p>
        </p:txBody>
      </p:sp>
    </p:spTree>
    <p:extLst>
      <p:ext uri="{BB962C8B-B14F-4D97-AF65-F5344CB8AC3E}">
        <p14:creationId xmlns:p14="http://schemas.microsoft.com/office/powerpoint/2010/main" val="1489610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680562" y="4785598"/>
            <a:ext cx="5444490" cy="4608262"/>
          </a:xfrm>
        </p:spPr>
        <p:txBody>
          <a:bodyPr/>
          <a:lstStyle/>
          <a:p>
            <a:r>
              <a:rPr lang="da-DK" sz="1000" b="1" dirty="0">
                <a:latin typeface="+mj-lt"/>
              </a:rPr>
              <a:t>Forberedelse</a:t>
            </a:r>
          </a:p>
          <a:p>
            <a:r>
              <a:rPr lang="da-DK" sz="1000" dirty="0">
                <a:latin typeface="+mj-lt"/>
              </a:rPr>
              <a:t>Overvej om formålet med øvelsen også er relevant og dækkende for organisationen.</a:t>
            </a:r>
          </a:p>
          <a:p>
            <a:r>
              <a:rPr lang="da-DK" sz="1000" dirty="0">
                <a:latin typeface="+mj-lt"/>
              </a:rPr>
              <a:t>Foretag om nødvendigt de ønskede justeringer af formålet eller øvelsen.  </a:t>
            </a:r>
          </a:p>
          <a:p>
            <a:r>
              <a:rPr lang="da-DK" sz="1000" dirty="0">
                <a:latin typeface="+mj-lt"/>
              </a:rPr>
              <a:t>Formålet skal besvare spørgsmålet: ”Hvorfor gennemfører I øvelsen?” (intentioner)</a:t>
            </a:r>
          </a:p>
          <a:p>
            <a:endParaRPr lang="da-DK" sz="1000" dirty="0">
              <a:latin typeface="+mj-lt"/>
            </a:endParaRPr>
          </a:p>
          <a:p>
            <a:r>
              <a:rPr lang="da-DK" sz="1000" b="1" dirty="0">
                <a:latin typeface="+mj-lt"/>
              </a:rPr>
              <a:t>Gennemførelse</a:t>
            </a:r>
          </a:p>
          <a:p>
            <a:r>
              <a:rPr lang="da-DK" sz="1000" dirty="0">
                <a:latin typeface="+mj-lt"/>
              </a:rPr>
              <a:t>Facilitator fortæller, at deltagerne dels skal diskutere udfordringer og dilemmaer, dels afprøve beredskabsplanen ved at aktivere organisationens krisestab og afholde et krisestabsmøde.</a:t>
            </a:r>
          </a:p>
          <a:p>
            <a:endParaRPr lang="da-DK" sz="1000" dirty="0">
              <a:latin typeface="+mj-lt"/>
            </a:endParaRPr>
          </a:p>
          <a:p>
            <a:r>
              <a:rPr lang="da-DK" sz="1000" dirty="0">
                <a:latin typeface="+mj-lt"/>
              </a:rPr>
              <a:t>Ved øvelsen præsenteres et scenarie og mulige udviklinger i dette, og det er så meningen, at deltagerne dels skal vurdere og drøfte disse med hinanden med henblik på at afdække eventuelle sårbarheder, dels skal forberede og gennemføre et møde i organisationens krisestab.</a:t>
            </a:r>
          </a:p>
          <a:p>
            <a:endParaRPr lang="da-DK" sz="1000" dirty="0">
              <a:latin typeface="+mj-lt"/>
            </a:endParaRPr>
          </a:p>
          <a:p>
            <a:r>
              <a:rPr lang="da-DK" sz="1000" dirty="0">
                <a:latin typeface="+mj-lt"/>
              </a:rPr>
              <a:t>Facilitators rolle er:</a:t>
            </a:r>
          </a:p>
          <a:p>
            <a:pPr marL="171450" indent="-171450">
              <a:buFont typeface="Arial" panose="020B0604020202020204" pitchFamily="34" charset="0"/>
              <a:buChar char="•"/>
            </a:pPr>
            <a:r>
              <a:rPr lang="da-DK" sz="1000" dirty="0">
                <a:latin typeface="+mj-lt"/>
              </a:rPr>
              <a:t>at styre processen</a:t>
            </a:r>
          </a:p>
          <a:p>
            <a:pPr marL="171450" indent="-171450">
              <a:buFont typeface="Arial" panose="020B0604020202020204" pitchFamily="34" charset="0"/>
              <a:buChar char="•"/>
            </a:pPr>
            <a:r>
              <a:rPr lang="da-DK" sz="1000" dirty="0">
                <a:latin typeface="+mj-lt"/>
              </a:rPr>
              <a:t>at understøtte deltagernes drøftelser i dilemmaøvelsesdelen</a:t>
            </a:r>
          </a:p>
          <a:p>
            <a:pPr marL="171450" indent="-171450">
              <a:buFont typeface="Arial" panose="020B0604020202020204" pitchFamily="34" charset="0"/>
              <a:buChar char="•"/>
            </a:pPr>
            <a:r>
              <a:rPr lang="da-DK" sz="1000" dirty="0">
                <a:latin typeface="+mj-lt"/>
              </a:rPr>
              <a:t>at udfordre deres tænkning/praksis gennem refleksionsspørgsmål.</a:t>
            </a:r>
          </a:p>
          <a:p>
            <a:pPr marL="171450" indent="-171450">
              <a:buFont typeface="Arial" panose="020B0604020202020204" pitchFamily="34" charset="0"/>
              <a:buChar char="•"/>
            </a:pPr>
            <a:endParaRPr lang="da-DK" sz="1000" dirty="0">
              <a:latin typeface="+mj-lt"/>
            </a:endParaRPr>
          </a:p>
          <a:p>
            <a:r>
              <a:rPr lang="da-DK" sz="1000" dirty="0">
                <a:latin typeface="+mj-lt"/>
              </a:rPr>
              <a:t>For at få udbytte af øvelsen opfordres deltagerne til ikke at alene søge at finde bevis for, at organisationen har de fornødne planer, og at der er helt styr på tingene, men derimod at lede efter og vurdere mulige ”huller” i planlægningen og beredskabet i forhold til et konkret scenarie.</a:t>
            </a:r>
          </a:p>
          <a:p>
            <a:endParaRPr lang="da-DK" sz="1000" dirty="0">
              <a:latin typeface="+mj-lt"/>
            </a:endParaRPr>
          </a:p>
          <a:p>
            <a:r>
              <a:rPr lang="da-DK" sz="1000" dirty="0">
                <a:latin typeface="+mj-lt"/>
              </a:rPr>
              <a:t>Ved den praktiske gennemførelse af et krisestabsmøde skal deltagerne udfylde de roller, de er tiltænkt i organisationens krisestyringsorganisation. De skal ikke ”lege med”, men forestille sig, at der er tale om en virkelig hændelse, som de har ansvaret for at bidrage til at håndtere.</a:t>
            </a:r>
          </a:p>
        </p:txBody>
      </p:sp>
      <p:sp>
        <p:nvSpPr>
          <p:cNvPr id="4" name="Pladsholder til slidenummer 3"/>
          <p:cNvSpPr>
            <a:spLocks noGrp="1"/>
          </p:cNvSpPr>
          <p:nvPr>
            <p:ph type="sldNum" sz="quarter" idx="10"/>
          </p:nvPr>
        </p:nvSpPr>
        <p:spPr/>
        <p:txBody>
          <a:bodyPr/>
          <a:lstStyle/>
          <a:p>
            <a:fld id="{A40229DF-5641-4EC6-B3B1-DC25D9283948}" type="slidenum">
              <a:rPr lang="da-DK" smtClean="0"/>
              <a:t>2</a:t>
            </a:fld>
            <a:endParaRPr lang="da-DK"/>
          </a:p>
        </p:txBody>
      </p:sp>
    </p:spTree>
    <p:extLst>
      <p:ext uri="{BB962C8B-B14F-4D97-AF65-F5344CB8AC3E}">
        <p14:creationId xmlns:p14="http://schemas.microsoft.com/office/powerpoint/2010/main" val="141416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Der udarbejdes en </a:t>
            </a:r>
            <a:r>
              <a:rPr lang="da-DK" sz="1000" u="sng" dirty="0">
                <a:latin typeface="+mj-lt"/>
              </a:rPr>
              <a:t>kort</a:t>
            </a:r>
            <a:r>
              <a:rPr lang="da-DK" sz="1000" dirty="0">
                <a:latin typeface="+mj-lt"/>
              </a:rPr>
              <a:t> beskrivelse (et sidste indspil) af en mulig udvikling af situationen, som ville kunne yderligere udfordre og presse organisationens krisestyring. Se den røde hjælpetekst på slide.</a:t>
            </a:r>
          </a:p>
          <a:p>
            <a:endParaRPr lang="da-DK" sz="1000" dirty="0">
              <a:latin typeface="+mj-lt"/>
            </a:endParaRPr>
          </a:p>
          <a:p>
            <a:r>
              <a:rPr lang="da-DK" sz="1000" b="1" dirty="0">
                <a:latin typeface="+mj-lt"/>
              </a:rPr>
              <a:t>Gennemførelse</a:t>
            </a:r>
          </a:p>
          <a:p>
            <a:r>
              <a:rPr lang="da-DK" sz="1000" dirty="0">
                <a:latin typeface="+mj-lt"/>
              </a:rPr>
              <a:t>Facilitatoren konstaterer, at det første stabsmøde nu er afsluttet, at den egentlige krisestyringsøvelsesdel dermed også er afsluttet, og at man nu vender tilbage til en kort drøftelse i plenum af, hvordan situationen kunne udvikle sig efter stabsmødet.</a:t>
            </a:r>
          </a:p>
          <a:p>
            <a:endParaRPr lang="da-DK" sz="1000" dirty="0">
              <a:latin typeface="+mj-lt"/>
            </a:endParaRPr>
          </a:p>
          <a:p>
            <a:r>
              <a:rPr lang="da-DK" sz="1000" dirty="0">
                <a:latin typeface="+mj-lt"/>
              </a:rPr>
              <a:t>Facilitatoren præsenterer - som en slags efterspil - en mulig udvikling af situationen, som krisestyringsorganisationen, hvis den stadig var aktiveret, skulle have håndteret. Der kan eventuelt anvendes handouts.</a:t>
            </a:r>
          </a:p>
          <a:p>
            <a:endParaRPr lang="da-DK" sz="1000" dirty="0">
              <a:latin typeface="+mj-lt"/>
            </a:endParaRPr>
          </a:p>
          <a:p>
            <a:endParaRPr lang="da-DK" sz="100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20</a:t>
            </a:fld>
            <a:endParaRPr lang="da-DK"/>
          </a:p>
        </p:txBody>
      </p:sp>
    </p:spTree>
    <p:extLst>
      <p:ext uri="{BB962C8B-B14F-4D97-AF65-F5344CB8AC3E}">
        <p14:creationId xmlns:p14="http://schemas.microsoft.com/office/powerpoint/2010/main" val="1335477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Udskift eller justér om nødvendigt ét eller flere spørgsmål. For inspiration til andre eller yderligere spørgsmål, se nedenfor.</a:t>
            </a:r>
          </a:p>
          <a:p>
            <a:endParaRPr lang="da-DK" sz="1000" dirty="0">
              <a:latin typeface="+mj-lt"/>
            </a:endParaRPr>
          </a:p>
          <a:p>
            <a:r>
              <a:rPr lang="da-DK" sz="1000" b="1" dirty="0">
                <a:latin typeface="+mj-lt"/>
              </a:rPr>
              <a:t>Gennemførelse</a:t>
            </a:r>
          </a:p>
          <a:p>
            <a:r>
              <a:rPr lang="da-DK" sz="1000" dirty="0">
                <a:latin typeface="+mj-lt"/>
              </a:rPr>
              <a:t>Facilitator beder deltagerne drøfte de to hovedspørgsmål. Facilitator kan bistå som ordstyrer, hvis det er nødvendigt, men overlader det som udgangspunkt til deltagerne selv at styre diskussionerne, så længe de emnemæssigt holder sig inden for rammen.</a:t>
            </a:r>
          </a:p>
          <a:p>
            <a:endParaRPr lang="da-DK" sz="1000" dirty="0">
              <a:latin typeface="+mj-lt"/>
            </a:endParaRPr>
          </a:p>
          <a:p>
            <a:r>
              <a:rPr lang="da-DK" sz="1000" dirty="0">
                <a:latin typeface="+mj-lt"/>
              </a:rPr>
              <a:t>Drøftelserne kan eventuelt stimuleres og udfordres med følgende supplerende spørgsmål:</a:t>
            </a:r>
          </a:p>
          <a:p>
            <a:pPr marL="171450" indent="-171450">
              <a:buFont typeface="Arial" panose="020B0604020202020204" pitchFamily="34" charset="0"/>
              <a:buChar char="•"/>
            </a:pPr>
            <a:r>
              <a:rPr lang="da-DK" sz="1000" dirty="0">
                <a:latin typeface="+mj-lt"/>
              </a:rPr>
              <a:t>Hvordan kunne I selv forestille jer den videre udvikling af situationen?</a:t>
            </a:r>
          </a:p>
          <a:p>
            <a:pPr marL="171450" indent="-171450">
              <a:buFont typeface="Arial" panose="020B0604020202020204" pitchFamily="34" charset="0"/>
              <a:buChar char="•"/>
            </a:pPr>
            <a:r>
              <a:rPr lang="da-DK" sz="1000" dirty="0">
                <a:latin typeface="+mj-lt"/>
              </a:rPr>
              <a:t>Hvilke udfordringer og dilemmaer ville det medføre?</a:t>
            </a:r>
          </a:p>
          <a:p>
            <a:pPr marL="171450" indent="-171450">
              <a:buFont typeface="Arial" panose="020B0604020202020204" pitchFamily="34" charset="0"/>
              <a:buChar char="•"/>
            </a:pPr>
            <a:r>
              <a:rPr lang="da-DK" sz="1000" dirty="0">
                <a:latin typeface="+mj-lt"/>
              </a:rPr>
              <a:t>Hvordan ville I gribe det an som krisestab?</a:t>
            </a:r>
          </a:p>
          <a:p>
            <a:endParaRPr lang="da-DK" sz="100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21</a:t>
            </a:fld>
            <a:endParaRPr lang="da-DK"/>
          </a:p>
        </p:txBody>
      </p:sp>
    </p:spTree>
    <p:extLst>
      <p:ext uri="{BB962C8B-B14F-4D97-AF65-F5344CB8AC3E}">
        <p14:creationId xmlns:p14="http://schemas.microsoft.com/office/powerpoint/2010/main" val="2232828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Overvej, om der er behov for yderligere eller andre spørgsmål til erfaringsopsamlingen, fx i relation til selve det øvelsestekniske. Juster om nødvendigt formuleringen af spørgsmålene. Erfaringsopsamlingen kan eventuelt suppleres med en kort skriftlig evaluering, se øvelsesbeskrivelsen bilag 4, </a:t>
            </a:r>
            <a:r>
              <a:rPr lang="da-DK" sz="1000" b="1" dirty="0">
                <a:latin typeface="+mj-lt"/>
              </a:rPr>
              <a:t>klik her</a:t>
            </a:r>
            <a:r>
              <a:rPr lang="da-DK" sz="1000" dirty="0">
                <a:latin typeface="+mj-lt"/>
              </a:rPr>
              <a:t>.</a:t>
            </a:r>
          </a:p>
          <a:p>
            <a:endParaRPr lang="da-DK" sz="1000" b="0" baseline="0" dirty="0">
              <a:latin typeface="+mj-lt"/>
            </a:endParaRPr>
          </a:p>
          <a:p>
            <a:r>
              <a:rPr lang="da-DK" sz="1000" b="1" dirty="0">
                <a:latin typeface="+mj-lt"/>
              </a:rPr>
              <a:t>Gennemførelse</a:t>
            </a:r>
          </a:p>
          <a:p>
            <a:r>
              <a:rPr lang="da-DK" sz="1000" dirty="0">
                <a:latin typeface="+mj-lt"/>
              </a:rPr>
              <a:t>Facilitatoren forestår nu en erfaringsopsamling i plenum.</a:t>
            </a:r>
            <a:endParaRPr lang="da-DK" sz="1000" b="0" baseline="0" dirty="0">
              <a:latin typeface="+mj-lt"/>
            </a:endParaRPr>
          </a:p>
          <a:p>
            <a:pPr>
              <a:spcBef>
                <a:spcPts val="600"/>
              </a:spcBef>
            </a:pPr>
            <a:endParaRPr lang="da-DK" sz="1000" dirty="0">
              <a:latin typeface="+mj-lt"/>
            </a:endParaRPr>
          </a:p>
          <a:p>
            <a:endParaRPr lang="da-DK" sz="1000" dirty="0">
              <a:latin typeface="+mj-lt"/>
            </a:endParaRPr>
          </a:p>
          <a:p>
            <a:endParaRPr lang="da-DK" sz="1000" dirty="0">
              <a:latin typeface="+mj-lt"/>
            </a:endParaRPr>
          </a:p>
          <a:p>
            <a:endParaRPr lang="da-DK" sz="100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22</a:t>
            </a:fld>
            <a:endParaRPr lang="da-DK"/>
          </a:p>
        </p:txBody>
      </p:sp>
    </p:spTree>
    <p:extLst>
      <p:ext uri="{BB962C8B-B14F-4D97-AF65-F5344CB8AC3E}">
        <p14:creationId xmlns:p14="http://schemas.microsoft.com/office/powerpoint/2010/main" val="857815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Overvej, om der er behov for yderligere eller andre spørgsmål til erfaringsopsamlingen, fx i relation til selve det øvelsestekniske. Juster om nødvendigt formuleringen af spørgsmålene.</a:t>
            </a:r>
          </a:p>
          <a:p>
            <a:endParaRPr lang="da-DK" sz="1000" dirty="0">
              <a:latin typeface="+mj-lt"/>
            </a:endParaRPr>
          </a:p>
          <a:p>
            <a:r>
              <a:rPr lang="da-DK" sz="1000" b="1" dirty="0">
                <a:latin typeface="+mj-lt"/>
              </a:rPr>
              <a:t>Gennemførelse</a:t>
            </a:r>
          </a:p>
          <a:p>
            <a:r>
              <a:rPr lang="da-DK" sz="1000" dirty="0">
                <a:latin typeface="+mj-lt"/>
              </a:rPr>
              <a:t>Facilitatoren forestår nu en erfaringsopsamling i plenum.</a:t>
            </a:r>
          </a:p>
          <a:p>
            <a:endParaRPr lang="da-DK" sz="1000" dirty="0">
              <a:latin typeface="+mj-lt"/>
            </a:endParaRPr>
          </a:p>
          <a:p>
            <a:endParaRPr lang="da-DK" sz="1000" dirty="0">
              <a:latin typeface="+mj-lt"/>
            </a:endParaRPr>
          </a:p>
          <a:p>
            <a:pPr marL="0" indent="0">
              <a:lnSpc>
                <a:spcPct val="125000"/>
              </a:lnSpc>
              <a:spcBef>
                <a:spcPts val="600"/>
              </a:spcBef>
              <a:spcAft>
                <a:spcPts val="600"/>
              </a:spcAft>
              <a:buFont typeface="Arial" panose="020B0604020202020204" pitchFamily="34" charset="0"/>
              <a:buNone/>
            </a:pPr>
            <a:endParaRPr lang="da-DK" sz="1000" dirty="0">
              <a:latin typeface="+mj-lt"/>
            </a:endParaRPr>
          </a:p>
          <a:p>
            <a:pPr>
              <a:spcBef>
                <a:spcPts val="600"/>
              </a:spcBef>
            </a:pPr>
            <a:endParaRPr lang="da-DK" sz="1000" dirty="0">
              <a:latin typeface="+mj-lt"/>
            </a:endParaRPr>
          </a:p>
          <a:p>
            <a:endParaRPr lang="da-DK" sz="1000" dirty="0">
              <a:latin typeface="+mj-lt"/>
            </a:endParaRPr>
          </a:p>
          <a:p>
            <a:endParaRPr lang="da-DK" sz="1000" dirty="0">
              <a:latin typeface="+mj-lt"/>
            </a:endParaRPr>
          </a:p>
          <a:p>
            <a:endParaRPr lang="da-DK" sz="100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23</a:t>
            </a:fld>
            <a:endParaRPr lang="da-DK"/>
          </a:p>
        </p:txBody>
      </p:sp>
    </p:spTree>
    <p:extLst>
      <p:ext uri="{BB962C8B-B14F-4D97-AF65-F5344CB8AC3E}">
        <p14:creationId xmlns:p14="http://schemas.microsoft.com/office/powerpoint/2010/main" val="363870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Overvej om målet med øvelsen også er relevant og dækkende for organisationen.</a:t>
            </a:r>
          </a:p>
          <a:p>
            <a:r>
              <a:rPr lang="da-DK" sz="1000" dirty="0">
                <a:latin typeface="+mj-lt"/>
              </a:rPr>
              <a:t>Foretag om nødvendigt de ønskede justeringer af målet med øvelsen.</a:t>
            </a:r>
          </a:p>
          <a:p>
            <a:r>
              <a:rPr lang="da-DK" sz="1000" dirty="0">
                <a:latin typeface="+mj-lt"/>
              </a:rPr>
              <a:t>Målet skal besvare spørgsmålet: ”Hvad vil I have ud af øvelsen?” (udbytte)</a:t>
            </a:r>
          </a:p>
          <a:p>
            <a:endParaRPr lang="da-DK" sz="1000" dirty="0">
              <a:latin typeface="+mj-lt"/>
            </a:endParaRPr>
          </a:p>
          <a:p>
            <a:r>
              <a:rPr lang="da-DK" sz="1000" b="1" dirty="0">
                <a:latin typeface="+mj-lt"/>
              </a:rPr>
              <a:t>Gennemførelse</a:t>
            </a:r>
          </a:p>
          <a:p>
            <a:r>
              <a:rPr lang="da-DK" sz="1000" dirty="0">
                <a:latin typeface="+mj-lt"/>
              </a:rPr>
              <a:t>Facilitator fortæller, hvad det - overordnet set - forventes, at der kommer ud af øvelsen; altså hvad deltagerne kan tage ”med hjem”.</a:t>
            </a:r>
          </a:p>
          <a:p>
            <a:endParaRPr lang="da-DK" sz="1000" dirty="0">
              <a:latin typeface="+mj-lt"/>
            </a:endParaRPr>
          </a:p>
          <a:p>
            <a:r>
              <a:rPr lang="da-DK" sz="1000" dirty="0">
                <a:latin typeface="+mj-lt"/>
              </a:rPr>
              <a:t>Facilitator inviterer til, at deltagerne (kort) deler egne forventninger til deltagelse og udbytte, herunder eventuelle spørgsmål, der ønskes belyst/drøftet.</a:t>
            </a:r>
          </a:p>
        </p:txBody>
      </p:sp>
      <p:sp>
        <p:nvSpPr>
          <p:cNvPr id="4" name="Pladsholder til slidenummer 3"/>
          <p:cNvSpPr>
            <a:spLocks noGrp="1"/>
          </p:cNvSpPr>
          <p:nvPr>
            <p:ph type="sldNum" sz="quarter" idx="10"/>
          </p:nvPr>
        </p:nvSpPr>
        <p:spPr/>
        <p:txBody>
          <a:bodyPr/>
          <a:lstStyle/>
          <a:p>
            <a:fld id="{A40229DF-5641-4EC6-B3B1-DC25D9283948}" type="slidenum">
              <a:rPr lang="da-DK" smtClean="0"/>
              <a:t>3</a:t>
            </a:fld>
            <a:endParaRPr lang="da-DK"/>
          </a:p>
        </p:txBody>
      </p:sp>
    </p:spTree>
    <p:extLst>
      <p:ext uri="{BB962C8B-B14F-4D97-AF65-F5344CB8AC3E}">
        <p14:creationId xmlns:p14="http://schemas.microsoft.com/office/powerpoint/2010/main" val="2875994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a:xfrm>
            <a:off x="680562" y="4785598"/>
            <a:ext cx="5444490" cy="4659571"/>
          </a:xfrm>
        </p:spPr>
        <p:txBody>
          <a:bodyPr/>
          <a:lstStyle/>
          <a:p>
            <a:r>
              <a:rPr lang="da-DK" sz="1000" b="1" dirty="0">
                <a:latin typeface="+mj-lt"/>
              </a:rPr>
              <a:t>Forberedelse</a:t>
            </a:r>
          </a:p>
          <a:p>
            <a:r>
              <a:rPr lang="da-DK" sz="1000" dirty="0">
                <a:latin typeface="+mj-lt"/>
              </a:rPr>
              <a:t>Tidsplanen er tentativ</a:t>
            </a:r>
            <a:r>
              <a:rPr lang="da-DK" sz="1000" baseline="0" dirty="0">
                <a:latin typeface="+mj-lt"/>
              </a:rPr>
              <a:t> og kan tilpasses, reduceres eller udvides efter behov.</a:t>
            </a:r>
          </a:p>
          <a:p>
            <a:endParaRPr lang="da-DK" sz="1000" dirty="0">
              <a:latin typeface="+mj-lt"/>
            </a:endParaRPr>
          </a:p>
          <a:p>
            <a:r>
              <a:rPr lang="da-DK" sz="1000" dirty="0">
                <a:latin typeface="+mj-lt"/>
              </a:rPr>
              <a:t>Såfremt det ikke er muligt at afsætte tæt på en hel dag til øvelsens gennemførelse, eller organisationen af andre grunde ønsker at reducere tidsforbruget, kan øvelseskonceptet eksempelvis tilpasses ved i) at justere tidsforbruget på de enkelte aktiviteter i den tentative tidsplan, ii) at kun gennemføre dilemmaøvelsesdelen eller krisestyringsøvelsesdelen, eller iii) at dele øvelsen op i to og gennemføre den med nogle ugers mellemrum, fx dag 1: 2-3 timers dilemmaøvelse og dag 2: 2-3 timers krisestyringsøvelse.</a:t>
            </a:r>
          </a:p>
          <a:p>
            <a:endParaRPr lang="da-DK" dirty="0"/>
          </a:p>
          <a:p>
            <a:r>
              <a:rPr lang="da-DK" sz="1000" dirty="0">
                <a:latin typeface="+mj-lt"/>
              </a:rPr>
              <a:t>Juster</a:t>
            </a:r>
            <a:r>
              <a:rPr lang="da-DK" sz="1000" baseline="0" dirty="0">
                <a:latin typeface="+mj-lt"/>
              </a:rPr>
              <a:t> eventuelt tidsplanen i forhold til den fastlagte tidsramme for hele øvelsen.</a:t>
            </a:r>
          </a:p>
          <a:p>
            <a:endParaRPr lang="da-DK" sz="1000" baseline="0" dirty="0">
              <a:latin typeface="+mj-lt"/>
            </a:endParaRPr>
          </a:p>
          <a:p>
            <a:r>
              <a:rPr lang="da-DK" sz="1000" baseline="0" dirty="0">
                <a:latin typeface="+mj-lt"/>
              </a:rPr>
              <a:t>Det er vigtigt,</a:t>
            </a:r>
            <a:r>
              <a:rPr lang="da-DK" sz="1000" dirty="0">
                <a:latin typeface="+mj-lt"/>
              </a:rPr>
              <a:t> at der afsættes </a:t>
            </a:r>
            <a:r>
              <a:rPr lang="da-DK" sz="1000" baseline="0" dirty="0">
                <a:latin typeface="+mj-lt"/>
              </a:rPr>
              <a:t>tilstrækkelig tid til refleksioner og drøftelser (dilemmaøvelsesdelen) samt til de konkrete aktiviteter (krisestyringsdelen).</a:t>
            </a:r>
          </a:p>
          <a:p>
            <a:endParaRPr lang="da-DK" sz="1000" dirty="0">
              <a:latin typeface="+mj-lt"/>
            </a:endParaRPr>
          </a:p>
          <a:p>
            <a:r>
              <a:rPr lang="da-DK" sz="1000" dirty="0">
                <a:latin typeface="+mj-lt"/>
              </a:rPr>
              <a:t>Der bør som minimum afsættes 30 minutter til erfaringsopsamling, herunder identifikation af læringspunkter og drøftelse af mulige forbedringstiltag.</a:t>
            </a:r>
          </a:p>
          <a:p>
            <a:endParaRPr lang="da-DK" sz="1000" dirty="0">
              <a:latin typeface="+mj-lt"/>
            </a:endParaRPr>
          </a:p>
          <a:p>
            <a:r>
              <a:rPr lang="da-DK" sz="1000" dirty="0">
                <a:latin typeface="+mj-lt"/>
              </a:rPr>
              <a:t>Det anbefales generelt at sætte god tid af til øvelsen.</a:t>
            </a:r>
          </a:p>
          <a:p>
            <a:endParaRPr lang="da-DK" sz="1000" dirty="0">
              <a:latin typeface="+mj-lt"/>
            </a:endParaRPr>
          </a:p>
          <a:p>
            <a:r>
              <a:rPr lang="da-DK" sz="1000" b="1" dirty="0">
                <a:latin typeface="+mj-lt"/>
              </a:rPr>
              <a:t>Gennemførelse</a:t>
            </a:r>
          </a:p>
          <a:p>
            <a:r>
              <a:rPr lang="da-DK" sz="1000" dirty="0">
                <a:latin typeface="+mj-lt"/>
              </a:rPr>
              <a:t>Facilitator præsenterer oversigten over processen for øvelsen.</a:t>
            </a:r>
          </a:p>
          <a:p>
            <a:endParaRPr lang="da-DK" sz="1000" dirty="0">
              <a:latin typeface="+mj-lt"/>
            </a:endParaRPr>
          </a:p>
          <a:p>
            <a:r>
              <a:rPr lang="da-DK" sz="1000" dirty="0">
                <a:latin typeface="+mj-lt"/>
              </a:rPr>
              <a:t>Det nævnes, at frokosten er inkluderet i den tid, der er afsat til forberedelsen af/til det første møde i krisestaben (kl. 11.30-12.30). </a:t>
            </a:r>
          </a:p>
          <a:p>
            <a:endParaRPr lang="da-DK" sz="1000" dirty="0">
              <a:latin typeface="+mj-lt"/>
            </a:endParaRPr>
          </a:p>
          <a:p>
            <a:r>
              <a:rPr lang="da-DK" sz="1000" dirty="0">
                <a:latin typeface="+mj-lt"/>
              </a:rPr>
              <a:t>Det anbefales at indtage et let måltid, en sandwich eller lign., mens man drøfter forberedelsen af det forestående stabsmøde. Tiden er knap, men forberedelsen er vigtig.</a:t>
            </a:r>
          </a:p>
        </p:txBody>
      </p:sp>
      <p:sp>
        <p:nvSpPr>
          <p:cNvPr id="4" name="Pladsholder til slidenummer 3"/>
          <p:cNvSpPr>
            <a:spLocks noGrp="1"/>
          </p:cNvSpPr>
          <p:nvPr>
            <p:ph type="sldNum" sz="quarter" idx="10"/>
          </p:nvPr>
        </p:nvSpPr>
        <p:spPr/>
        <p:txBody>
          <a:bodyPr/>
          <a:lstStyle/>
          <a:p>
            <a:fld id="{A40229DF-5641-4EC6-B3B1-DC25D9283948}" type="slidenum">
              <a:rPr lang="da-DK" smtClean="0"/>
              <a:t>4</a:t>
            </a:fld>
            <a:endParaRPr lang="da-DK"/>
          </a:p>
        </p:txBody>
      </p:sp>
    </p:spTree>
    <p:extLst>
      <p:ext uri="{BB962C8B-B14F-4D97-AF65-F5344CB8AC3E}">
        <p14:creationId xmlns:p14="http://schemas.microsoft.com/office/powerpoint/2010/main" val="3427237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Overvej, om der er behov for at tilføje flere spilleregler og/eller justere i de anførte.</a:t>
            </a:r>
          </a:p>
          <a:p>
            <a:endParaRPr lang="da-DK" sz="1000" dirty="0">
              <a:latin typeface="+mj-lt"/>
            </a:endParaRPr>
          </a:p>
          <a:p>
            <a:r>
              <a:rPr lang="da-DK" sz="1000" b="1" dirty="0">
                <a:latin typeface="+mj-lt"/>
              </a:rPr>
              <a:t>Gennemførelse</a:t>
            </a:r>
          </a:p>
          <a:p>
            <a:r>
              <a:rPr lang="da-DK" sz="1000" dirty="0">
                <a:latin typeface="+mj-lt"/>
              </a:rPr>
              <a:t>Facilitator opfordrer deltagerne til at gå til øvelsen med et åbent sind og leve sig ind i scenariet, den præsenterede mulige udvikling af situationen og egen rolle i organisationens krisestyring.</a:t>
            </a:r>
          </a:p>
          <a:p>
            <a:endParaRPr lang="da-DK" sz="1000" dirty="0">
              <a:latin typeface="+mj-lt"/>
            </a:endParaRPr>
          </a:p>
          <a:p>
            <a:r>
              <a:rPr lang="da-DK" sz="1000" dirty="0">
                <a:latin typeface="+mj-lt"/>
              </a:rPr>
              <a:t>Det handler ikke om at ”lege med”, men om at forestille sig, at det virkelig kunne ske i egen organisation, og hvad det i så fald kunne have af konsekvenser. </a:t>
            </a:r>
          </a:p>
          <a:p>
            <a:endParaRPr lang="da-DK" sz="1000" dirty="0">
              <a:latin typeface="+mj-lt"/>
            </a:endParaRPr>
          </a:p>
          <a:p>
            <a:r>
              <a:rPr lang="da-DK" sz="1000" dirty="0">
                <a:latin typeface="+mj-lt"/>
              </a:rPr>
              <a:t>Det er vigtigt at understrege, at alt hvad der bliver bragt op, det bliver i rummet, dvs. behandles med fortrolighed.</a:t>
            </a:r>
          </a:p>
          <a:p>
            <a:endParaRPr lang="da-DK" sz="100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5</a:t>
            </a:fld>
            <a:endParaRPr lang="da-DK"/>
          </a:p>
        </p:txBody>
      </p:sp>
    </p:spTree>
    <p:extLst>
      <p:ext uri="{BB962C8B-B14F-4D97-AF65-F5344CB8AC3E}">
        <p14:creationId xmlns:p14="http://schemas.microsoft.com/office/powerpoint/2010/main" val="3791387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Overvej, hvordan man forstår begrebet ‘Beredskabsplan’ i organisationen. Er der forskellige forståelser på spil? Hvordan kommer de til udtryk? Og hvilken betydning har det i praksis?</a:t>
            </a:r>
          </a:p>
          <a:p>
            <a:endParaRPr lang="da-DK" sz="1000" dirty="0">
              <a:latin typeface="+mj-lt"/>
            </a:endParaRPr>
          </a:p>
          <a:p>
            <a:r>
              <a:rPr lang="da-DK" sz="1000" dirty="0">
                <a:latin typeface="+mj-lt"/>
              </a:rPr>
              <a:t>Hvis det vurderes ikke at være relevant at introducere deltagerne til begrebet og derigennem skabe en fælles forståelse af, hvad en beredskabsplan er og skal kunne, kan man undlade at bruge denne slide.</a:t>
            </a:r>
          </a:p>
          <a:p>
            <a:endParaRPr lang="da-DK" sz="1000" dirty="0">
              <a:latin typeface="+mj-lt"/>
            </a:endParaRPr>
          </a:p>
          <a:p>
            <a:r>
              <a:rPr lang="da-DK" sz="1000" b="1" dirty="0">
                <a:latin typeface="+mj-lt"/>
              </a:rPr>
              <a:t>Gennemførelse</a:t>
            </a:r>
          </a:p>
          <a:p>
            <a:r>
              <a:rPr lang="da-DK" sz="1000" dirty="0">
                <a:latin typeface="+mj-lt"/>
              </a:rPr>
              <a:t>Facilitator introducerer deltagerne til den officielle definition på en beredskabsplan. </a:t>
            </a:r>
          </a:p>
          <a:p>
            <a:endParaRPr lang="da-DK" sz="1000" dirty="0">
              <a:latin typeface="+mj-lt"/>
            </a:endParaRPr>
          </a:p>
          <a:p>
            <a:r>
              <a:rPr lang="da-DK" sz="1000" dirty="0">
                <a:latin typeface="+mj-lt"/>
              </a:rPr>
              <a:t>Samtidig understreges det, at den generelle beredskabsplanlægning skal sikre, at organisationen har et robust og fleksibelt kriseberedskab, der kan iværksættes i situationer, hvor organisationen kommer under pres, og at en beredskabsplan på den baggrund er en plan for krisestyring.</a:t>
            </a:r>
          </a:p>
          <a:p>
            <a:endParaRPr lang="da-DK" sz="1000" dirty="0">
              <a:latin typeface="+mj-lt"/>
            </a:endParaRPr>
          </a:p>
          <a:p>
            <a:r>
              <a:rPr lang="da-DK" sz="1000" dirty="0">
                <a:latin typeface="+mj-lt"/>
              </a:rPr>
              <a:t>Facilitator kan eventuelt spørge ind til deltagernes kendskab til planens indhold og anvendelse, eller refleksioner over det foreliggende planmateriale for beredskab og krisestyring.</a:t>
            </a:r>
          </a:p>
          <a:p>
            <a:endParaRPr lang="da-DK" sz="100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6</a:t>
            </a:fld>
            <a:endParaRPr lang="da-DK"/>
          </a:p>
        </p:txBody>
      </p:sp>
    </p:spTree>
    <p:extLst>
      <p:ext uri="{BB962C8B-B14F-4D97-AF65-F5344CB8AC3E}">
        <p14:creationId xmlns:p14="http://schemas.microsoft.com/office/powerpoint/2010/main" val="207966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Overvej, hvordan man forstår begrebet ‘Kontinuitetsplan’ (Plan for fortsat drift) i organisationen. Er der forskellige forståelser på spil? Hvordan kommer de til udtryk? Og hvilken betydning har det i praksis?</a:t>
            </a:r>
          </a:p>
          <a:p>
            <a:endParaRPr lang="da-DK" sz="1000" dirty="0"/>
          </a:p>
          <a:p>
            <a:r>
              <a:rPr lang="da-DK" sz="1000" dirty="0">
                <a:latin typeface="+mj-lt"/>
              </a:rPr>
              <a:t>Hvis det vurderes ikke at være relevant at introducere deltagerne til begrebet og derigennem skabe en fælles forståelse af, hvad en kontinuitetsplan er og skal kunne, kan man undlade at bruge denne slide.</a:t>
            </a:r>
          </a:p>
          <a:p>
            <a:endParaRPr lang="da-DK" sz="1000" dirty="0">
              <a:latin typeface="+mj-lt"/>
            </a:endParaRPr>
          </a:p>
          <a:p>
            <a:r>
              <a:rPr lang="da-DK" sz="1000" b="1" dirty="0">
                <a:latin typeface="+mj-lt"/>
              </a:rPr>
              <a:t>Gennemførelse</a:t>
            </a:r>
          </a:p>
          <a:p>
            <a:r>
              <a:rPr lang="da-DK" sz="1000" dirty="0">
                <a:latin typeface="+mj-lt"/>
              </a:rPr>
              <a:t>Facilitator introducerer deltagerne til den officielle definition på en kontinuitetsplan. </a:t>
            </a:r>
          </a:p>
          <a:p>
            <a:endParaRPr lang="da-DK" sz="1000" dirty="0">
              <a:latin typeface="+mj-lt"/>
            </a:endParaRPr>
          </a:p>
          <a:p>
            <a:r>
              <a:rPr lang="da-DK" sz="1000" dirty="0">
                <a:latin typeface="+mj-lt"/>
              </a:rPr>
              <a:t>Samtidig understreges det, at kontinuitetsplanlægningen skal sikre, at der foreligger de nødvendige planer og procedurer for, hvordan organisationens kritiske funktioner kan opretholdes på et acceptabelt niveau ved forstyrrelser og afbrydelser, herunder beredskabshændelser eller kriser, og hvordan organisationen kan genoprette driften så hurtigt som muligt. Kontinuitetsplanen er en plan for fortsat drift og genopretning. </a:t>
            </a:r>
          </a:p>
          <a:p>
            <a:endParaRPr lang="da-DK" sz="1000" dirty="0">
              <a:latin typeface="+mj-lt"/>
            </a:endParaRPr>
          </a:p>
          <a:p>
            <a:r>
              <a:rPr lang="da-DK" sz="1000" dirty="0">
                <a:latin typeface="+mj-lt"/>
              </a:rPr>
              <a:t>Facilitator kan eventuelt spørge ind til deltagernes kendskab til organisationens kontinuitetsplaner og deres anvendelse i praksis.</a:t>
            </a:r>
          </a:p>
          <a:p>
            <a:endParaRPr lang="da-DK" sz="100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7</a:t>
            </a:fld>
            <a:endParaRPr lang="da-DK"/>
          </a:p>
        </p:txBody>
      </p:sp>
    </p:spTree>
    <p:extLst>
      <p:ext uri="{BB962C8B-B14F-4D97-AF65-F5344CB8AC3E}">
        <p14:creationId xmlns:p14="http://schemas.microsoft.com/office/powerpoint/2010/main" val="1454033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kern="1200" dirty="0">
                <a:solidFill>
                  <a:schemeClr val="tx1"/>
                </a:solidFill>
                <a:latin typeface="+mj-lt"/>
              </a:rPr>
              <a:t>Forberedelse</a:t>
            </a:r>
          </a:p>
          <a:p>
            <a:r>
              <a:rPr lang="da-DK" sz="1000" kern="1200" dirty="0">
                <a:solidFill>
                  <a:schemeClr val="tx1"/>
                </a:solidFill>
                <a:latin typeface="+mj-lt"/>
              </a:rPr>
              <a:t>Overvej, hvordan man forstår begrebet ‘Krisestyring’ i organisationen. Er der forskellige forståelser på spil? Hvordan kommer de til udtryk? Og hvilken betydning har det i praksis?</a:t>
            </a:r>
          </a:p>
          <a:p>
            <a:endParaRPr lang="da-DK" sz="1000" dirty="0">
              <a:latin typeface="+mj-lt"/>
            </a:endParaRPr>
          </a:p>
          <a:p>
            <a:r>
              <a:rPr lang="da-DK" sz="1000" kern="1200" dirty="0">
                <a:solidFill>
                  <a:schemeClr val="tx1"/>
                </a:solidFill>
                <a:latin typeface="+mj-lt"/>
              </a:rPr>
              <a:t>Hvis det vurderes ikke at være relevant at introducere deltagerne til begrebet og derigennem skabe en fælles forståelse af, hvad krisestyring er, kan man undlade at bruge denne slide.</a:t>
            </a:r>
          </a:p>
          <a:p>
            <a:endParaRPr lang="da-DK" sz="1000" kern="1200" dirty="0">
              <a:solidFill>
                <a:schemeClr val="tx1"/>
              </a:solidFill>
              <a:latin typeface="+mj-lt"/>
            </a:endParaRPr>
          </a:p>
          <a:p>
            <a:r>
              <a:rPr lang="da-DK" sz="1000" b="1" kern="1200" dirty="0">
                <a:solidFill>
                  <a:schemeClr val="tx1"/>
                </a:solidFill>
                <a:latin typeface="+mj-lt"/>
              </a:rPr>
              <a:t>Gennemførelse</a:t>
            </a:r>
          </a:p>
          <a:p>
            <a:r>
              <a:rPr lang="da-DK" sz="1000" kern="1200" dirty="0">
                <a:solidFill>
                  <a:schemeClr val="tx1"/>
                </a:solidFill>
                <a:latin typeface="+mj-lt"/>
              </a:rPr>
              <a:t>Facilitator introducerer deltagerne til den officielle definition på krisestyring.</a:t>
            </a:r>
          </a:p>
          <a:p>
            <a:endParaRPr lang="da-DK" sz="1000" dirty="0">
              <a:latin typeface="+mj-lt"/>
            </a:endParaRPr>
          </a:p>
          <a:p>
            <a:r>
              <a:rPr lang="da-DK" sz="1000" dirty="0">
                <a:latin typeface="+mj-lt"/>
              </a:rPr>
              <a:t>Samtidig understreges det, at krisestyring kan inddeles på flere organisatoriske niveauer, og at handlekraftig kriseledelse er en kritisk faktor, som styrker hele organisationens krisestyringskapacitet. </a:t>
            </a:r>
          </a:p>
          <a:p>
            <a:endParaRPr lang="da-DK" sz="1000" dirty="0">
              <a:latin typeface="+mj-lt"/>
            </a:endParaRPr>
          </a:p>
          <a:p>
            <a:r>
              <a:rPr lang="da-DK" sz="1000" dirty="0">
                <a:latin typeface="+mj-lt"/>
              </a:rPr>
              <a:t>Facilitator kan eventuelt spørge ind til deltagernes forståelse af krisestyring med reference til organisationens generelle beredskabsplan.</a:t>
            </a:r>
          </a:p>
          <a:p>
            <a:endParaRPr lang="da-DK" sz="1000" kern="1200" dirty="0">
              <a:solidFill>
                <a:schemeClr val="tx1"/>
              </a:solidFill>
              <a:latin typeface="+mj-lt"/>
            </a:endParaRPr>
          </a:p>
          <a:p>
            <a:endParaRPr lang="da-DK" sz="1000" kern="1200" dirty="0">
              <a:solidFill>
                <a:schemeClr val="tx1"/>
              </a:solidFill>
              <a:latin typeface="+mj-lt"/>
            </a:endParaRPr>
          </a:p>
          <a:p>
            <a:endParaRPr lang="da-DK" sz="1000"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8</a:t>
            </a:fld>
            <a:endParaRPr lang="da-DK"/>
          </a:p>
        </p:txBody>
      </p:sp>
    </p:spTree>
    <p:extLst>
      <p:ext uri="{BB962C8B-B14F-4D97-AF65-F5344CB8AC3E}">
        <p14:creationId xmlns:p14="http://schemas.microsoft.com/office/powerpoint/2010/main" val="82845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b="1" dirty="0">
                <a:latin typeface="+mj-lt"/>
              </a:rPr>
              <a:t>Forberedelse</a:t>
            </a:r>
          </a:p>
          <a:p>
            <a:r>
              <a:rPr lang="da-DK" sz="1000" dirty="0">
                <a:latin typeface="+mj-lt"/>
              </a:rPr>
              <a:t>Indsæt eventuelt eget billede på slide, fx fra organisationens egne krisestyringsfaciliteter.</a:t>
            </a:r>
          </a:p>
          <a:p>
            <a:endParaRPr lang="da-DK" sz="1000" dirty="0">
              <a:latin typeface="+mj-lt"/>
            </a:endParaRPr>
          </a:p>
          <a:p>
            <a:r>
              <a:rPr lang="da-DK" sz="1000" b="1" dirty="0">
                <a:latin typeface="+mj-lt"/>
              </a:rPr>
              <a:t>Gennemførelse</a:t>
            </a:r>
          </a:p>
          <a:p>
            <a:r>
              <a:rPr lang="da-DK" sz="1000" dirty="0">
                <a:latin typeface="+mj-lt"/>
              </a:rPr>
              <a:t>Facilitatoren forklarer deltagerne, at selve øvelsen starter op nu, og at første del er en dilemmaøvelse/diskussionsøvelse.</a:t>
            </a:r>
          </a:p>
          <a:p>
            <a:endParaRPr lang="da-DK" sz="1000" dirty="0">
              <a:latin typeface="+mj-lt"/>
            </a:endParaRPr>
          </a:p>
          <a:p>
            <a:r>
              <a:rPr lang="da-DK" sz="1000" dirty="0">
                <a:latin typeface="+mj-lt"/>
              </a:rPr>
              <a:t>Her skal deltagerne reflektere over og drøfte udfordringer, opgaver, procedurer, ansvar og roller m.m. ud fra et konkret scenarie, der vil udvikle sig undervejs.</a:t>
            </a:r>
          </a:p>
          <a:p>
            <a:endParaRPr lang="da-DK" sz="1000" dirty="0">
              <a:latin typeface="+mj-lt"/>
            </a:endParaRPr>
          </a:p>
          <a:p>
            <a:r>
              <a:rPr lang="da-DK" sz="1000" dirty="0">
                <a:latin typeface="+mj-lt"/>
              </a:rPr>
              <a:t>Facilitator nævner, at han/hun vil understøtte drøftelserne med refleksionsspørgsmål, og at spørgsmålene skal lægge op til diskussion deltagerne imellem.</a:t>
            </a:r>
          </a:p>
          <a:p>
            <a:endParaRPr lang="da-DK" sz="1000" dirty="0">
              <a:latin typeface="+mj-lt"/>
            </a:endParaRPr>
          </a:p>
          <a:p>
            <a:r>
              <a:rPr lang="da-DK" sz="1000" dirty="0">
                <a:latin typeface="+mj-lt"/>
              </a:rPr>
              <a:t>Facilitator gør opmærksom på tidsrammen for dilemmaøvelsesdelen, herunder hvornår første del starter og slutter.</a:t>
            </a:r>
          </a:p>
          <a:p>
            <a:endParaRPr lang="da-DK" dirty="0">
              <a:latin typeface="+mj-lt"/>
            </a:endParaRPr>
          </a:p>
          <a:p>
            <a:endParaRPr lang="da-DK" dirty="0">
              <a:latin typeface="+mj-lt"/>
            </a:endParaRPr>
          </a:p>
        </p:txBody>
      </p:sp>
      <p:sp>
        <p:nvSpPr>
          <p:cNvPr id="4" name="Pladsholder til slidenummer 3"/>
          <p:cNvSpPr>
            <a:spLocks noGrp="1"/>
          </p:cNvSpPr>
          <p:nvPr>
            <p:ph type="sldNum" sz="quarter" idx="10"/>
          </p:nvPr>
        </p:nvSpPr>
        <p:spPr/>
        <p:txBody>
          <a:bodyPr/>
          <a:lstStyle/>
          <a:p>
            <a:fld id="{A40229DF-5641-4EC6-B3B1-DC25D9283948}" type="slidenum">
              <a:rPr lang="da-DK" smtClean="0"/>
              <a:t>9</a:t>
            </a:fld>
            <a:endParaRPr lang="da-DK"/>
          </a:p>
        </p:txBody>
      </p:sp>
    </p:spTree>
    <p:extLst>
      <p:ext uri="{BB962C8B-B14F-4D97-AF65-F5344CB8AC3E}">
        <p14:creationId xmlns:p14="http://schemas.microsoft.com/office/powerpoint/2010/main" val="290495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lvl1pPr>
              <a:defRPr/>
            </a:lvl1pPr>
          </a:lstStyle>
          <a:p>
            <a:pPr>
              <a:defRPr/>
            </a:pPr>
            <a:fld id="{CA32DBD3-01C3-407F-A137-4692AAAE3F08}" type="datetimeFigureOut">
              <a:rPr lang="da-DK"/>
              <a:pPr>
                <a:defRPr/>
              </a:pPr>
              <a:t>08-11-2025</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slidenummer 5"/>
          <p:cNvSpPr>
            <a:spLocks noGrp="1"/>
          </p:cNvSpPr>
          <p:nvPr>
            <p:ph type="sldNum" sz="quarter" idx="12"/>
          </p:nvPr>
        </p:nvSpPr>
        <p:spPr/>
        <p:txBody>
          <a:bodyPr/>
          <a:lstStyle>
            <a:lvl1pPr>
              <a:defRPr/>
            </a:lvl1pPr>
          </a:lstStyle>
          <a:p>
            <a:pPr>
              <a:defRPr/>
            </a:pPr>
            <a:fld id="{354C0B3D-F8D1-471C-83BD-98DC36F4A3C9}" type="slidenum">
              <a:rPr lang="da-DK"/>
              <a:pPr>
                <a:defRPr/>
              </a:pPr>
              <a:t>‹nr.›</a:t>
            </a:fld>
            <a:endParaRPr lang="da-DK"/>
          </a:p>
        </p:txBody>
      </p:sp>
    </p:spTree>
    <p:extLst>
      <p:ext uri="{BB962C8B-B14F-4D97-AF65-F5344CB8AC3E}">
        <p14:creationId xmlns:p14="http://schemas.microsoft.com/office/powerpoint/2010/main" val="1553739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CE9C52B9-9E2E-4BDD-9735-D691078EF565}" type="datetimeFigureOut">
              <a:rPr lang="da-DK"/>
              <a:pPr>
                <a:defRPr/>
              </a:pPr>
              <a:t>08-11-2025</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slidenummer 5"/>
          <p:cNvSpPr>
            <a:spLocks noGrp="1"/>
          </p:cNvSpPr>
          <p:nvPr>
            <p:ph type="sldNum" sz="quarter" idx="12"/>
          </p:nvPr>
        </p:nvSpPr>
        <p:spPr/>
        <p:txBody>
          <a:bodyPr/>
          <a:lstStyle>
            <a:lvl1pPr>
              <a:defRPr/>
            </a:lvl1pPr>
          </a:lstStyle>
          <a:p>
            <a:pPr>
              <a:defRPr/>
            </a:pPr>
            <a:fld id="{6DDC0CCC-4EA8-4F34-9F3B-B062E5BAC758}" type="slidenum">
              <a:rPr lang="da-DK"/>
              <a:pPr>
                <a:defRPr/>
              </a:pPr>
              <a:t>‹nr.›</a:t>
            </a:fld>
            <a:endParaRPr lang="da-DK"/>
          </a:p>
        </p:txBody>
      </p:sp>
    </p:spTree>
    <p:extLst>
      <p:ext uri="{BB962C8B-B14F-4D97-AF65-F5344CB8AC3E}">
        <p14:creationId xmlns:p14="http://schemas.microsoft.com/office/powerpoint/2010/main" val="343548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65DA0E83-FB12-4427-8E9A-A8CE66E46473}" type="datetimeFigureOut">
              <a:rPr lang="da-DK"/>
              <a:pPr>
                <a:defRPr/>
              </a:pPr>
              <a:t>08-11-2025</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slidenummer 5"/>
          <p:cNvSpPr>
            <a:spLocks noGrp="1"/>
          </p:cNvSpPr>
          <p:nvPr>
            <p:ph type="sldNum" sz="quarter" idx="12"/>
          </p:nvPr>
        </p:nvSpPr>
        <p:spPr/>
        <p:txBody>
          <a:bodyPr/>
          <a:lstStyle>
            <a:lvl1pPr>
              <a:defRPr/>
            </a:lvl1pPr>
          </a:lstStyle>
          <a:p>
            <a:pPr>
              <a:defRPr/>
            </a:pPr>
            <a:fld id="{A7221E4D-A1E6-43FE-BC17-6DCCF335C04C}" type="slidenum">
              <a:rPr lang="da-DK"/>
              <a:pPr>
                <a:defRPr/>
              </a:pPr>
              <a:t>‹nr.›</a:t>
            </a:fld>
            <a:endParaRPr lang="da-DK"/>
          </a:p>
        </p:txBody>
      </p:sp>
    </p:spTree>
    <p:extLst>
      <p:ext uri="{BB962C8B-B14F-4D97-AF65-F5344CB8AC3E}">
        <p14:creationId xmlns:p14="http://schemas.microsoft.com/office/powerpoint/2010/main" val="2503284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pPr>
              <a:defRPr/>
            </a:pPr>
            <a:fld id="{04876246-67AA-4774-A058-DFA64B7106E5}" type="datetimeFigureOut">
              <a:rPr lang="da-DK"/>
              <a:pPr>
                <a:defRPr/>
              </a:pPr>
              <a:t>08-11-2025</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slidenummer 5"/>
          <p:cNvSpPr>
            <a:spLocks noGrp="1"/>
          </p:cNvSpPr>
          <p:nvPr>
            <p:ph type="sldNum" sz="quarter" idx="12"/>
          </p:nvPr>
        </p:nvSpPr>
        <p:spPr/>
        <p:txBody>
          <a:bodyPr/>
          <a:lstStyle>
            <a:lvl1pPr>
              <a:defRPr/>
            </a:lvl1pPr>
          </a:lstStyle>
          <a:p>
            <a:pPr>
              <a:defRPr/>
            </a:pPr>
            <a:fld id="{70FC3E06-DA85-45FF-83E2-802D8E013A13}" type="slidenum">
              <a:rPr lang="da-DK"/>
              <a:pPr>
                <a:defRPr/>
              </a:pPr>
              <a:t>‹nr.›</a:t>
            </a:fld>
            <a:endParaRPr lang="da-DK"/>
          </a:p>
        </p:txBody>
      </p:sp>
    </p:spTree>
    <p:extLst>
      <p:ext uri="{BB962C8B-B14F-4D97-AF65-F5344CB8AC3E}">
        <p14:creationId xmlns:p14="http://schemas.microsoft.com/office/powerpoint/2010/main" val="228155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lvl1pPr>
              <a:defRPr/>
            </a:lvl1pPr>
          </a:lstStyle>
          <a:p>
            <a:pPr>
              <a:defRPr/>
            </a:pPr>
            <a:fld id="{F4CA90D6-552E-4962-AF85-06B5D22B4AAC}" type="datetimeFigureOut">
              <a:rPr lang="da-DK"/>
              <a:pPr>
                <a:defRPr/>
              </a:pPr>
              <a:t>08-11-2025</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slidenummer 5"/>
          <p:cNvSpPr>
            <a:spLocks noGrp="1"/>
          </p:cNvSpPr>
          <p:nvPr>
            <p:ph type="sldNum" sz="quarter" idx="12"/>
          </p:nvPr>
        </p:nvSpPr>
        <p:spPr/>
        <p:txBody>
          <a:bodyPr/>
          <a:lstStyle>
            <a:lvl1pPr>
              <a:defRPr/>
            </a:lvl1pPr>
          </a:lstStyle>
          <a:p>
            <a:pPr>
              <a:defRPr/>
            </a:pPr>
            <a:fld id="{14855AB5-8732-417D-A236-3FDD424AE32A}" type="slidenum">
              <a:rPr lang="da-DK"/>
              <a:pPr>
                <a:defRPr/>
              </a:pPr>
              <a:t>‹nr.›</a:t>
            </a:fld>
            <a:endParaRPr lang="da-DK"/>
          </a:p>
        </p:txBody>
      </p:sp>
    </p:spTree>
    <p:extLst>
      <p:ext uri="{BB962C8B-B14F-4D97-AF65-F5344CB8AC3E}">
        <p14:creationId xmlns:p14="http://schemas.microsoft.com/office/powerpoint/2010/main" val="286355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3"/>
          <p:cNvSpPr>
            <a:spLocks noGrp="1"/>
          </p:cNvSpPr>
          <p:nvPr>
            <p:ph type="dt" sz="half" idx="10"/>
          </p:nvPr>
        </p:nvSpPr>
        <p:spPr/>
        <p:txBody>
          <a:bodyPr/>
          <a:lstStyle>
            <a:lvl1pPr>
              <a:defRPr/>
            </a:lvl1pPr>
          </a:lstStyle>
          <a:p>
            <a:pPr>
              <a:defRPr/>
            </a:pPr>
            <a:fld id="{351ED2F6-575A-4DE4-92F2-89EC42BEB464}" type="datetimeFigureOut">
              <a:rPr lang="da-DK"/>
              <a:pPr>
                <a:defRPr/>
              </a:pPr>
              <a:t>08-11-2025</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slidenummer 5"/>
          <p:cNvSpPr>
            <a:spLocks noGrp="1"/>
          </p:cNvSpPr>
          <p:nvPr>
            <p:ph type="sldNum" sz="quarter" idx="12"/>
          </p:nvPr>
        </p:nvSpPr>
        <p:spPr/>
        <p:txBody>
          <a:bodyPr/>
          <a:lstStyle>
            <a:lvl1pPr>
              <a:defRPr/>
            </a:lvl1pPr>
          </a:lstStyle>
          <a:p>
            <a:pPr>
              <a:defRPr/>
            </a:pPr>
            <a:fld id="{DAB4133F-6F00-4741-8CB8-7A92EB904BEB}" type="slidenum">
              <a:rPr lang="da-DK"/>
              <a:pPr>
                <a:defRPr/>
              </a:pPr>
              <a:t>‹nr.›</a:t>
            </a:fld>
            <a:endParaRPr lang="da-DK"/>
          </a:p>
        </p:txBody>
      </p:sp>
    </p:spTree>
    <p:extLst>
      <p:ext uri="{BB962C8B-B14F-4D97-AF65-F5344CB8AC3E}">
        <p14:creationId xmlns:p14="http://schemas.microsoft.com/office/powerpoint/2010/main" val="497422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3"/>
          <p:cNvSpPr>
            <a:spLocks noGrp="1"/>
          </p:cNvSpPr>
          <p:nvPr>
            <p:ph type="dt" sz="half" idx="10"/>
          </p:nvPr>
        </p:nvSpPr>
        <p:spPr/>
        <p:txBody>
          <a:bodyPr/>
          <a:lstStyle>
            <a:lvl1pPr>
              <a:defRPr/>
            </a:lvl1pPr>
          </a:lstStyle>
          <a:p>
            <a:pPr>
              <a:defRPr/>
            </a:pPr>
            <a:fld id="{079DFC5F-7EB0-401C-992C-6B859CD69306}" type="datetimeFigureOut">
              <a:rPr lang="da-DK"/>
              <a:pPr>
                <a:defRPr/>
              </a:pPr>
              <a:t>08-11-2025</a:t>
            </a:fld>
            <a:endParaRPr lang="da-DK"/>
          </a:p>
        </p:txBody>
      </p:sp>
      <p:sp>
        <p:nvSpPr>
          <p:cNvPr id="8" name="Pladsholder til sidefod 4"/>
          <p:cNvSpPr>
            <a:spLocks noGrp="1"/>
          </p:cNvSpPr>
          <p:nvPr>
            <p:ph type="ftr" sz="quarter" idx="11"/>
          </p:nvPr>
        </p:nvSpPr>
        <p:spPr/>
        <p:txBody>
          <a:bodyPr/>
          <a:lstStyle>
            <a:lvl1pPr>
              <a:defRPr/>
            </a:lvl1pPr>
          </a:lstStyle>
          <a:p>
            <a:pPr>
              <a:defRPr/>
            </a:pPr>
            <a:endParaRPr lang="da-DK"/>
          </a:p>
        </p:txBody>
      </p:sp>
      <p:sp>
        <p:nvSpPr>
          <p:cNvPr id="9" name="Pladsholder til slidenummer 5"/>
          <p:cNvSpPr>
            <a:spLocks noGrp="1"/>
          </p:cNvSpPr>
          <p:nvPr>
            <p:ph type="sldNum" sz="quarter" idx="12"/>
          </p:nvPr>
        </p:nvSpPr>
        <p:spPr/>
        <p:txBody>
          <a:bodyPr/>
          <a:lstStyle>
            <a:lvl1pPr>
              <a:defRPr/>
            </a:lvl1pPr>
          </a:lstStyle>
          <a:p>
            <a:pPr>
              <a:defRPr/>
            </a:pPr>
            <a:fld id="{3DAB2D36-EA8D-428E-A58E-F78124EA54B0}" type="slidenum">
              <a:rPr lang="da-DK"/>
              <a:pPr>
                <a:defRPr/>
              </a:pPr>
              <a:t>‹nr.›</a:t>
            </a:fld>
            <a:endParaRPr lang="da-DK"/>
          </a:p>
        </p:txBody>
      </p:sp>
    </p:spTree>
    <p:extLst>
      <p:ext uri="{BB962C8B-B14F-4D97-AF65-F5344CB8AC3E}">
        <p14:creationId xmlns:p14="http://schemas.microsoft.com/office/powerpoint/2010/main" val="18335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3"/>
          <p:cNvSpPr>
            <a:spLocks noGrp="1"/>
          </p:cNvSpPr>
          <p:nvPr>
            <p:ph type="dt" sz="half" idx="10"/>
          </p:nvPr>
        </p:nvSpPr>
        <p:spPr/>
        <p:txBody>
          <a:bodyPr/>
          <a:lstStyle>
            <a:lvl1pPr>
              <a:defRPr/>
            </a:lvl1pPr>
          </a:lstStyle>
          <a:p>
            <a:pPr>
              <a:defRPr/>
            </a:pPr>
            <a:fld id="{D8480FFC-1B37-47DB-B093-ED7BEF397A2D}" type="datetimeFigureOut">
              <a:rPr lang="da-DK"/>
              <a:pPr>
                <a:defRPr/>
              </a:pPr>
              <a:t>08-11-2025</a:t>
            </a:fld>
            <a:endParaRPr lang="da-DK"/>
          </a:p>
        </p:txBody>
      </p:sp>
      <p:sp>
        <p:nvSpPr>
          <p:cNvPr id="4" name="Pladsholder til sidefod 4"/>
          <p:cNvSpPr>
            <a:spLocks noGrp="1"/>
          </p:cNvSpPr>
          <p:nvPr>
            <p:ph type="ftr" sz="quarter" idx="11"/>
          </p:nvPr>
        </p:nvSpPr>
        <p:spPr/>
        <p:txBody>
          <a:bodyPr/>
          <a:lstStyle>
            <a:lvl1pPr>
              <a:defRPr/>
            </a:lvl1pPr>
          </a:lstStyle>
          <a:p>
            <a:pPr>
              <a:defRPr/>
            </a:pPr>
            <a:endParaRPr lang="da-DK"/>
          </a:p>
        </p:txBody>
      </p:sp>
      <p:sp>
        <p:nvSpPr>
          <p:cNvPr id="5" name="Pladsholder til slidenummer 5"/>
          <p:cNvSpPr>
            <a:spLocks noGrp="1"/>
          </p:cNvSpPr>
          <p:nvPr>
            <p:ph type="sldNum" sz="quarter" idx="12"/>
          </p:nvPr>
        </p:nvSpPr>
        <p:spPr/>
        <p:txBody>
          <a:bodyPr/>
          <a:lstStyle>
            <a:lvl1pPr>
              <a:defRPr/>
            </a:lvl1pPr>
          </a:lstStyle>
          <a:p>
            <a:pPr>
              <a:defRPr/>
            </a:pPr>
            <a:fld id="{89B52E9D-74CC-447A-9946-7F39CC884D5E}" type="slidenum">
              <a:rPr lang="da-DK"/>
              <a:pPr>
                <a:defRPr/>
              </a:pPr>
              <a:t>‹nr.›</a:t>
            </a:fld>
            <a:endParaRPr lang="da-DK"/>
          </a:p>
        </p:txBody>
      </p:sp>
    </p:spTree>
    <p:extLst>
      <p:ext uri="{BB962C8B-B14F-4D97-AF65-F5344CB8AC3E}">
        <p14:creationId xmlns:p14="http://schemas.microsoft.com/office/powerpoint/2010/main" val="408864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a:lvl1pPr>
          </a:lstStyle>
          <a:p>
            <a:pPr>
              <a:defRPr/>
            </a:pPr>
            <a:fld id="{52EBA2C4-FDCF-432D-BCB0-C0FAF915B879}" type="datetimeFigureOut">
              <a:rPr lang="da-DK"/>
              <a:pPr>
                <a:defRPr/>
              </a:pPr>
              <a:t>08-11-2025</a:t>
            </a:fld>
            <a:endParaRPr lang="da-DK"/>
          </a:p>
        </p:txBody>
      </p:sp>
      <p:sp>
        <p:nvSpPr>
          <p:cNvPr id="3" name="Pladsholder til sidefod 4"/>
          <p:cNvSpPr>
            <a:spLocks noGrp="1"/>
          </p:cNvSpPr>
          <p:nvPr>
            <p:ph type="ftr" sz="quarter" idx="11"/>
          </p:nvPr>
        </p:nvSpPr>
        <p:spPr/>
        <p:txBody>
          <a:bodyPr/>
          <a:lstStyle>
            <a:lvl1pPr>
              <a:defRPr/>
            </a:lvl1pPr>
          </a:lstStyle>
          <a:p>
            <a:pPr>
              <a:defRPr/>
            </a:pPr>
            <a:endParaRPr lang="da-DK"/>
          </a:p>
        </p:txBody>
      </p:sp>
      <p:sp>
        <p:nvSpPr>
          <p:cNvPr id="4" name="Pladsholder til slidenummer 5"/>
          <p:cNvSpPr>
            <a:spLocks noGrp="1"/>
          </p:cNvSpPr>
          <p:nvPr>
            <p:ph type="sldNum" sz="quarter" idx="12"/>
          </p:nvPr>
        </p:nvSpPr>
        <p:spPr/>
        <p:txBody>
          <a:bodyPr/>
          <a:lstStyle>
            <a:lvl1pPr>
              <a:defRPr/>
            </a:lvl1pPr>
          </a:lstStyle>
          <a:p>
            <a:pPr>
              <a:defRPr/>
            </a:pPr>
            <a:fld id="{926A62BD-6C49-4A8C-AD90-1B2BE145EC7F}" type="slidenum">
              <a:rPr lang="da-DK"/>
              <a:pPr>
                <a:defRPr/>
              </a:pPr>
              <a:t>‹nr.›</a:t>
            </a:fld>
            <a:endParaRPr lang="da-DK"/>
          </a:p>
        </p:txBody>
      </p:sp>
    </p:spTree>
    <p:extLst>
      <p:ext uri="{BB962C8B-B14F-4D97-AF65-F5344CB8AC3E}">
        <p14:creationId xmlns:p14="http://schemas.microsoft.com/office/powerpoint/2010/main" val="1030434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3"/>
          <p:cNvSpPr>
            <a:spLocks noGrp="1"/>
          </p:cNvSpPr>
          <p:nvPr>
            <p:ph type="dt" sz="half" idx="10"/>
          </p:nvPr>
        </p:nvSpPr>
        <p:spPr/>
        <p:txBody>
          <a:bodyPr/>
          <a:lstStyle>
            <a:lvl1pPr>
              <a:defRPr/>
            </a:lvl1pPr>
          </a:lstStyle>
          <a:p>
            <a:pPr>
              <a:defRPr/>
            </a:pPr>
            <a:fld id="{A2361B6C-4801-4CE8-884B-92D5292E7EE3}" type="datetimeFigureOut">
              <a:rPr lang="da-DK"/>
              <a:pPr>
                <a:defRPr/>
              </a:pPr>
              <a:t>08-11-2025</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slidenummer 5"/>
          <p:cNvSpPr>
            <a:spLocks noGrp="1"/>
          </p:cNvSpPr>
          <p:nvPr>
            <p:ph type="sldNum" sz="quarter" idx="12"/>
          </p:nvPr>
        </p:nvSpPr>
        <p:spPr/>
        <p:txBody>
          <a:bodyPr/>
          <a:lstStyle>
            <a:lvl1pPr>
              <a:defRPr/>
            </a:lvl1pPr>
          </a:lstStyle>
          <a:p>
            <a:pPr>
              <a:defRPr/>
            </a:pPr>
            <a:fld id="{AFFB69DC-D9CE-42AD-9738-345444832298}" type="slidenum">
              <a:rPr lang="da-DK"/>
              <a:pPr>
                <a:defRPr/>
              </a:pPr>
              <a:t>‹nr.›</a:t>
            </a:fld>
            <a:endParaRPr lang="da-DK"/>
          </a:p>
        </p:txBody>
      </p:sp>
    </p:spTree>
    <p:extLst>
      <p:ext uri="{BB962C8B-B14F-4D97-AF65-F5344CB8AC3E}">
        <p14:creationId xmlns:p14="http://schemas.microsoft.com/office/powerpoint/2010/main" val="170558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a:t>Klik på ikonet for at tilføje et billede</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3"/>
          <p:cNvSpPr>
            <a:spLocks noGrp="1"/>
          </p:cNvSpPr>
          <p:nvPr>
            <p:ph type="dt" sz="half" idx="10"/>
          </p:nvPr>
        </p:nvSpPr>
        <p:spPr/>
        <p:txBody>
          <a:bodyPr/>
          <a:lstStyle>
            <a:lvl1pPr>
              <a:defRPr/>
            </a:lvl1pPr>
          </a:lstStyle>
          <a:p>
            <a:pPr>
              <a:defRPr/>
            </a:pPr>
            <a:fld id="{A0DA8ABA-480F-467A-8BF8-DAB47D7EED82}" type="datetimeFigureOut">
              <a:rPr lang="da-DK"/>
              <a:pPr>
                <a:defRPr/>
              </a:pPr>
              <a:t>08-11-2025</a:t>
            </a:fld>
            <a:endParaRPr lang="da-DK"/>
          </a:p>
        </p:txBody>
      </p:sp>
      <p:sp>
        <p:nvSpPr>
          <p:cNvPr id="6" name="Pladsholder til sidefod 4"/>
          <p:cNvSpPr>
            <a:spLocks noGrp="1"/>
          </p:cNvSpPr>
          <p:nvPr>
            <p:ph type="ftr" sz="quarter" idx="11"/>
          </p:nvPr>
        </p:nvSpPr>
        <p:spPr/>
        <p:txBody>
          <a:bodyPr/>
          <a:lstStyle>
            <a:lvl1pPr>
              <a:defRPr/>
            </a:lvl1pPr>
          </a:lstStyle>
          <a:p>
            <a:pPr>
              <a:defRPr/>
            </a:pPr>
            <a:endParaRPr lang="da-DK"/>
          </a:p>
        </p:txBody>
      </p:sp>
      <p:sp>
        <p:nvSpPr>
          <p:cNvPr id="7" name="Pladsholder til slidenummer 5"/>
          <p:cNvSpPr>
            <a:spLocks noGrp="1"/>
          </p:cNvSpPr>
          <p:nvPr>
            <p:ph type="sldNum" sz="quarter" idx="12"/>
          </p:nvPr>
        </p:nvSpPr>
        <p:spPr/>
        <p:txBody>
          <a:bodyPr/>
          <a:lstStyle>
            <a:lvl1pPr>
              <a:defRPr/>
            </a:lvl1pPr>
          </a:lstStyle>
          <a:p>
            <a:pPr>
              <a:defRPr/>
            </a:pPr>
            <a:fld id="{132363F5-4576-4A2A-B7F5-4415BBE0474E}" type="slidenum">
              <a:rPr lang="da-DK"/>
              <a:pPr>
                <a:defRPr/>
              </a:pPr>
              <a:t>‹nr.›</a:t>
            </a:fld>
            <a:endParaRPr lang="da-DK"/>
          </a:p>
        </p:txBody>
      </p:sp>
    </p:spTree>
    <p:extLst>
      <p:ext uri="{BB962C8B-B14F-4D97-AF65-F5344CB8AC3E}">
        <p14:creationId xmlns:p14="http://schemas.microsoft.com/office/powerpoint/2010/main" val="826072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altLang="da-DK" dirty="0"/>
              <a:t>Klik for at redigere i master</a:t>
            </a:r>
          </a:p>
        </p:txBody>
      </p:sp>
      <p:sp>
        <p:nvSpPr>
          <p:cNvPr id="1027" name="Pladsholder til tekst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altLang="da-DK" dirty="0"/>
              <a:t>Rediger typografien i masterens</a:t>
            </a:r>
          </a:p>
          <a:p>
            <a:pPr lvl="1"/>
            <a:r>
              <a:rPr lang="da-DK" altLang="da-DK" dirty="0"/>
              <a:t>Andet niveau</a:t>
            </a:r>
          </a:p>
          <a:p>
            <a:pPr lvl="2"/>
            <a:r>
              <a:rPr lang="da-DK" altLang="da-DK" dirty="0"/>
              <a:t>Tredje niveau</a:t>
            </a:r>
          </a:p>
          <a:p>
            <a:pPr lvl="3"/>
            <a:r>
              <a:rPr lang="da-DK" altLang="da-DK" dirty="0"/>
              <a:t>Fjerde niveau</a:t>
            </a:r>
          </a:p>
          <a:p>
            <a:pPr lvl="4"/>
            <a:r>
              <a:rPr lang="da-DK" altLang="da-DK" dirty="0"/>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1C8AAC2F-C9F5-49CC-AEB7-48912EC74B06}" type="datetimeFigureOut">
              <a:rPr lang="da-DK"/>
              <a:pPr>
                <a:defRPr/>
              </a:pPr>
              <a:t>08-11-2025</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da-DK" dirty="0"/>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F92E43C5-AE14-4A7B-A038-3AA0BDFD7928}" type="slidenum">
              <a:rPr lang="da-DK"/>
              <a:pPr>
                <a:defRPr/>
              </a:pPr>
              <a:t>‹nr.›</a:t>
            </a:fld>
            <a:endParaRPr lang="da-DK"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Billed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1542" y="148221"/>
            <a:ext cx="3510458" cy="1215884"/>
          </a:xfrm>
          <a:prstGeom prst="rect">
            <a:avLst/>
          </a:prstGeom>
        </p:spPr>
      </p:pic>
      <p:cxnSp>
        <p:nvCxnSpPr>
          <p:cNvPr id="8" name="Lige forbindelse 7"/>
          <p:cNvCxnSpPr/>
          <p:nvPr/>
        </p:nvCxnSpPr>
        <p:spPr>
          <a:xfrm>
            <a:off x="7857066" y="3928533"/>
            <a:ext cx="27093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txBox="1">
            <a:spLocks/>
          </p:cNvSpPr>
          <p:nvPr/>
        </p:nvSpPr>
        <p:spPr>
          <a:xfrm>
            <a:off x="838200" y="618565"/>
            <a:ext cx="9695329" cy="5284693"/>
          </a:xfrm>
          <a:prstGeom prst="rect">
            <a:avLst/>
          </a:prstGeom>
          <a:ln>
            <a:solidFill>
              <a:srgbClr val="FF0000"/>
            </a:solidFill>
          </a:ln>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da-DK" sz="6000" dirty="0">
                <a:solidFill>
                  <a:srgbClr val="FF0000"/>
                </a:solidFill>
                <a:latin typeface="+mj-lt"/>
              </a:rPr>
              <a:t>Scenarie</a:t>
            </a:r>
          </a:p>
          <a:p>
            <a:pPr marL="0" indent="0">
              <a:spcBef>
                <a:spcPts val="600"/>
              </a:spcBef>
              <a:spcAft>
                <a:spcPts val="600"/>
              </a:spcAft>
              <a:buNone/>
            </a:pPr>
            <a:r>
              <a:rPr lang="da-DK" sz="2000" dirty="0">
                <a:solidFill>
                  <a:srgbClr val="FF0000"/>
                </a:solidFill>
                <a:latin typeface="+mj-lt"/>
              </a:rPr>
              <a:t>Her skal I selv opstille en kort indledende beskrivelse af det scenarie, som øvelsen er baseret på. Scenariebeskrivelsen skal danne baggrunden for resten af øvelsen, og det er derfor vigtigt, at hændelsen og omfanget er beskrevet tydeligt for deltagerne.</a:t>
            </a:r>
          </a:p>
          <a:p>
            <a:pPr marL="0" indent="0">
              <a:spcBef>
                <a:spcPts val="600"/>
              </a:spcBef>
              <a:spcAft>
                <a:spcPts val="600"/>
              </a:spcAft>
              <a:buNone/>
            </a:pPr>
            <a:r>
              <a:rPr lang="da-DK" sz="2000" dirty="0">
                <a:solidFill>
                  <a:srgbClr val="FF0000"/>
                </a:solidFill>
                <a:latin typeface="+mj-lt"/>
              </a:rPr>
              <a:t>Scenariebeskrivelsen må gerne bestå af sparsomme og/eller ufuldstændige informationer om, hvad der er sket og de bagvedliggende årsager eller mulige forklaringer.  Og man kan ligeledes anføre eventuelle rygter eller ikke-bekræftede informationer.</a:t>
            </a:r>
          </a:p>
          <a:p>
            <a:pPr marL="0" indent="0">
              <a:spcBef>
                <a:spcPts val="600"/>
              </a:spcBef>
              <a:spcAft>
                <a:spcPts val="600"/>
              </a:spcAft>
              <a:buNone/>
            </a:pPr>
            <a:r>
              <a:rPr lang="da-DK" sz="2000" dirty="0">
                <a:solidFill>
                  <a:srgbClr val="FF0000"/>
                </a:solidFill>
                <a:latin typeface="+mj-lt"/>
              </a:rPr>
              <a:t>Scenariet skal være beskrevet på en sådan måde, at deltagerne oplever det realistisk og kan relatere det til egen organisation, også selv om det qua karakteren, indholdet og/eller konsekvenserne kan forekomme uventet, anderledes og voldsomt.</a:t>
            </a:r>
          </a:p>
          <a:p>
            <a:pPr marL="0" indent="0">
              <a:spcBef>
                <a:spcPts val="600"/>
              </a:spcBef>
              <a:spcAft>
                <a:spcPts val="600"/>
              </a:spcAft>
              <a:buNone/>
            </a:pPr>
            <a:r>
              <a:rPr lang="da-DK" sz="2000" dirty="0">
                <a:solidFill>
                  <a:srgbClr val="FF0000"/>
                </a:solidFill>
                <a:latin typeface="+mj-lt"/>
              </a:rPr>
              <a:t>Scenariebeskrivelsen kan ledsages af en kort beskrivelse af den konkrete situation i eller omkring organisationen, herunder hvad der har ramt, hvordan og med hvilke eventuelle (forventede) konsekvenser.</a:t>
            </a:r>
          </a:p>
          <a:p>
            <a:pPr marL="0" indent="0">
              <a:spcBef>
                <a:spcPts val="600"/>
              </a:spcBef>
              <a:spcAft>
                <a:spcPts val="600"/>
              </a:spcAft>
              <a:buNone/>
            </a:pPr>
            <a:r>
              <a:rPr lang="da-DK" sz="2000" dirty="0">
                <a:solidFill>
                  <a:srgbClr val="FF0000"/>
                </a:solidFill>
                <a:latin typeface="+mj-lt"/>
              </a:rPr>
              <a:t>Indsæt gerne én eller flere slides.</a:t>
            </a:r>
          </a:p>
          <a:p>
            <a:pPr marL="0" indent="0">
              <a:spcBef>
                <a:spcPts val="600"/>
              </a:spcBef>
              <a:spcAft>
                <a:spcPts val="600"/>
              </a:spcAft>
              <a:buNone/>
            </a:pPr>
            <a:endParaRPr lang="da-DK" sz="2000" dirty="0">
              <a:solidFill>
                <a:srgbClr val="FF0000"/>
              </a:solidFill>
              <a:latin typeface="+mj-lt"/>
            </a:endParaRPr>
          </a:p>
          <a:p>
            <a:pPr marL="0" indent="0">
              <a:spcBef>
                <a:spcPts val="600"/>
              </a:spcBef>
              <a:spcAft>
                <a:spcPts val="600"/>
              </a:spcAft>
              <a:buNone/>
            </a:pPr>
            <a:endParaRPr lang="da-DK" sz="2000" dirty="0">
              <a:solidFill>
                <a:srgbClr val="FF0000"/>
              </a:solidFill>
              <a:latin typeface="+mj-lt"/>
            </a:endParaRPr>
          </a:p>
          <a:p>
            <a:pPr marL="0" indent="0">
              <a:spcBef>
                <a:spcPts val="600"/>
              </a:spcBef>
              <a:spcAft>
                <a:spcPts val="600"/>
              </a:spcAft>
              <a:buNone/>
            </a:pPr>
            <a:r>
              <a:rPr lang="da-DK" sz="2000" dirty="0">
                <a:solidFill>
                  <a:srgbClr val="FF0000"/>
                </a:solidFill>
                <a:latin typeface="+mj-lt"/>
              </a:rPr>
              <a:t> </a:t>
            </a:r>
          </a:p>
          <a:p>
            <a:pPr marL="0" indent="0">
              <a:spcBef>
                <a:spcPts val="600"/>
              </a:spcBef>
              <a:spcAft>
                <a:spcPts val="600"/>
              </a:spcAft>
              <a:buNone/>
            </a:pPr>
            <a:endParaRPr lang="da-DK" sz="2000" dirty="0">
              <a:solidFill>
                <a:srgbClr val="FF0000"/>
              </a:solidFill>
              <a:latin typeface="+mj-lt"/>
            </a:endParaRPr>
          </a:p>
          <a:p>
            <a:pPr marL="0" indent="0">
              <a:spcBef>
                <a:spcPts val="600"/>
              </a:spcBef>
              <a:spcAft>
                <a:spcPts val="600"/>
              </a:spcAft>
              <a:buNone/>
            </a:pPr>
            <a:r>
              <a:rPr lang="da-DK" sz="2000" dirty="0">
                <a:solidFill>
                  <a:srgbClr val="FF0000"/>
                </a:solidFill>
                <a:latin typeface="+mj-lt"/>
              </a:rPr>
              <a:t> </a:t>
            </a:r>
          </a:p>
        </p:txBody>
      </p:sp>
      <p:sp>
        <p:nvSpPr>
          <p:cNvPr id="4" name="Tekstfelt 3"/>
          <p:cNvSpPr txBox="1"/>
          <p:nvPr/>
        </p:nvSpPr>
        <p:spPr>
          <a:xfrm>
            <a:off x="8652957" y="48122"/>
            <a:ext cx="3095719" cy="400110"/>
          </a:xfrm>
          <a:prstGeom prst="rect">
            <a:avLst/>
          </a:prstGeom>
          <a:noFill/>
        </p:spPr>
        <p:txBody>
          <a:bodyPr wrap="none" rtlCol="0">
            <a:spAutoFit/>
          </a:bodyPr>
          <a:lstStyle/>
          <a:p>
            <a:r>
              <a:rPr lang="da-DK" sz="2000" b="1" dirty="0">
                <a:solidFill>
                  <a:schemeClr val="bg1"/>
                </a:solidFill>
              </a:rPr>
              <a:t>ØVELSE – ØVELSE – ØVELSE</a:t>
            </a:r>
          </a:p>
        </p:txBody>
      </p:sp>
    </p:spTree>
    <p:extLst>
      <p:ext uri="{BB962C8B-B14F-4D97-AF65-F5344CB8AC3E}">
        <p14:creationId xmlns:p14="http://schemas.microsoft.com/office/powerpoint/2010/main" val="502970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112837"/>
          </a:xfrm>
        </p:spPr>
        <p:txBody>
          <a:bodyPr/>
          <a:lstStyle/>
          <a:p>
            <a:pPr algn="l"/>
            <a:r>
              <a:rPr lang="da-DK" dirty="0"/>
              <a:t>Refleksion og drøftelse</a:t>
            </a:r>
          </a:p>
        </p:txBody>
      </p:sp>
      <p:sp>
        <p:nvSpPr>
          <p:cNvPr id="5" name="Tekstfelt 4"/>
          <p:cNvSpPr txBox="1"/>
          <p:nvPr/>
        </p:nvSpPr>
        <p:spPr>
          <a:xfrm>
            <a:off x="1701800" y="2349500"/>
            <a:ext cx="9664700" cy="3277820"/>
          </a:xfrm>
          <a:prstGeom prst="rect">
            <a:avLst/>
          </a:prstGeom>
          <a:noFill/>
        </p:spPr>
        <p:txBody>
          <a:bodyPr wrap="square" rtlCol="0">
            <a:spAutoFit/>
          </a:bodyPr>
          <a:lstStyle/>
          <a:p>
            <a:pPr marL="342900" indent="-342900">
              <a:spcBef>
                <a:spcPts val="300"/>
              </a:spcBef>
              <a:spcAft>
                <a:spcPts val="300"/>
              </a:spcAft>
              <a:buFont typeface="Arial" panose="020B0604020202020204" pitchFamily="34" charset="0"/>
              <a:buChar char="•"/>
            </a:pPr>
            <a:r>
              <a:rPr lang="da-DK" sz="2400" dirty="0">
                <a:latin typeface="+mj-lt"/>
              </a:rPr>
              <a:t>Hvad betyder hændelsen for jer her og nu – og hvilken potentiel betydning kan hændelsen få for jeres organisation?</a:t>
            </a:r>
          </a:p>
          <a:p>
            <a:pPr marL="342900" indent="-342900">
              <a:spcBef>
                <a:spcPts val="300"/>
              </a:spcBef>
              <a:spcAft>
                <a:spcPts val="300"/>
              </a:spcAft>
              <a:buFont typeface="Arial" panose="020B0604020202020204" pitchFamily="34" charset="0"/>
              <a:buChar char="•"/>
            </a:pPr>
            <a:r>
              <a:rPr lang="da-DK" sz="2400" dirty="0">
                <a:latin typeface="+mj-lt"/>
              </a:rPr>
              <a:t>Hvilke interne og/eller eksterne krav og forventninger er der til organisationens håndtering af hændelsen? </a:t>
            </a:r>
          </a:p>
          <a:p>
            <a:pPr marL="342900" indent="-342900">
              <a:spcBef>
                <a:spcPts val="300"/>
              </a:spcBef>
              <a:spcAft>
                <a:spcPts val="300"/>
              </a:spcAft>
              <a:buFont typeface="Arial" panose="020B0604020202020204" pitchFamily="34" charset="0"/>
              <a:buChar char="•"/>
            </a:pPr>
            <a:r>
              <a:rPr lang="da-DK" sz="2400" dirty="0">
                <a:latin typeface="+mj-lt"/>
              </a:rPr>
              <a:t>Hvad er jeres ansvar og rolle ifm. håndteringen af en sådan hændelse? Og hvilke erfaringer har I med lignende situationer? </a:t>
            </a:r>
          </a:p>
          <a:p>
            <a:pPr marL="342900" indent="-342900">
              <a:spcBef>
                <a:spcPts val="300"/>
              </a:spcBef>
              <a:spcAft>
                <a:spcPts val="300"/>
              </a:spcAft>
              <a:buFont typeface="Arial" panose="020B0604020202020204" pitchFamily="34" charset="0"/>
              <a:buChar char="•"/>
            </a:pPr>
            <a:r>
              <a:rPr lang="da-DK" sz="2400" dirty="0">
                <a:latin typeface="+mj-lt"/>
              </a:rPr>
              <a:t>Hvilke tiltag kunne det være relevant at iværksætte på baggrund af de foreliggende oplysninger og den aktuelle situation?</a:t>
            </a:r>
          </a:p>
        </p:txBody>
      </p:sp>
    </p:spTree>
    <p:extLst>
      <p:ext uri="{BB962C8B-B14F-4D97-AF65-F5344CB8AC3E}">
        <p14:creationId xmlns:p14="http://schemas.microsoft.com/office/powerpoint/2010/main" val="204015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txBox="1">
            <a:spLocks/>
          </p:cNvSpPr>
          <p:nvPr/>
        </p:nvSpPr>
        <p:spPr>
          <a:xfrm>
            <a:off x="838200" y="618565"/>
            <a:ext cx="9695329" cy="5284693"/>
          </a:xfrm>
          <a:prstGeom prst="rect">
            <a:avLst/>
          </a:prstGeom>
          <a:ln>
            <a:solidFill>
              <a:srgbClr val="FF0000"/>
            </a:solidFill>
          </a:ln>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da-DK" sz="6000" dirty="0">
                <a:solidFill>
                  <a:srgbClr val="FF0000"/>
                </a:solidFill>
                <a:latin typeface="+mj-lt"/>
              </a:rPr>
              <a:t>Udvikling</a:t>
            </a:r>
          </a:p>
          <a:p>
            <a:pPr marL="0" indent="0">
              <a:spcBef>
                <a:spcPts val="600"/>
              </a:spcBef>
              <a:spcAft>
                <a:spcPts val="600"/>
              </a:spcAft>
              <a:buNone/>
            </a:pPr>
            <a:r>
              <a:rPr lang="da-DK" sz="2000" dirty="0">
                <a:solidFill>
                  <a:srgbClr val="FF0000"/>
                </a:solidFill>
                <a:latin typeface="+mj-lt"/>
              </a:rPr>
              <a:t>Her skal I selv beskrive </a:t>
            </a:r>
            <a:r>
              <a:rPr lang="da-DK" sz="2000" b="1" dirty="0">
                <a:solidFill>
                  <a:srgbClr val="FF0000"/>
                </a:solidFill>
                <a:latin typeface="+mj-lt"/>
              </a:rPr>
              <a:t>supplerende/nye informationer </a:t>
            </a:r>
            <a:r>
              <a:rPr lang="da-DK" sz="2000" dirty="0">
                <a:solidFill>
                  <a:srgbClr val="FF0000"/>
                </a:solidFill>
                <a:latin typeface="+mj-lt"/>
              </a:rPr>
              <a:t>om hændelsen og den aktuelle situation. Det kan også være bekræftede rygter, verificerede data, eller oplysninger der relaterer sig til omverdens reaktioner, fx mediedækning eller politisk opmærksomhed.</a:t>
            </a:r>
          </a:p>
          <a:p>
            <a:pPr marL="0" indent="0">
              <a:spcBef>
                <a:spcPts val="600"/>
              </a:spcBef>
              <a:spcAft>
                <a:spcPts val="600"/>
              </a:spcAft>
              <a:buNone/>
            </a:pPr>
            <a:r>
              <a:rPr lang="da-DK" sz="2000" dirty="0">
                <a:solidFill>
                  <a:srgbClr val="FF0000"/>
                </a:solidFill>
                <a:latin typeface="+mj-lt"/>
              </a:rPr>
              <a:t>I bør endvidere beskrive en </a:t>
            </a:r>
            <a:r>
              <a:rPr lang="da-DK" sz="2000" b="1" dirty="0">
                <a:solidFill>
                  <a:srgbClr val="FF0000"/>
                </a:solidFill>
                <a:latin typeface="+mj-lt"/>
              </a:rPr>
              <a:t>mulig udvikling af situation</a:t>
            </a:r>
            <a:r>
              <a:rPr lang="da-DK" sz="2000" dirty="0">
                <a:solidFill>
                  <a:srgbClr val="FF0000"/>
                </a:solidFill>
                <a:latin typeface="+mj-lt"/>
              </a:rPr>
              <a:t>. Det kan være ift. hændelsens geografiske udbredelse, forventede længere varighed, hvem der i øvrigt bliver (eller forventes at blive) ramt eller påvirket af hændelsen, og eventuelle mulige årsager eller forklaringer.</a:t>
            </a:r>
          </a:p>
          <a:p>
            <a:pPr marL="0" indent="0">
              <a:spcBef>
                <a:spcPts val="600"/>
              </a:spcBef>
              <a:spcAft>
                <a:spcPts val="600"/>
              </a:spcAft>
              <a:buNone/>
            </a:pPr>
            <a:r>
              <a:rPr lang="da-DK" sz="2000" dirty="0">
                <a:solidFill>
                  <a:srgbClr val="FF0000"/>
                </a:solidFill>
                <a:latin typeface="+mj-lt"/>
              </a:rPr>
              <a:t>Beskrivelsen skal gå skridtet videre ift. scenariebeskrivelsen, så deltagerne får nye informationer eller udviklinger af situationen, som de skal forholde sig til, og som sætter organisationen og dens krisestyring og beredskab under et yderligere pres.</a:t>
            </a:r>
          </a:p>
          <a:p>
            <a:pPr marL="0" indent="0">
              <a:spcBef>
                <a:spcPts val="600"/>
              </a:spcBef>
              <a:spcAft>
                <a:spcPts val="600"/>
              </a:spcAft>
              <a:buNone/>
            </a:pPr>
            <a:r>
              <a:rPr lang="da-DK" sz="2000" dirty="0">
                <a:solidFill>
                  <a:srgbClr val="FF0000"/>
                </a:solidFill>
                <a:latin typeface="+mj-lt"/>
              </a:rPr>
              <a:t>Det er vigtigt, at ‘Udvikling’ giver nyt stof til refleksion og drøftelse, og at deltagerne får en oplevelse af, at situationen gradvist tager til i styrke, intensitet eller omfang.</a:t>
            </a:r>
          </a:p>
          <a:p>
            <a:pPr marL="0" indent="0">
              <a:spcBef>
                <a:spcPts val="600"/>
              </a:spcBef>
              <a:spcAft>
                <a:spcPts val="600"/>
              </a:spcAft>
              <a:buNone/>
            </a:pPr>
            <a:r>
              <a:rPr lang="da-DK" sz="2000" dirty="0">
                <a:solidFill>
                  <a:srgbClr val="FF0000"/>
                </a:solidFill>
                <a:latin typeface="+mj-lt"/>
              </a:rPr>
              <a:t>Indsæt gerne én eller flere slides.</a:t>
            </a:r>
          </a:p>
          <a:p>
            <a:pPr marL="0" indent="0">
              <a:spcBef>
                <a:spcPts val="600"/>
              </a:spcBef>
              <a:spcAft>
                <a:spcPts val="600"/>
              </a:spcAft>
              <a:buNone/>
            </a:pPr>
            <a:br>
              <a:rPr lang="da-DK" sz="2000" dirty="0">
                <a:solidFill>
                  <a:srgbClr val="FF0000"/>
                </a:solidFill>
              </a:rPr>
            </a:br>
            <a:endParaRPr lang="da-DK" sz="2000" dirty="0">
              <a:solidFill>
                <a:srgbClr val="FF0000"/>
              </a:solidFill>
              <a:latin typeface="+mj-lt"/>
            </a:endParaRPr>
          </a:p>
          <a:p>
            <a:pPr marL="0" indent="0">
              <a:spcBef>
                <a:spcPts val="600"/>
              </a:spcBef>
              <a:spcAft>
                <a:spcPts val="600"/>
              </a:spcAft>
              <a:buNone/>
            </a:pPr>
            <a:endParaRPr lang="da-DK" sz="2000" dirty="0">
              <a:solidFill>
                <a:srgbClr val="FF0000"/>
              </a:solidFill>
              <a:latin typeface="+mj-lt"/>
            </a:endParaRPr>
          </a:p>
          <a:p>
            <a:pPr marL="0" indent="0">
              <a:spcBef>
                <a:spcPts val="600"/>
              </a:spcBef>
              <a:spcAft>
                <a:spcPts val="600"/>
              </a:spcAft>
              <a:buNone/>
            </a:pPr>
            <a:r>
              <a:rPr lang="da-DK" sz="2000" dirty="0">
                <a:solidFill>
                  <a:srgbClr val="FF0000"/>
                </a:solidFill>
                <a:latin typeface="+mj-lt"/>
              </a:rPr>
              <a:t> </a:t>
            </a:r>
          </a:p>
          <a:p>
            <a:pPr marL="0" indent="0">
              <a:spcBef>
                <a:spcPts val="600"/>
              </a:spcBef>
              <a:spcAft>
                <a:spcPts val="600"/>
              </a:spcAft>
              <a:buNone/>
            </a:pPr>
            <a:endParaRPr lang="da-DK" sz="2000" dirty="0">
              <a:solidFill>
                <a:srgbClr val="FF0000"/>
              </a:solidFill>
              <a:latin typeface="+mj-lt"/>
            </a:endParaRPr>
          </a:p>
          <a:p>
            <a:pPr marL="0" indent="0">
              <a:spcBef>
                <a:spcPts val="600"/>
              </a:spcBef>
              <a:spcAft>
                <a:spcPts val="600"/>
              </a:spcAft>
              <a:buNone/>
            </a:pPr>
            <a:r>
              <a:rPr lang="da-DK" sz="2000" dirty="0">
                <a:solidFill>
                  <a:srgbClr val="FF0000"/>
                </a:solidFill>
                <a:latin typeface="+mj-lt"/>
              </a:rPr>
              <a:t> </a:t>
            </a:r>
          </a:p>
        </p:txBody>
      </p:sp>
      <p:sp>
        <p:nvSpPr>
          <p:cNvPr id="4" name="Tekstfelt 3"/>
          <p:cNvSpPr txBox="1"/>
          <p:nvPr/>
        </p:nvSpPr>
        <p:spPr>
          <a:xfrm>
            <a:off x="8652957" y="48122"/>
            <a:ext cx="3095719" cy="400110"/>
          </a:xfrm>
          <a:prstGeom prst="rect">
            <a:avLst/>
          </a:prstGeom>
          <a:noFill/>
        </p:spPr>
        <p:txBody>
          <a:bodyPr wrap="none" rtlCol="0">
            <a:spAutoFit/>
          </a:bodyPr>
          <a:lstStyle/>
          <a:p>
            <a:r>
              <a:rPr lang="da-DK" sz="2000" b="1" dirty="0">
                <a:solidFill>
                  <a:schemeClr val="bg1"/>
                </a:solidFill>
              </a:rPr>
              <a:t>ØVELSE – ØVELSE – ØVELSE</a:t>
            </a:r>
          </a:p>
        </p:txBody>
      </p:sp>
    </p:spTree>
    <p:extLst>
      <p:ext uri="{BB962C8B-B14F-4D97-AF65-F5344CB8AC3E}">
        <p14:creationId xmlns:p14="http://schemas.microsoft.com/office/powerpoint/2010/main" val="550076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112837"/>
          </a:xfrm>
        </p:spPr>
        <p:txBody>
          <a:bodyPr/>
          <a:lstStyle/>
          <a:p>
            <a:pPr algn="l"/>
            <a:r>
              <a:rPr lang="da-DK" dirty="0"/>
              <a:t>Refleksion og drøftelse</a:t>
            </a:r>
          </a:p>
        </p:txBody>
      </p:sp>
      <p:sp>
        <p:nvSpPr>
          <p:cNvPr id="5" name="Tekstfelt 4"/>
          <p:cNvSpPr txBox="1"/>
          <p:nvPr/>
        </p:nvSpPr>
        <p:spPr>
          <a:xfrm>
            <a:off x="1701800" y="2349500"/>
            <a:ext cx="9664700" cy="2908489"/>
          </a:xfrm>
          <a:prstGeom prst="rect">
            <a:avLst/>
          </a:prstGeom>
          <a:noFill/>
        </p:spPr>
        <p:txBody>
          <a:bodyPr wrap="square" rtlCol="0">
            <a:spAutoFit/>
          </a:bodyPr>
          <a:lstStyle/>
          <a:p>
            <a:pPr marL="342900" indent="-342900">
              <a:spcBef>
                <a:spcPts val="300"/>
              </a:spcBef>
              <a:spcAft>
                <a:spcPts val="300"/>
              </a:spcAft>
              <a:buFont typeface="Arial" panose="020B0604020202020204" pitchFamily="34" charset="0"/>
              <a:buChar char="•"/>
            </a:pPr>
            <a:r>
              <a:rPr lang="da-DK" sz="2400" dirty="0">
                <a:latin typeface="+mj-lt"/>
              </a:rPr>
              <a:t>Hvordan vil I som organisation blive påvirket som følge af de nye oplysninger/udviklingen af scenariet?</a:t>
            </a:r>
          </a:p>
          <a:p>
            <a:pPr marL="342900" indent="-342900">
              <a:spcBef>
                <a:spcPts val="300"/>
              </a:spcBef>
              <a:spcAft>
                <a:spcPts val="300"/>
              </a:spcAft>
              <a:buFont typeface="Arial" panose="020B0604020202020204" pitchFamily="34" charset="0"/>
              <a:buChar char="•"/>
            </a:pPr>
            <a:r>
              <a:rPr lang="da-DK" sz="2400" dirty="0">
                <a:latin typeface="+mj-lt"/>
              </a:rPr>
              <a:t>Hvordan og hvor godt tager jeres planer højde for udviklingen i situationen?</a:t>
            </a:r>
          </a:p>
          <a:p>
            <a:pPr marL="342900" indent="-342900">
              <a:spcBef>
                <a:spcPts val="300"/>
              </a:spcBef>
              <a:spcAft>
                <a:spcPts val="300"/>
              </a:spcAft>
              <a:buFont typeface="Arial" panose="020B0604020202020204" pitchFamily="34" charset="0"/>
              <a:buChar char="•"/>
            </a:pPr>
            <a:r>
              <a:rPr lang="da-DK" sz="2400" dirty="0">
                <a:latin typeface="+mj-lt"/>
              </a:rPr>
              <a:t>Vil udviklingen påvirke jeres vigtige funktioner – og i givet fald hvordan?</a:t>
            </a:r>
          </a:p>
          <a:p>
            <a:pPr marL="342900" indent="-342900">
              <a:spcBef>
                <a:spcPts val="300"/>
              </a:spcBef>
              <a:spcAft>
                <a:spcPts val="300"/>
              </a:spcAft>
              <a:buFont typeface="Arial" panose="020B0604020202020204" pitchFamily="34" charset="0"/>
              <a:buChar char="•"/>
            </a:pPr>
            <a:r>
              <a:rPr lang="da-DK" sz="2400" dirty="0">
                <a:latin typeface="+mj-lt"/>
              </a:rPr>
              <a:t>Hvordan vil I som organisation opretholde disse funktioner på et acceptabelt niveau?</a:t>
            </a:r>
          </a:p>
        </p:txBody>
      </p:sp>
    </p:spTree>
    <p:extLst>
      <p:ext uri="{BB962C8B-B14F-4D97-AF65-F5344CB8AC3E}">
        <p14:creationId xmlns:p14="http://schemas.microsoft.com/office/powerpoint/2010/main" val="1685443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4400" y="1824036"/>
            <a:ext cx="4987433" cy="1600200"/>
          </a:xfrm>
        </p:spPr>
        <p:txBody>
          <a:bodyPr/>
          <a:lstStyle/>
          <a:p>
            <a:r>
              <a:rPr lang="da-DK" sz="6000" dirty="0"/>
              <a:t>Krisestyringsdel</a:t>
            </a:r>
          </a:p>
        </p:txBody>
      </p:sp>
      <p:sp>
        <p:nvSpPr>
          <p:cNvPr id="3" name="Pladsholder til billede 2"/>
          <p:cNvSpPr>
            <a:spLocks noGrp="1"/>
          </p:cNvSpPr>
          <p:nvPr>
            <p:ph type="pic" idx="1"/>
          </p:nvPr>
        </p:nvSpPr>
        <p:spPr/>
        <p:txBody>
          <a:bodyPr/>
          <a:lstStyle/>
          <a:p>
            <a:endParaRPr lang="da-DK"/>
          </a:p>
        </p:txBody>
      </p:sp>
    </p:spTree>
    <p:extLst>
      <p:ext uri="{BB962C8B-B14F-4D97-AF65-F5344CB8AC3E}">
        <p14:creationId xmlns:p14="http://schemas.microsoft.com/office/powerpoint/2010/main" val="1899024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txBox="1">
            <a:spLocks/>
          </p:cNvSpPr>
          <p:nvPr/>
        </p:nvSpPr>
        <p:spPr>
          <a:xfrm>
            <a:off x="838200" y="618565"/>
            <a:ext cx="9695329" cy="5284693"/>
          </a:xfrm>
          <a:prstGeom prst="rect">
            <a:avLst/>
          </a:prstGeom>
          <a:ln>
            <a:solidFill>
              <a:srgbClr val="FF0000"/>
            </a:solidFill>
          </a:ln>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da-DK" sz="6000" dirty="0">
                <a:solidFill>
                  <a:srgbClr val="FF0000"/>
                </a:solidFill>
                <a:latin typeface="+mj-lt"/>
              </a:rPr>
              <a:t>Situationen nu</a:t>
            </a:r>
          </a:p>
          <a:p>
            <a:pPr marL="0" indent="0">
              <a:spcBef>
                <a:spcPts val="600"/>
              </a:spcBef>
              <a:spcAft>
                <a:spcPts val="600"/>
              </a:spcAft>
              <a:buNone/>
            </a:pPr>
            <a:r>
              <a:rPr lang="da-DK" sz="2000" dirty="0">
                <a:solidFill>
                  <a:srgbClr val="FF0000"/>
                </a:solidFill>
                <a:latin typeface="+mj-lt"/>
              </a:rPr>
              <a:t>Med baggrund i den seneste udvikling af scenariet (fra dilemmaøvelses-delen) skal I nu udarbejde en beskrivelse af en </a:t>
            </a:r>
            <a:r>
              <a:rPr lang="da-DK" sz="2000" b="1" dirty="0">
                <a:solidFill>
                  <a:srgbClr val="FF0000"/>
                </a:solidFill>
                <a:latin typeface="+mj-lt"/>
              </a:rPr>
              <a:t>mulig yderligere eskalering </a:t>
            </a:r>
            <a:r>
              <a:rPr lang="da-DK" sz="2000" dirty="0">
                <a:solidFill>
                  <a:srgbClr val="FF0000"/>
                </a:solidFill>
                <a:latin typeface="+mj-lt"/>
              </a:rPr>
              <a:t>af hændelsen/situationen, der kan/vil sætte organisationens krisestyring/beredskab under et yderligere betydeligt pres.</a:t>
            </a:r>
          </a:p>
          <a:p>
            <a:pPr marL="0" indent="0">
              <a:spcBef>
                <a:spcPts val="600"/>
              </a:spcBef>
              <a:spcAft>
                <a:spcPts val="600"/>
              </a:spcAft>
              <a:buNone/>
            </a:pPr>
            <a:r>
              <a:rPr lang="da-DK" sz="2000" dirty="0">
                <a:solidFill>
                  <a:srgbClr val="FF0000"/>
                </a:solidFill>
                <a:latin typeface="+mj-lt"/>
              </a:rPr>
              <a:t>Beskrivelsen skal fremstå som en trinvis eller drastisk </a:t>
            </a:r>
            <a:r>
              <a:rPr lang="da-DK" sz="2000" b="1" dirty="0">
                <a:solidFill>
                  <a:srgbClr val="FF0000"/>
                </a:solidFill>
                <a:latin typeface="+mj-lt"/>
              </a:rPr>
              <a:t>forværring/forandring </a:t>
            </a:r>
            <a:r>
              <a:rPr lang="da-DK" sz="2000" dirty="0">
                <a:solidFill>
                  <a:srgbClr val="FF0000"/>
                </a:solidFill>
                <a:latin typeface="+mj-lt"/>
              </a:rPr>
              <a:t>af situationen, hvor a) hændelsen rammer uventet hårdere eller anderledes, eller b) der sker en omvæltning, hvor hændelsen helt ændrer karakter - der opstår en ny situation.</a:t>
            </a:r>
          </a:p>
          <a:p>
            <a:pPr marL="0" indent="0">
              <a:spcBef>
                <a:spcPts val="600"/>
              </a:spcBef>
              <a:spcAft>
                <a:spcPts val="600"/>
              </a:spcAft>
              <a:buNone/>
            </a:pPr>
            <a:r>
              <a:rPr lang="da-DK" sz="2000" dirty="0">
                <a:solidFill>
                  <a:srgbClr val="FF0000"/>
                </a:solidFill>
                <a:latin typeface="+mj-lt"/>
              </a:rPr>
              <a:t>Udviklingen i scenariet (situationen nu) kan suppleres med </a:t>
            </a:r>
            <a:r>
              <a:rPr lang="da-DK" sz="2000" b="1" dirty="0">
                <a:solidFill>
                  <a:srgbClr val="FF0000"/>
                </a:solidFill>
                <a:latin typeface="+mj-lt"/>
              </a:rPr>
              <a:t>yderligere information </a:t>
            </a:r>
            <a:r>
              <a:rPr lang="da-DK" sz="2000" dirty="0">
                <a:solidFill>
                  <a:srgbClr val="FF0000"/>
                </a:solidFill>
                <a:latin typeface="+mj-lt"/>
              </a:rPr>
              <a:t>i efterfølgende slides og/eller handouts til deltagerne.</a:t>
            </a:r>
          </a:p>
          <a:p>
            <a:pPr marL="0" indent="0">
              <a:spcBef>
                <a:spcPts val="600"/>
              </a:spcBef>
              <a:spcAft>
                <a:spcPts val="600"/>
              </a:spcAft>
              <a:buNone/>
            </a:pPr>
            <a:r>
              <a:rPr lang="da-DK" sz="2000" dirty="0">
                <a:solidFill>
                  <a:srgbClr val="FF0000"/>
                </a:solidFill>
                <a:latin typeface="+mj-lt"/>
              </a:rPr>
              <a:t>Det er vigtigt, at udviklingen beskrives på en sådan måde, at den skubber på deltagernes forforståelser og udfordrer deres forståelse og tænkning omkring organisationens krisestyringskapacitet og –parathed, herunder egne roller.</a:t>
            </a:r>
          </a:p>
          <a:p>
            <a:pPr marL="0" indent="0">
              <a:spcBef>
                <a:spcPts val="600"/>
              </a:spcBef>
              <a:spcAft>
                <a:spcPts val="600"/>
              </a:spcAft>
              <a:buNone/>
            </a:pPr>
            <a:r>
              <a:rPr lang="da-DK" sz="2000" dirty="0">
                <a:solidFill>
                  <a:srgbClr val="FF0000"/>
                </a:solidFill>
                <a:latin typeface="+mj-lt"/>
              </a:rPr>
              <a:t>Indsæt gerne én eller flere slides.</a:t>
            </a:r>
          </a:p>
          <a:p>
            <a:pPr marL="0" indent="0">
              <a:spcBef>
                <a:spcPts val="600"/>
              </a:spcBef>
              <a:spcAft>
                <a:spcPts val="600"/>
              </a:spcAft>
              <a:buNone/>
            </a:pPr>
            <a:endParaRPr lang="da-DK" sz="2000" dirty="0">
              <a:solidFill>
                <a:srgbClr val="FF0000"/>
              </a:solidFill>
              <a:latin typeface="+mj-lt"/>
            </a:endParaRPr>
          </a:p>
          <a:p>
            <a:pPr marL="0" indent="0">
              <a:spcBef>
                <a:spcPts val="600"/>
              </a:spcBef>
              <a:spcAft>
                <a:spcPts val="600"/>
              </a:spcAft>
              <a:buNone/>
            </a:pPr>
            <a:endParaRPr lang="da-DK" sz="2000" dirty="0">
              <a:solidFill>
                <a:srgbClr val="FF0000"/>
              </a:solidFill>
              <a:latin typeface="+mj-lt"/>
            </a:endParaRPr>
          </a:p>
          <a:p>
            <a:pPr marL="0" indent="0">
              <a:spcBef>
                <a:spcPts val="600"/>
              </a:spcBef>
              <a:spcAft>
                <a:spcPts val="600"/>
              </a:spcAft>
              <a:buNone/>
            </a:pPr>
            <a:r>
              <a:rPr lang="da-DK" sz="2000" dirty="0">
                <a:solidFill>
                  <a:srgbClr val="FF0000"/>
                </a:solidFill>
                <a:latin typeface="+mj-lt"/>
              </a:rPr>
              <a:t> </a:t>
            </a:r>
          </a:p>
          <a:p>
            <a:pPr marL="0" indent="0">
              <a:spcBef>
                <a:spcPts val="600"/>
              </a:spcBef>
              <a:spcAft>
                <a:spcPts val="600"/>
              </a:spcAft>
              <a:buNone/>
            </a:pPr>
            <a:endParaRPr lang="da-DK" sz="2000" dirty="0">
              <a:solidFill>
                <a:srgbClr val="FF0000"/>
              </a:solidFill>
              <a:latin typeface="+mj-lt"/>
            </a:endParaRPr>
          </a:p>
          <a:p>
            <a:pPr marL="0" indent="0">
              <a:spcBef>
                <a:spcPts val="600"/>
              </a:spcBef>
              <a:spcAft>
                <a:spcPts val="600"/>
              </a:spcAft>
              <a:buNone/>
            </a:pPr>
            <a:r>
              <a:rPr lang="da-DK" sz="2000" dirty="0">
                <a:solidFill>
                  <a:srgbClr val="FF0000"/>
                </a:solidFill>
                <a:latin typeface="+mj-lt"/>
              </a:rPr>
              <a:t> </a:t>
            </a:r>
          </a:p>
        </p:txBody>
      </p:sp>
      <p:sp>
        <p:nvSpPr>
          <p:cNvPr id="4" name="Tekstfelt 3"/>
          <p:cNvSpPr txBox="1"/>
          <p:nvPr/>
        </p:nvSpPr>
        <p:spPr>
          <a:xfrm>
            <a:off x="8652957" y="48122"/>
            <a:ext cx="3095719" cy="400110"/>
          </a:xfrm>
          <a:prstGeom prst="rect">
            <a:avLst/>
          </a:prstGeom>
          <a:noFill/>
        </p:spPr>
        <p:txBody>
          <a:bodyPr wrap="none" rtlCol="0">
            <a:spAutoFit/>
          </a:bodyPr>
          <a:lstStyle/>
          <a:p>
            <a:r>
              <a:rPr lang="da-DK" sz="2000" b="1" dirty="0">
                <a:solidFill>
                  <a:schemeClr val="bg1"/>
                </a:solidFill>
              </a:rPr>
              <a:t>ØVELSE – ØVELSE – ØVELSE</a:t>
            </a:r>
          </a:p>
        </p:txBody>
      </p:sp>
    </p:spTree>
    <p:extLst>
      <p:ext uri="{BB962C8B-B14F-4D97-AF65-F5344CB8AC3E}">
        <p14:creationId xmlns:p14="http://schemas.microsoft.com/office/powerpoint/2010/main" val="2196163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7075" y="908483"/>
            <a:ext cx="10515600" cy="1199717"/>
          </a:xfrm>
        </p:spPr>
        <p:txBody>
          <a:bodyPr/>
          <a:lstStyle/>
          <a:p>
            <a:r>
              <a:rPr lang="da-DK" dirty="0"/>
              <a:t>Forberedelse af stabsmøde</a:t>
            </a:r>
          </a:p>
        </p:txBody>
      </p:sp>
      <p:sp>
        <p:nvSpPr>
          <p:cNvPr id="3" name="Pladsholder til tekst 2"/>
          <p:cNvSpPr>
            <a:spLocks noGrp="1"/>
          </p:cNvSpPr>
          <p:nvPr>
            <p:ph type="body" idx="1"/>
          </p:nvPr>
        </p:nvSpPr>
        <p:spPr>
          <a:xfrm>
            <a:off x="727075" y="2213120"/>
            <a:ext cx="10515600" cy="3968605"/>
          </a:xfrm>
        </p:spPr>
        <p:txBody>
          <a:bodyPr/>
          <a:lstStyle/>
          <a:p>
            <a:pPr>
              <a:spcBef>
                <a:spcPts val="600"/>
              </a:spcBef>
              <a:spcAft>
                <a:spcPts val="600"/>
              </a:spcAft>
            </a:pPr>
            <a:r>
              <a:rPr lang="da-DK" b="1" dirty="0">
                <a:solidFill>
                  <a:schemeClr val="tx1"/>
                </a:solidFill>
                <a:latin typeface="+mj-lt"/>
              </a:rPr>
              <a:t>Strategisk niveau </a:t>
            </a:r>
            <a:r>
              <a:rPr lang="da-DK" dirty="0">
                <a:solidFill>
                  <a:schemeClr val="tx1"/>
                </a:solidFill>
                <a:latin typeface="+mj-lt"/>
              </a:rPr>
              <a:t>(direktionen og afdelingschefer)</a:t>
            </a:r>
          </a:p>
          <a:p>
            <a:pPr>
              <a:spcBef>
                <a:spcPts val="600"/>
              </a:spcBef>
              <a:spcAft>
                <a:spcPts val="600"/>
              </a:spcAft>
            </a:pPr>
            <a:r>
              <a:rPr lang="da-DK" dirty="0">
                <a:solidFill>
                  <a:schemeClr val="tx1"/>
                </a:solidFill>
                <a:latin typeface="+mj-lt"/>
              </a:rPr>
              <a:t>Fastlægger de overordnede og langsigtede mål, midler og metoder</a:t>
            </a:r>
          </a:p>
          <a:p>
            <a:pPr>
              <a:spcBef>
                <a:spcPts val="600"/>
              </a:spcBef>
              <a:spcAft>
                <a:spcPts val="600"/>
              </a:spcAft>
            </a:pPr>
            <a:endParaRPr lang="da-DK" sz="800" dirty="0">
              <a:solidFill>
                <a:schemeClr val="tx1"/>
              </a:solidFill>
              <a:latin typeface="+mj-lt"/>
            </a:endParaRPr>
          </a:p>
          <a:p>
            <a:pPr>
              <a:spcBef>
                <a:spcPts val="600"/>
              </a:spcBef>
              <a:spcAft>
                <a:spcPts val="600"/>
              </a:spcAft>
            </a:pPr>
            <a:r>
              <a:rPr lang="da-DK" b="1" dirty="0">
                <a:solidFill>
                  <a:schemeClr val="tx1"/>
                </a:solidFill>
                <a:latin typeface="+mj-lt"/>
              </a:rPr>
              <a:t>Operationelt niveau </a:t>
            </a:r>
            <a:r>
              <a:rPr lang="da-DK" dirty="0">
                <a:solidFill>
                  <a:schemeClr val="tx1"/>
                </a:solidFill>
                <a:latin typeface="+mj-lt"/>
              </a:rPr>
              <a:t>(kontorchefer/funktionschefer)</a:t>
            </a:r>
          </a:p>
          <a:p>
            <a:pPr>
              <a:spcBef>
                <a:spcPts val="600"/>
              </a:spcBef>
              <a:spcAft>
                <a:spcPts val="600"/>
              </a:spcAft>
            </a:pPr>
            <a:r>
              <a:rPr lang="da-DK" dirty="0">
                <a:solidFill>
                  <a:schemeClr val="tx1"/>
                </a:solidFill>
                <a:latin typeface="+mj-lt"/>
              </a:rPr>
              <a:t>Omsætter strategiske beslutninger til operative handlinger og koordinerer den samlede indsats</a:t>
            </a:r>
          </a:p>
          <a:p>
            <a:pPr>
              <a:spcBef>
                <a:spcPts val="600"/>
              </a:spcBef>
              <a:spcAft>
                <a:spcPts val="600"/>
              </a:spcAft>
            </a:pPr>
            <a:endParaRPr lang="da-DK" sz="800" dirty="0">
              <a:solidFill>
                <a:schemeClr val="tx1"/>
              </a:solidFill>
              <a:latin typeface="+mj-lt"/>
            </a:endParaRPr>
          </a:p>
          <a:p>
            <a:pPr>
              <a:spcBef>
                <a:spcPts val="600"/>
              </a:spcBef>
              <a:spcAft>
                <a:spcPts val="600"/>
              </a:spcAft>
            </a:pPr>
            <a:r>
              <a:rPr lang="da-DK" b="1" dirty="0">
                <a:solidFill>
                  <a:schemeClr val="bg1">
                    <a:lumMod val="50000"/>
                  </a:schemeClr>
                </a:solidFill>
                <a:latin typeface="+mj-lt"/>
              </a:rPr>
              <a:t>Taktisk niveau</a:t>
            </a:r>
            <a:r>
              <a:rPr lang="da-DK" dirty="0">
                <a:solidFill>
                  <a:schemeClr val="bg1">
                    <a:lumMod val="50000"/>
                  </a:schemeClr>
                </a:solidFill>
                <a:latin typeface="+mj-lt"/>
              </a:rPr>
              <a:t> (sagsbehandlere m.fl.)</a:t>
            </a:r>
            <a:endParaRPr lang="da-DK" b="1" dirty="0">
              <a:solidFill>
                <a:schemeClr val="bg1">
                  <a:lumMod val="50000"/>
                </a:schemeClr>
              </a:solidFill>
              <a:latin typeface="+mj-lt"/>
            </a:endParaRPr>
          </a:p>
          <a:p>
            <a:pPr>
              <a:spcBef>
                <a:spcPts val="600"/>
              </a:spcBef>
              <a:spcAft>
                <a:spcPts val="600"/>
              </a:spcAft>
            </a:pPr>
            <a:r>
              <a:rPr lang="da-DK" dirty="0">
                <a:solidFill>
                  <a:schemeClr val="bg1">
                    <a:lumMod val="50000"/>
                  </a:schemeClr>
                </a:solidFill>
                <a:latin typeface="+mj-lt"/>
              </a:rPr>
              <a:t>Udfører de operative handlinger</a:t>
            </a:r>
          </a:p>
          <a:p>
            <a:pPr marL="342900" indent="-342900">
              <a:spcBef>
                <a:spcPts val="600"/>
              </a:spcBef>
              <a:spcAft>
                <a:spcPts val="600"/>
              </a:spcAft>
              <a:buFontTx/>
              <a:buChar char="-"/>
            </a:pPr>
            <a:endParaRPr lang="da-DK" dirty="0">
              <a:solidFill>
                <a:schemeClr val="tx1"/>
              </a:solidFill>
              <a:latin typeface="+mj-lt"/>
            </a:endParaRPr>
          </a:p>
        </p:txBody>
      </p:sp>
      <p:pic>
        <p:nvPicPr>
          <p:cNvPr id="5" name="Billede 4"/>
          <p:cNvPicPr/>
          <p:nvPr/>
        </p:nvPicPr>
        <p:blipFill>
          <a:blip r:embed="rId3" cstate="print">
            <a:extLst>
              <a:ext uri="{28A0092B-C50C-407E-A947-70E740481C1C}">
                <a14:useLocalDpi xmlns:a14="http://schemas.microsoft.com/office/drawing/2010/main" val="0"/>
              </a:ext>
            </a:extLst>
          </a:blip>
          <a:stretch>
            <a:fillRect/>
          </a:stretch>
        </p:blipFill>
        <p:spPr>
          <a:xfrm>
            <a:off x="10073425" y="4677895"/>
            <a:ext cx="1855900" cy="1237130"/>
          </a:xfrm>
          <a:prstGeom prst="rect">
            <a:avLst/>
          </a:prstGeom>
        </p:spPr>
      </p:pic>
    </p:spTree>
    <p:extLst>
      <p:ext uri="{BB962C8B-B14F-4D97-AF65-F5344CB8AC3E}">
        <p14:creationId xmlns:p14="http://schemas.microsoft.com/office/powerpoint/2010/main" val="2122245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5691" y="756077"/>
            <a:ext cx="10515600" cy="1352439"/>
          </a:xfrm>
        </p:spPr>
        <p:txBody>
          <a:bodyPr/>
          <a:lstStyle/>
          <a:p>
            <a:r>
              <a:rPr lang="da-DK" dirty="0"/>
              <a:t>Strategisk niveau</a:t>
            </a:r>
          </a:p>
        </p:txBody>
      </p:sp>
      <p:sp>
        <p:nvSpPr>
          <p:cNvPr id="3" name="Pladsholder til tekst 2"/>
          <p:cNvSpPr>
            <a:spLocks noGrp="1"/>
          </p:cNvSpPr>
          <p:nvPr>
            <p:ph type="body" idx="1"/>
          </p:nvPr>
        </p:nvSpPr>
        <p:spPr>
          <a:xfrm>
            <a:off x="797700" y="2270441"/>
            <a:ext cx="10515600" cy="3482659"/>
          </a:xfrm>
        </p:spPr>
        <p:txBody>
          <a:bodyPr/>
          <a:lstStyle/>
          <a:p>
            <a:r>
              <a:rPr lang="da-DK" dirty="0">
                <a:solidFill>
                  <a:schemeClr val="tx1"/>
                </a:solidFill>
              </a:rPr>
              <a:t>Som direktion kan I </a:t>
            </a:r>
            <a:r>
              <a:rPr lang="da-DK" b="1" dirty="0">
                <a:solidFill>
                  <a:schemeClr val="tx1"/>
                </a:solidFill>
              </a:rPr>
              <a:t>bl.a.</a:t>
            </a:r>
            <a:r>
              <a:rPr lang="da-DK" dirty="0">
                <a:solidFill>
                  <a:schemeClr val="tx1"/>
                </a:solidFill>
              </a:rPr>
              <a:t> gøre jer følgende overvejelser som forberedelse:</a:t>
            </a:r>
          </a:p>
          <a:p>
            <a:pPr marL="342900" indent="-342900">
              <a:buFontTx/>
              <a:buChar char="-"/>
            </a:pPr>
            <a:r>
              <a:rPr lang="da-DK" dirty="0">
                <a:solidFill>
                  <a:schemeClr val="tx1"/>
                </a:solidFill>
              </a:rPr>
              <a:t>Situation: </a:t>
            </a:r>
          </a:p>
          <a:p>
            <a:pPr lvl="2"/>
            <a:r>
              <a:rPr lang="da-DK" b="1" dirty="0">
                <a:solidFill>
                  <a:schemeClr val="tx1"/>
                </a:solidFill>
                <a:latin typeface="+mj-lt"/>
              </a:rPr>
              <a:t>Erkendelse</a:t>
            </a:r>
            <a:r>
              <a:rPr lang="da-DK" dirty="0">
                <a:solidFill>
                  <a:schemeClr val="tx1"/>
                </a:solidFill>
                <a:latin typeface="+mj-lt"/>
              </a:rPr>
              <a:t> – hvilke krav stiller situation til vores setup for krisestyring?</a:t>
            </a:r>
          </a:p>
          <a:p>
            <a:pPr lvl="2"/>
            <a:r>
              <a:rPr lang="da-DK" b="1" dirty="0">
                <a:solidFill>
                  <a:schemeClr val="tx1"/>
                </a:solidFill>
                <a:latin typeface="+mj-lt"/>
              </a:rPr>
              <a:t>Forståelse</a:t>
            </a:r>
            <a:r>
              <a:rPr lang="da-DK" dirty="0">
                <a:solidFill>
                  <a:schemeClr val="tx1"/>
                </a:solidFill>
                <a:latin typeface="+mj-lt"/>
              </a:rPr>
              <a:t> – hvilke problemer står vi med?</a:t>
            </a:r>
          </a:p>
          <a:p>
            <a:pPr lvl="2"/>
            <a:r>
              <a:rPr lang="da-DK" b="1" dirty="0">
                <a:solidFill>
                  <a:schemeClr val="tx1"/>
                </a:solidFill>
                <a:latin typeface="+mj-lt"/>
              </a:rPr>
              <a:t>Udvikling</a:t>
            </a:r>
            <a:r>
              <a:rPr lang="da-DK" dirty="0">
                <a:solidFill>
                  <a:schemeClr val="tx1"/>
                </a:solidFill>
                <a:latin typeface="+mj-lt"/>
              </a:rPr>
              <a:t> – hvad kan få situationen til at udvikle sig i den gale retning?</a:t>
            </a:r>
          </a:p>
          <a:p>
            <a:pPr marL="342900" indent="-342900">
              <a:buFontTx/>
              <a:buChar char="-"/>
            </a:pPr>
            <a:r>
              <a:rPr lang="da-DK" dirty="0">
                <a:solidFill>
                  <a:schemeClr val="tx1"/>
                </a:solidFill>
              </a:rPr>
              <a:t>Retning:</a:t>
            </a:r>
          </a:p>
          <a:p>
            <a:pPr lvl="2"/>
            <a:r>
              <a:rPr lang="da-DK" b="1" dirty="0">
                <a:solidFill>
                  <a:schemeClr val="tx1"/>
                </a:solidFill>
                <a:latin typeface="+mj-lt"/>
              </a:rPr>
              <a:t>Strategiske mål </a:t>
            </a:r>
            <a:r>
              <a:rPr lang="da-DK" dirty="0">
                <a:solidFill>
                  <a:schemeClr val="tx1"/>
                </a:solidFill>
                <a:latin typeface="+mj-lt"/>
              </a:rPr>
              <a:t>– hvad  ønsker vi at opnå med vores indsats i forhold til krisen?</a:t>
            </a:r>
            <a:r>
              <a:rPr lang="da-DK" b="1" dirty="0">
                <a:solidFill>
                  <a:schemeClr val="tx1"/>
                </a:solidFill>
                <a:latin typeface="+mj-lt"/>
              </a:rPr>
              <a:t> </a:t>
            </a:r>
          </a:p>
          <a:p>
            <a:pPr lvl="2"/>
            <a:r>
              <a:rPr lang="da-DK" b="1" dirty="0">
                <a:solidFill>
                  <a:schemeClr val="tx1"/>
                </a:solidFill>
                <a:latin typeface="+mj-lt"/>
              </a:rPr>
              <a:t>Regler og</a:t>
            </a:r>
            <a:r>
              <a:rPr lang="da-DK" dirty="0">
                <a:solidFill>
                  <a:schemeClr val="tx1"/>
                </a:solidFill>
                <a:latin typeface="+mj-lt"/>
              </a:rPr>
              <a:t> </a:t>
            </a:r>
            <a:r>
              <a:rPr lang="da-DK" b="1" dirty="0">
                <a:solidFill>
                  <a:schemeClr val="tx1"/>
                </a:solidFill>
                <a:latin typeface="+mj-lt"/>
              </a:rPr>
              <a:t>værdier </a:t>
            </a:r>
            <a:r>
              <a:rPr lang="da-DK" dirty="0">
                <a:solidFill>
                  <a:schemeClr val="tx1"/>
                </a:solidFill>
                <a:latin typeface="+mj-lt"/>
              </a:rPr>
              <a:t>– hvor langt må/kan/vil vi gå for at nå vores strategiske mål?</a:t>
            </a:r>
          </a:p>
          <a:p>
            <a:pPr lvl="2"/>
            <a:r>
              <a:rPr lang="da-DK" b="1" dirty="0">
                <a:solidFill>
                  <a:schemeClr val="tx1"/>
                </a:solidFill>
                <a:latin typeface="+mj-lt"/>
              </a:rPr>
              <a:t>Strategiske partnere </a:t>
            </a:r>
            <a:r>
              <a:rPr lang="da-DK" dirty="0">
                <a:solidFill>
                  <a:schemeClr val="tx1"/>
                </a:solidFill>
                <a:latin typeface="+mj-lt"/>
              </a:rPr>
              <a:t>– hvem kan hjælpe os med at nå vores strategiske mål?</a:t>
            </a:r>
          </a:p>
          <a:p>
            <a:pPr marL="342900" indent="-342900">
              <a:buFontTx/>
              <a:buChar char="-"/>
            </a:pPr>
            <a:endParaRPr lang="da-DK" dirty="0">
              <a:solidFill>
                <a:schemeClr val="tx1"/>
              </a:solidFill>
            </a:endParaRPr>
          </a:p>
          <a:p>
            <a:pPr marL="342900" indent="-342900">
              <a:buFontTx/>
              <a:buChar char="-"/>
            </a:pPr>
            <a:endParaRPr lang="da-DK" dirty="0">
              <a:solidFill>
                <a:schemeClr val="tx1"/>
              </a:solidFill>
            </a:endParaRPr>
          </a:p>
          <a:p>
            <a:pPr marL="342900" indent="-342900">
              <a:buFontTx/>
              <a:buChar char="-"/>
            </a:pPr>
            <a:endParaRPr lang="da-DK" dirty="0">
              <a:solidFill>
                <a:schemeClr val="tx1"/>
              </a:solidFill>
            </a:endParaRPr>
          </a:p>
          <a:p>
            <a:endParaRPr lang="da-DK" dirty="0"/>
          </a:p>
        </p:txBody>
      </p:sp>
      <p:pic>
        <p:nvPicPr>
          <p:cNvPr id="4" name="Billede 3"/>
          <p:cNvPicPr/>
          <p:nvPr/>
        </p:nvPicPr>
        <p:blipFill>
          <a:blip r:embed="rId3" cstate="print">
            <a:extLst>
              <a:ext uri="{28A0092B-C50C-407E-A947-70E740481C1C}">
                <a14:useLocalDpi xmlns:a14="http://schemas.microsoft.com/office/drawing/2010/main" val="0"/>
              </a:ext>
            </a:extLst>
          </a:blip>
          <a:stretch>
            <a:fillRect/>
          </a:stretch>
        </p:blipFill>
        <p:spPr>
          <a:xfrm>
            <a:off x="10073425" y="4677895"/>
            <a:ext cx="1855900" cy="1237130"/>
          </a:xfrm>
          <a:prstGeom prst="rect">
            <a:avLst/>
          </a:prstGeom>
        </p:spPr>
      </p:pic>
    </p:spTree>
    <p:extLst>
      <p:ext uri="{BB962C8B-B14F-4D97-AF65-F5344CB8AC3E}">
        <p14:creationId xmlns:p14="http://schemas.microsoft.com/office/powerpoint/2010/main" val="1200991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7075" y="1095375"/>
            <a:ext cx="10906125" cy="1028700"/>
          </a:xfrm>
        </p:spPr>
        <p:txBody>
          <a:bodyPr/>
          <a:lstStyle/>
          <a:p>
            <a:r>
              <a:rPr lang="da-DK" dirty="0"/>
              <a:t>Operationelt niveau</a:t>
            </a:r>
          </a:p>
        </p:txBody>
      </p:sp>
      <p:sp>
        <p:nvSpPr>
          <p:cNvPr id="3" name="Pladsholder til tekst 2"/>
          <p:cNvSpPr>
            <a:spLocks noGrp="1"/>
          </p:cNvSpPr>
          <p:nvPr>
            <p:ph type="body" idx="1"/>
          </p:nvPr>
        </p:nvSpPr>
        <p:spPr>
          <a:xfrm>
            <a:off x="822325" y="2268848"/>
            <a:ext cx="10515600" cy="1500187"/>
          </a:xfrm>
        </p:spPr>
        <p:txBody>
          <a:bodyPr/>
          <a:lstStyle/>
          <a:p>
            <a:r>
              <a:rPr lang="da-DK" dirty="0">
                <a:solidFill>
                  <a:schemeClr val="tx1"/>
                </a:solidFill>
              </a:rPr>
              <a:t>Ved forberedelse af 1. stabsmøde skal cheferne på operationelt niveau overveje følgende:</a:t>
            </a:r>
          </a:p>
          <a:p>
            <a:pPr marL="342900" indent="-342900">
              <a:buFontTx/>
              <a:buChar char="-"/>
            </a:pPr>
            <a:r>
              <a:rPr lang="da-DK" dirty="0">
                <a:solidFill>
                  <a:schemeClr val="tx1"/>
                </a:solidFill>
              </a:rPr>
              <a:t>Eget fagområde:</a:t>
            </a:r>
          </a:p>
          <a:p>
            <a:pPr lvl="2"/>
            <a:r>
              <a:rPr lang="da-DK" b="1" dirty="0">
                <a:solidFill>
                  <a:schemeClr val="tx1"/>
                </a:solidFill>
                <a:latin typeface="+mj-lt"/>
              </a:rPr>
              <a:t>Konsekvenser </a:t>
            </a:r>
            <a:r>
              <a:rPr lang="da-DK" dirty="0">
                <a:solidFill>
                  <a:schemeClr val="tx1"/>
                </a:solidFill>
                <a:latin typeface="+mj-lt"/>
              </a:rPr>
              <a:t>– hvordan vil situationen kunne påvirke opgavevaretagelsen inden for mit område?</a:t>
            </a:r>
          </a:p>
          <a:p>
            <a:pPr lvl="2"/>
            <a:r>
              <a:rPr lang="da-DK" b="1" dirty="0">
                <a:solidFill>
                  <a:schemeClr val="tx1"/>
                </a:solidFill>
                <a:latin typeface="+mj-lt"/>
              </a:rPr>
              <a:t>Problemstillinger</a:t>
            </a:r>
            <a:r>
              <a:rPr lang="da-DK" dirty="0">
                <a:solidFill>
                  <a:schemeClr val="tx1"/>
                </a:solidFill>
                <a:latin typeface="+mj-lt"/>
              </a:rPr>
              <a:t> – hvilke spørgsmål/problemstillinger er der behov for at få drøftet eller afklaret?</a:t>
            </a:r>
          </a:p>
          <a:p>
            <a:pPr lvl="2"/>
            <a:r>
              <a:rPr lang="da-DK" b="1" dirty="0">
                <a:solidFill>
                  <a:schemeClr val="tx1"/>
                </a:solidFill>
                <a:latin typeface="+mj-lt"/>
              </a:rPr>
              <a:t>Bidrag </a:t>
            </a:r>
            <a:r>
              <a:rPr lang="da-DK" dirty="0">
                <a:solidFill>
                  <a:schemeClr val="tx1"/>
                </a:solidFill>
                <a:latin typeface="+mj-lt"/>
              </a:rPr>
              <a:t>– hvad kan mit fagområde byde ind med, og hvad har vi behov for fra andre fagområder?</a:t>
            </a:r>
            <a:endParaRPr lang="da-DK" dirty="0">
              <a:latin typeface="+mj-lt"/>
            </a:endParaRPr>
          </a:p>
          <a:p>
            <a:pPr marL="342900" indent="-342900">
              <a:buFontTx/>
              <a:buChar char="-"/>
            </a:pPr>
            <a:r>
              <a:rPr lang="da-DK" dirty="0">
                <a:solidFill>
                  <a:schemeClr val="tx1"/>
                </a:solidFill>
              </a:rPr>
              <a:t>Handling:</a:t>
            </a:r>
          </a:p>
          <a:p>
            <a:pPr lvl="2"/>
            <a:r>
              <a:rPr lang="da-DK" b="1" dirty="0">
                <a:solidFill>
                  <a:schemeClr val="tx1"/>
                </a:solidFill>
                <a:latin typeface="+mj-lt"/>
              </a:rPr>
              <a:t>Beslutninger </a:t>
            </a:r>
            <a:r>
              <a:rPr lang="da-DK" dirty="0">
                <a:solidFill>
                  <a:schemeClr val="tx1"/>
                </a:solidFill>
                <a:latin typeface="+mj-lt"/>
              </a:rPr>
              <a:t>– hvilke overordnede og konkrete tiltag er nødvendige at iværksætte?</a:t>
            </a:r>
          </a:p>
          <a:p>
            <a:pPr lvl="2"/>
            <a:r>
              <a:rPr lang="da-DK" b="1" dirty="0">
                <a:solidFill>
                  <a:schemeClr val="tx1"/>
                </a:solidFill>
                <a:latin typeface="+mj-lt"/>
              </a:rPr>
              <a:t>Prioritering</a:t>
            </a:r>
            <a:r>
              <a:rPr lang="da-DK" dirty="0">
                <a:solidFill>
                  <a:schemeClr val="tx1"/>
                </a:solidFill>
                <a:latin typeface="+mj-lt"/>
              </a:rPr>
              <a:t> – hvilke problemer/opgaver er de mest påtrængende?</a:t>
            </a:r>
          </a:p>
          <a:p>
            <a:pPr lvl="2"/>
            <a:r>
              <a:rPr lang="da-DK" b="1" dirty="0">
                <a:solidFill>
                  <a:schemeClr val="tx1"/>
                </a:solidFill>
                <a:latin typeface="+mj-lt"/>
              </a:rPr>
              <a:t>Delegering </a:t>
            </a:r>
            <a:r>
              <a:rPr lang="da-DK" dirty="0">
                <a:solidFill>
                  <a:schemeClr val="tx1"/>
                </a:solidFill>
                <a:latin typeface="+mj-lt"/>
              </a:rPr>
              <a:t>– hvem skal gøre hvad?</a:t>
            </a:r>
            <a:endParaRPr lang="da-DK" dirty="0"/>
          </a:p>
        </p:txBody>
      </p:sp>
      <p:pic>
        <p:nvPicPr>
          <p:cNvPr id="4" name="Billede 3"/>
          <p:cNvPicPr/>
          <p:nvPr/>
        </p:nvPicPr>
        <p:blipFill>
          <a:blip r:embed="rId3" cstate="print">
            <a:extLst>
              <a:ext uri="{28A0092B-C50C-407E-A947-70E740481C1C}">
                <a14:useLocalDpi xmlns:a14="http://schemas.microsoft.com/office/drawing/2010/main" val="0"/>
              </a:ext>
            </a:extLst>
          </a:blip>
          <a:stretch>
            <a:fillRect/>
          </a:stretch>
        </p:blipFill>
        <p:spPr>
          <a:xfrm>
            <a:off x="10073425" y="4677895"/>
            <a:ext cx="1855900" cy="1237130"/>
          </a:xfrm>
          <a:prstGeom prst="rect">
            <a:avLst/>
          </a:prstGeom>
        </p:spPr>
      </p:pic>
    </p:spTree>
    <p:extLst>
      <p:ext uri="{BB962C8B-B14F-4D97-AF65-F5344CB8AC3E}">
        <p14:creationId xmlns:p14="http://schemas.microsoft.com/office/powerpoint/2010/main" val="837875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a:t>Afholdelse af første </a:t>
            </a:r>
            <a:r>
              <a:rPr lang="da-DK" b="1" dirty="0"/>
              <a:t>stabsmøde</a:t>
            </a:r>
            <a:r>
              <a:rPr lang="da-DK" dirty="0"/>
              <a:t> kl. 12.30</a:t>
            </a:r>
          </a:p>
        </p:txBody>
      </p:sp>
      <p:pic>
        <p:nvPicPr>
          <p:cNvPr id="3" name="Billede 2"/>
          <p:cNvPicPr/>
          <p:nvPr/>
        </p:nvPicPr>
        <p:blipFill>
          <a:blip r:embed="rId3" cstate="print">
            <a:extLst>
              <a:ext uri="{28A0092B-C50C-407E-A947-70E740481C1C}">
                <a14:useLocalDpi xmlns:a14="http://schemas.microsoft.com/office/drawing/2010/main" val="0"/>
              </a:ext>
            </a:extLst>
          </a:blip>
          <a:stretch>
            <a:fillRect/>
          </a:stretch>
        </p:blipFill>
        <p:spPr>
          <a:xfrm>
            <a:off x="2543175" y="1422969"/>
            <a:ext cx="6819900" cy="4546098"/>
          </a:xfrm>
          <a:prstGeom prst="rect">
            <a:avLst/>
          </a:prstGeom>
        </p:spPr>
      </p:pic>
    </p:spTree>
    <p:extLst>
      <p:ext uri="{BB962C8B-B14F-4D97-AF65-F5344CB8AC3E}">
        <p14:creationId xmlns:p14="http://schemas.microsoft.com/office/powerpoint/2010/main" val="227878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083570"/>
            <a:ext cx="9144000" cy="1038946"/>
          </a:xfrm>
        </p:spPr>
        <p:txBody>
          <a:bodyPr/>
          <a:lstStyle/>
          <a:p>
            <a:pPr algn="l"/>
            <a:r>
              <a:rPr lang="da-DK" dirty="0"/>
              <a:t>Introduktion</a:t>
            </a:r>
          </a:p>
        </p:txBody>
      </p:sp>
      <p:sp>
        <p:nvSpPr>
          <p:cNvPr id="3" name="Undertitel 2"/>
          <p:cNvSpPr>
            <a:spLocks noGrp="1"/>
          </p:cNvSpPr>
          <p:nvPr>
            <p:ph type="subTitle" idx="1"/>
          </p:nvPr>
        </p:nvSpPr>
        <p:spPr>
          <a:xfrm>
            <a:off x="1583112" y="2360899"/>
            <a:ext cx="9888451" cy="3227101"/>
          </a:xfrm>
        </p:spPr>
        <p:txBody>
          <a:bodyPr/>
          <a:lstStyle/>
          <a:p>
            <a:pPr algn="l"/>
            <a:r>
              <a:rPr lang="da-DK" sz="2000" b="1" dirty="0">
                <a:latin typeface="+mj-lt"/>
              </a:rPr>
              <a:t>Formålet</a:t>
            </a:r>
            <a:r>
              <a:rPr lang="da-DK" sz="2000" dirty="0">
                <a:latin typeface="+mj-lt"/>
              </a:rPr>
              <a:t> med øvelsen er at diskutere og afprøve organisationens beredskabs- og kontinuitetsplaner i et kombineret dilemma- og krisestyringsøvelsesformat med henblik på:</a:t>
            </a:r>
          </a:p>
          <a:p>
            <a:pPr algn="l"/>
            <a:endParaRPr lang="da-DK" sz="1000" dirty="0">
              <a:latin typeface="+mj-lt"/>
            </a:endParaRPr>
          </a:p>
          <a:p>
            <a:pPr marL="342900" lvl="0" indent="-342900" algn="l">
              <a:buFont typeface="Arial" panose="020B0604020202020204" pitchFamily="34" charset="0"/>
              <a:buChar char="•"/>
            </a:pPr>
            <a:r>
              <a:rPr lang="da-DK" sz="2000" dirty="0">
                <a:latin typeface="+mj-lt"/>
              </a:rPr>
              <a:t>at skabe </a:t>
            </a:r>
            <a:r>
              <a:rPr lang="da-DK" sz="2000" b="1" dirty="0">
                <a:latin typeface="+mj-lt"/>
              </a:rPr>
              <a:t>refleksion</a:t>
            </a:r>
            <a:r>
              <a:rPr lang="da-DK" sz="2000" dirty="0">
                <a:latin typeface="+mj-lt"/>
              </a:rPr>
              <a:t> over indholdet og robustheden af organisationens beredskabsplanlægning</a:t>
            </a:r>
          </a:p>
          <a:p>
            <a:pPr marL="342900" lvl="0" indent="-342900" algn="l">
              <a:buFont typeface="Arial" panose="020B0604020202020204" pitchFamily="34" charset="0"/>
              <a:buChar char="•"/>
            </a:pPr>
            <a:r>
              <a:rPr lang="da-DK" sz="2000" dirty="0">
                <a:latin typeface="+mj-lt"/>
              </a:rPr>
              <a:t>at </a:t>
            </a:r>
            <a:r>
              <a:rPr lang="da-DK" sz="2000" b="1" dirty="0">
                <a:latin typeface="+mj-lt"/>
              </a:rPr>
              <a:t>udfordre</a:t>
            </a:r>
            <a:r>
              <a:rPr lang="da-DK" sz="2000" dirty="0">
                <a:latin typeface="+mj-lt"/>
              </a:rPr>
              <a:t> deltagernes evne til at aktivere/anvende beredskabs- og kontinuitetsplanerne ved en beredskabshændelse eller egentlig krise, og herigennem blive mere fortrolige med planmaterialet og egne roller</a:t>
            </a:r>
          </a:p>
          <a:p>
            <a:pPr marL="342900" lvl="0" indent="-342900" algn="l">
              <a:buFont typeface="Arial" panose="020B0604020202020204" pitchFamily="34" charset="0"/>
              <a:buChar char="•"/>
            </a:pPr>
            <a:r>
              <a:rPr lang="da-DK" sz="2000" dirty="0">
                <a:latin typeface="+mj-lt"/>
              </a:rPr>
              <a:t>at </a:t>
            </a:r>
            <a:r>
              <a:rPr lang="da-DK" sz="2000" b="1" dirty="0">
                <a:latin typeface="+mj-lt"/>
              </a:rPr>
              <a:t>identificere</a:t>
            </a:r>
            <a:r>
              <a:rPr lang="da-DK" sz="2000" dirty="0">
                <a:latin typeface="+mj-lt"/>
              </a:rPr>
              <a:t> eventuelle forbedringsområder i planlægningen og planmaterialet.</a:t>
            </a:r>
          </a:p>
          <a:p>
            <a:pPr marL="342900" indent="-342900" algn="l">
              <a:buFontTx/>
              <a:buChar char="-"/>
            </a:pPr>
            <a:endParaRPr lang="da-DK" sz="2000" dirty="0">
              <a:latin typeface="+mj-lt"/>
            </a:endParaRPr>
          </a:p>
          <a:p>
            <a:pPr marL="342900" indent="-342900" algn="l">
              <a:buFontTx/>
              <a:buChar char="-"/>
            </a:pPr>
            <a:endParaRPr lang="da-DK" sz="2000" dirty="0">
              <a:latin typeface="+mj-lt"/>
            </a:endParaRPr>
          </a:p>
          <a:p>
            <a:pPr marL="342900" indent="-342900" algn="l">
              <a:buFontTx/>
              <a:buChar char="-"/>
            </a:pPr>
            <a:endParaRPr lang="da-DK" sz="2000" dirty="0">
              <a:latin typeface="+mj-lt"/>
            </a:endParaRPr>
          </a:p>
          <a:p>
            <a:pPr algn="l"/>
            <a:endParaRPr lang="da-DK" sz="2000" dirty="0">
              <a:latin typeface="+mj-lt"/>
            </a:endParaRPr>
          </a:p>
        </p:txBody>
      </p:sp>
    </p:spTree>
    <p:extLst>
      <p:ext uri="{BB962C8B-B14F-4D97-AF65-F5344CB8AC3E}">
        <p14:creationId xmlns:p14="http://schemas.microsoft.com/office/powerpoint/2010/main" val="2255575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p:cNvSpPr txBox="1">
            <a:spLocks/>
          </p:cNvSpPr>
          <p:nvPr/>
        </p:nvSpPr>
        <p:spPr>
          <a:xfrm>
            <a:off x="838200" y="618565"/>
            <a:ext cx="9695329" cy="5284693"/>
          </a:xfrm>
          <a:prstGeom prst="rect">
            <a:avLst/>
          </a:prstGeom>
          <a:ln>
            <a:solidFill>
              <a:srgbClr val="FF0000"/>
            </a:solidFill>
          </a:ln>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da-DK" sz="6000" dirty="0">
                <a:solidFill>
                  <a:srgbClr val="FF0000"/>
                </a:solidFill>
                <a:latin typeface="+mj-lt"/>
              </a:rPr>
              <a:t>Situationen nu</a:t>
            </a:r>
          </a:p>
          <a:p>
            <a:pPr marL="0" indent="0">
              <a:spcBef>
                <a:spcPts val="600"/>
              </a:spcBef>
              <a:spcAft>
                <a:spcPts val="600"/>
              </a:spcAft>
              <a:buNone/>
            </a:pPr>
            <a:r>
              <a:rPr lang="da-DK" sz="2000" dirty="0">
                <a:solidFill>
                  <a:srgbClr val="FF0000"/>
                </a:solidFill>
                <a:latin typeface="+mj-lt"/>
              </a:rPr>
              <a:t>Med baggrund i den seneste udvikling af scenariet skal I nu udarbejde en </a:t>
            </a:r>
            <a:r>
              <a:rPr lang="da-DK" sz="2000" u="sng" dirty="0">
                <a:solidFill>
                  <a:srgbClr val="FF0000"/>
                </a:solidFill>
                <a:latin typeface="+mj-lt"/>
              </a:rPr>
              <a:t>kort</a:t>
            </a:r>
            <a:r>
              <a:rPr lang="da-DK" sz="2000" dirty="0">
                <a:solidFill>
                  <a:srgbClr val="FF0000"/>
                </a:solidFill>
                <a:latin typeface="+mj-lt"/>
              </a:rPr>
              <a:t> beskrivelse af situationens mulige udvikling på enten kort eller mellemlangt sigt. </a:t>
            </a:r>
          </a:p>
          <a:p>
            <a:pPr marL="0" indent="0">
              <a:spcBef>
                <a:spcPts val="600"/>
              </a:spcBef>
              <a:spcAft>
                <a:spcPts val="600"/>
              </a:spcAft>
              <a:buNone/>
            </a:pPr>
            <a:r>
              <a:rPr lang="da-DK" sz="2000" dirty="0">
                <a:solidFill>
                  <a:srgbClr val="FF0000"/>
                </a:solidFill>
                <a:latin typeface="+mj-lt"/>
              </a:rPr>
              <a:t>Beskrivelsen kan enten fremstå som en egentlig videreudvikling af scenariet, eller som </a:t>
            </a:r>
            <a:r>
              <a:rPr lang="da-DK" sz="2000" b="1" dirty="0">
                <a:solidFill>
                  <a:srgbClr val="FF0000"/>
                </a:solidFill>
                <a:latin typeface="+mj-lt"/>
              </a:rPr>
              <a:t>en fastlåsning</a:t>
            </a:r>
            <a:r>
              <a:rPr lang="da-DK" sz="2000" dirty="0">
                <a:solidFill>
                  <a:srgbClr val="FF0000"/>
                </a:solidFill>
                <a:latin typeface="+mj-lt"/>
              </a:rPr>
              <a:t>, hvor a) den nuværende situation bliver ved,  eller b) normaliseringen af situationen går for langsomt til trods for organisationens krisestyring og iværksatte tiltag.</a:t>
            </a:r>
          </a:p>
          <a:p>
            <a:pPr marL="0" indent="0">
              <a:spcBef>
                <a:spcPts val="600"/>
              </a:spcBef>
              <a:spcAft>
                <a:spcPts val="600"/>
              </a:spcAft>
              <a:buNone/>
            </a:pPr>
            <a:r>
              <a:rPr lang="da-DK" sz="2000" dirty="0">
                <a:solidFill>
                  <a:srgbClr val="FF0000"/>
                </a:solidFill>
                <a:latin typeface="+mj-lt"/>
              </a:rPr>
              <a:t>Det er vigtigt, at udviklingen beskrives på en sådan måde, at den skubber på deltagernes forforståelser og udfordrer deres forståelse og tænkning omkring organisationens robusthed, krisestyringskapacitet og –parathed, herunder egne roller, samt evne til at opretholde fortsat drift af organisationens samfundsvigtige og/eller forretningskritiske funktioner.</a:t>
            </a:r>
          </a:p>
          <a:p>
            <a:pPr marL="0" indent="0">
              <a:spcBef>
                <a:spcPts val="600"/>
              </a:spcBef>
              <a:spcAft>
                <a:spcPts val="600"/>
              </a:spcAft>
              <a:buNone/>
            </a:pPr>
            <a:r>
              <a:rPr lang="da-DK" sz="2000" dirty="0">
                <a:solidFill>
                  <a:srgbClr val="FF0000"/>
                </a:solidFill>
                <a:latin typeface="+mj-lt"/>
              </a:rPr>
              <a:t>Indsæt gerne én eller flere slides.</a:t>
            </a:r>
          </a:p>
          <a:p>
            <a:pPr marL="0" indent="0">
              <a:spcBef>
                <a:spcPts val="600"/>
              </a:spcBef>
              <a:spcAft>
                <a:spcPts val="600"/>
              </a:spcAft>
              <a:buNone/>
            </a:pPr>
            <a:endParaRPr lang="da-DK" sz="2000" dirty="0">
              <a:solidFill>
                <a:srgbClr val="FF0000"/>
              </a:solidFill>
              <a:latin typeface="+mj-lt"/>
            </a:endParaRPr>
          </a:p>
          <a:p>
            <a:pPr marL="0" indent="0">
              <a:spcBef>
                <a:spcPts val="600"/>
              </a:spcBef>
              <a:spcAft>
                <a:spcPts val="600"/>
              </a:spcAft>
              <a:buNone/>
            </a:pPr>
            <a:endParaRPr lang="da-DK" sz="2000" dirty="0">
              <a:solidFill>
                <a:srgbClr val="FF0000"/>
              </a:solidFill>
              <a:latin typeface="+mj-lt"/>
            </a:endParaRPr>
          </a:p>
          <a:p>
            <a:pPr marL="0" indent="0">
              <a:spcBef>
                <a:spcPts val="600"/>
              </a:spcBef>
              <a:spcAft>
                <a:spcPts val="600"/>
              </a:spcAft>
              <a:buNone/>
            </a:pPr>
            <a:r>
              <a:rPr lang="da-DK" sz="2000" dirty="0">
                <a:solidFill>
                  <a:srgbClr val="FF0000"/>
                </a:solidFill>
                <a:latin typeface="+mj-lt"/>
              </a:rPr>
              <a:t> </a:t>
            </a:r>
          </a:p>
          <a:p>
            <a:pPr marL="0" indent="0">
              <a:spcBef>
                <a:spcPts val="600"/>
              </a:spcBef>
              <a:spcAft>
                <a:spcPts val="600"/>
              </a:spcAft>
              <a:buNone/>
            </a:pPr>
            <a:endParaRPr lang="da-DK" sz="2000" dirty="0">
              <a:solidFill>
                <a:srgbClr val="FF0000"/>
              </a:solidFill>
              <a:latin typeface="+mj-lt"/>
            </a:endParaRPr>
          </a:p>
          <a:p>
            <a:pPr marL="0" indent="0">
              <a:spcBef>
                <a:spcPts val="600"/>
              </a:spcBef>
              <a:spcAft>
                <a:spcPts val="600"/>
              </a:spcAft>
              <a:buNone/>
            </a:pPr>
            <a:r>
              <a:rPr lang="da-DK" sz="2000" dirty="0">
                <a:solidFill>
                  <a:srgbClr val="FF0000"/>
                </a:solidFill>
                <a:latin typeface="+mj-lt"/>
              </a:rPr>
              <a:t> </a:t>
            </a:r>
          </a:p>
        </p:txBody>
      </p:sp>
      <p:sp>
        <p:nvSpPr>
          <p:cNvPr id="4" name="Tekstfelt 3"/>
          <p:cNvSpPr txBox="1"/>
          <p:nvPr/>
        </p:nvSpPr>
        <p:spPr>
          <a:xfrm>
            <a:off x="8652957" y="48122"/>
            <a:ext cx="3095719" cy="400110"/>
          </a:xfrm>
          <a:prstGeom prst="rect">
            <a:avLst/>
          </a:prstGeom>
          <a:noFill/>
        </p:spPr>
        <p:txBody>
          <a:bodyPr wrap="none" rtlCol="0">
            <a:spAutoFit/>
          </a:bodyPr>
          <a:lstStyle/>
          <a:p>
            <a:r>
              <a:rPr lang="da-DK" sz="2000" b="1" dirty="0">
                <a:solidFill>
                  <a:schemeClr val="bg1"/>
                </a:solidFill>
              </a:rPr>
              <a:t>ØVELSE – ØVELSE – ØVELSE</a:t>
            </a:r>
          </a:p>
        </p:txBody>
      </p:sp>
    </p:spTree>
    <p:extLst>
      <p:ext uri="{BB962C8B-B14F-4D97-AF65-F5344CB8AC3E}">
        <p14:creationId xmlns:p14="http://schemas.microsoft.com/office/powerpoint/2010/main" val="2854246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1112837"/>
          </a:xfrm>
        </p:spPr>
        <p:txBody>
          <a:bodyPr/>
          <a:lstStyle/>
          <a:p>
            <a:pPr algn="l"/>
            <a:r>
              <a:rPr lang="da-DK" dirty="0"/>
              <a:t>Refleksion og drøftelse</a:t>
            </a:r>
          </a:p>
        </p:txBody>
      </p:sp>
      <p:sp>
        <p:nvSpPr>
          <p:cNvPr id="5" name="Tekstfelt 4"/>
          <p:cNvSpPr txBox="1"/>
          <p:nvPr/>
        </p:nvSpPr>
        <p:spPr>
          <a:xfrm>
            <a:off x="1701800" y="2349500"/>
            <a:ext cx="9664700" cy="2539157"/>
          </a:xfrm>
          <a:prstGeom prst="rect">
            <a:avLst/>
          </a:prstGeom>
          <a:noFill/>
        </p:spPr>
        <p:txBody>
          <a:bodyPr wrap="square" rtlCol="0">
            <a:spAutoFit/>
          </a:bodyPr>
          <a:lstStyle/>
          <a:p>
            <a:pPr marL="342900" indent="-342900">
              <a:spcBef>
                <a:spcPts val="300"/>
              </a:spcBef>
              <a:spcAft>
                <a:spcPts val="300"/>
              </a:spcAft>
              <a:buFont typeface="Arial" panose="020B0604020202020204" pitchFamily="34" charset="0"/>
              <a:buChar char="•"/>
            </a:pPr>
            <a:r>
              <a:rPr lang="da-DK" sz="2400" dirty="0">
                <a:latin typeface="+mj-lt"/>
              </a:rPr>
              <a:t>Hvordan ser situationen nu ud for jeres organisation? – hvad skal I have fokus på og prioritere i relation til krisestyring?</a:t>
            </a:r>
          </a:p>
          <a:p>
            <a:pPr marL="342900" indent="-342900">
              <a:spcBef>
                <a:spcPts val="300"/>
              </a:spcBef>
              <a:spcAft>
                <a:spcPts val="300"/>
              </a:spcAft>
              <a:buFont typeface="Arial" panose="020B0604020202020204" pitchFamily="34" charset="0"/>
              <a:buChar char="•"/>
            </a:pPr>
            <a:r>
              <a:rPr lang="da-DK" sz="2400" dirty="0">
                <a:latin typeface="+mj-lt"/>
              </a:rPr>
              <a:t>Hvilke overvejelser om tiltag og justeringer af jeres krisestyring giver situationens mulige udvikling i øvrigt anledning til?</a:t>
            </a:r>
          </a:p>
          <a:p>
            <a:pPr marL="342900" indent="-342900">
              <a:spcBef>
                <a:spcPts val="300"/>
              </a:spcBef>
              <a:spcAft>
                <a:spcPts val="300"/>
              </a:spcAft>
              <a:buFont typeface="Arial" panose="020B0604020202020204" pitchFamily="34" charset="0"/>
              <a:buChar char="•"/>
            </a:pPr>
            <a:endParaRPr lang="da-DK" sz="2400" dirty="0">
              <a:latin typeface="+mj-lt"/>
            </a:endParaRPr>
          </a:p>
          <a:p>
            <a:pPr marL="342900" indent="-342900">
              <a:spcBef>
                <a:spcPts val="300"/>
              </a:spcBef>
              <a:spcAft>
                <a:spcPts val="300"/>
              </a:spcAft>
              <a:buFont typeface="Arial" panose="020B0604020202020204" pitchFamily="34" charset="0"/>
              <a:buChar char="•"/>
            </a:pPr>
            <a:endParaRPr lang="da-DK" sz="2400" dirty="0">
              <a:latin typeface="+mj-lt"/>
            </a:endParaRPr>
          </a:p>
        </p:txBody>
      </p:sp>
    </p:spTree>
    <p:extLst>
      <p:ext uri="{BB962C8B-B14F-4D97-AF65-F5344CB8AC3E}">
        <p14:creationId xmlns:p14="http://schemas.microsoft.com/office/powerpoint/2010/main" val="3471601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89221" y="1324755"/>
            <a:ext cx="9144000" cy="900401"/>
          </a:xfrm>
        </p:spPr>
        <p:txBody>
          <a:bodyPr/>
          <a:lstStyle/>
          <a:p>
            <a:pPr algn="l"/>
            <a:r>
              <a:rPr lang="da-DK" dirty="0"/>
              <a:t>Afslutning 1:2</a:t>
            </a:r>
          </a:p>
        </p:txBody>
      </p:sp>
      <p:sp>
        <p:nvSpPr>
          <p:cNvPr id="3" name="Tekstfelt 2"/>
          <p:cNvSpPr txBox="1"/>
          <p:nvPr/>
        </p:nvSpPr>
        <p:spPr>
          <a:xfrm>
            <a:off x="1589221" y="2406131"/>
            <a:ext cx="9745529" cy="4154984"/>
          </a:xfrm>
          <a:prstGeom prst="rect">
            <a:avLst/>
          </a:prstGeom>
          <a:noFill/>
        </p:spPr>
        <p:txBody>
          <a:bodyPr wrap="square" rtlCol="0">
            <a:spAutoFit/>
          </a:bodyPr>
          <a:lstStyle/>
          <a:p>
            <a:r>
              <a:rPr lang="da-DK" sz="2400" dirty="0">
                <a:latin typeface="+mj-lt"/>
              </a:rPr>
              <a:t>Hvilke indtryk og erfaringer tager I med fra øvelsen i dag i relation til jeres beredskabsplanlægning og krisestyring?</a:t>
            </a:r>
          </a:p>
          <a:p>
            <a:endParaRPr lang="da-DK" sz="2400" dirty="0">
              <a:latin typeface="+mj-lt"/>
            </a:endParaRPr>
          </a:p>
          <a:p>
            <a:r>
              <a:rPr lang="da-DK" sz="2400" dirty="0">
                <a:solidFill>
                  <a:schemeClr val="dk1"/>
                </a:solidFill>
                <a:latin typeface="+mj-lt"/>
              </a:rPr>
              <a:t>Hvordan kan erfaringerne indarbejdes i jeres beredskabsplanlægning og planer for beredskab/krisestyring og fortsat drift?</a:t>
            </a:r>
          </a:p>
          <a:p>
            <a:endParaRPr lang="da-DK" sz="2400" dirty="0">
              <a:solidFill>
                <a:schemeClr val="dk1"/>
              </a:solidFill>
              <a:latin typeface="+mj-lt"/>
            </a:endParaRPr>
          </a:p>
          <a:p>
            <a:endParaRPr lang="da-DK" sz="2400" dirty="0">
              <a:latin typeface="+mj-lt"/>
            </a:endParaRPr>
          </a:p>
          <a:p>
            <a:endParaRPr lang="da-DK" sz="2400" dirty="0">
              <a:latin typeface="+mj-lt"/>
            </a:endParaRPr>
          </a:p>
          <a:p>
            <a:endParaRPr lang="da-DK" sz="2400" dirty="0">
              <a:latin typeface="+mj-lt"/>
            </a:endParaRPr>
          </a:p>
          <a:p>
            <a:r>
              <a:rPr lang="da-DK" sz="2400" dirty="0">
                <a:latin typeface="+mj-lt"/>
              </a:rPr>
              <a:t> </a:t>
            </a:r>
          </a:p>
          <a:p>
            <a:endParaRPr lang="da-DK" sz="2400" dirty="0">
              <a:latin typeface="+mj-lt"/>
            </a:endParaRPr>
          </a:p>
        </p:txBody>
      </p:sp>
    </p:spTree>
    <p:extLst>
      <p:ext uri="{BB962C8B-B14F-4D97-AF65-F5344CB8AC3E}">
        <p14:creationId xmlns:p14="http://schemas.microsoft.com/office/powerpoint/2010/main" val="1819123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89221" y="1324755"/>
            <a:ext cx="9144000" cy="900401"/>
          </a:xfrm>
        </p:spPr>
        <p:txBody>
          <a:bodyPr/>
          <a:lstStyle/>
          <a:p>
            <a:pPr algn="l"/>
            <a:r>
              <a:rPr lang="da-DK" dirty="0"/>
              <a:t>Afslutning 2:2</a:t>
            </a:r>
          </a:p>
        </p:txBody>
      </p:sp>
      <p:sp>
        <p:nvSpPr>
          <p:cNvPr id="3" name="Tekstfelt 2"/>
          <p:cNvSpPr txBox="1"/>
          <p:nvPr/>
        </p:nvSpPr>
        <p:spPr>
          <a:xfrm>
            <a:off x="1589221" y="2406131"/>
            <a:ext cx="9745529" cy="4154984"/>
          </a:xfrm>
          <a:prstGeom prst="rect">
            <a:avLst/>
          </a:prstGeom>
          <a:noFill/>
        </p:spPr>
        <p:txBody>
          <a:bodyPr wrap="square" rtlCol="0">
            <a:spAutoFit/>
          </a:bodyPr>
          <a:lstStyle/>
          <a:p>
            <a:r>
              <a:rPr lang="da-DK" sz="2400" dirty="0">
                <a:solidFill>
                  <a:schemeClr val="dk1"/>
                </a:solidFill>
                <a:latin typeface="+mj-lt"/>
              </a:rPr>
              <a:t>Giver øvelsen anledning til refleksion over andre hændelser og udfordringer, som I også skal være bedre forberedte på, og i givet fald hvilke?</a:t>
            </a:r>
          </a:p>
          <a:p>
            <a:endParaRPr lang="da-DK" sz="2400" dirty="0">
              <a:solidFill>
                <a:schemeClr val="dk1"/>
              </a:solidFill>
              <a:latin typeface="+mj-lt"/>
            </a:endParaRPr>
          </a:p>
          <a:p>
            <a:r>
              <a:rPr lang="da-DK" sz="2400" dirty="0">
                <a:solidFill>
                  <a:schemeClr val="dk1"/>
                </a:solidFill>
                <a:latin typeface="+mj-lt"/>
              </a:rPr>
              <a:t>Hvilke områder af planlægning og beredskabs- og kontinuitetsplaner kunne det også være relevant at teste ved en øvelse?</a:t>
            </a:r>
          </a:p>
          <a:p>
            <a:endParaRPr lang="da-DK" sz="2400" dirty="0">
              <a:solidFill>
                <a:schemeClr val="dk1"/>
              </a:solidFill>
              <a:latin typeface="+mj-lt"/>
            </a:endParaRPr>
          </a:p>
          <a:p>
            <a:endParaRPr lang="da-DK" sz="2400" dirty="0">
              <a:latin typeface="+mj-lt"/>
            </a:endParaRPr>
          </a:p>
          <a:p>
            <a:endParaRPr lang="da-DK" sz="2400" dirty="0">
              <a:latin typeface="+mj-lt"/>
            </a:endParaRPr>
          </a:p>
          <a:p>
            <a:endParaRPr lang="da-DK" sz="2400" dirty="0">
              <a:latin typeface="+mj-lt"/>
            </a:endParaRPr>
          </a:p>
          <a:p>
            <a:r>
              <a:rPr lang="da-DK" sz="2400" dirty="0">
                <a:latin typeface="+mj-lt"/>
              </a:rPr>
              <a:t> </a:t>
            </a:r>
          </a:p>
          <a:p>
            <a:endParaRPr lang="da-DK" sz="2400" dirty="0">
              <a:latin typeface="+mj-lt"/>
            </a:endParaRPr>
          </a:p>
        </p:txBody>
      </p:sp>
    </p:spTree>
    <p:extLst>
      <p:ext uri="{BB962C8B-B14F-4D97-AF65-F5344CB8AC3E}">
        <p14:creationId xmlns:p14="http://schemas.microsoft.com/office/powerpoint/2010/main" val="1490405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083570"/>
            <a:ext cx="9144000" cy="1038946"/>
          </a:xfrm>
        </p:spPr>
        <p:txBody>
          <a:bodyPr/>
          <a:lstStyle/>
          <a:p>
            <a:pPr algn="l"/>
            <a:r>
              <a:rPr lang="da-DK" dirty="0"/>
              <a:t>Introduktion</a:t>
            </a:r>
          </a:p>
        </p:txBody>
      </p:sp>
      <p:sp>
        <p:nvSpPr>
          <p:cNvPr id="3" name="Undertitel 2"/>
          <p:cNvSpPr>
            <a:spLocks noGrp="1"/>
          </p:cNvSpPr>
          <p:nvPr>
            <p:ph type="subTitle" idx="1"/>
          </p:nvPr>
        </p:nvSpPr>
        <p:spPr>
          <a:xfrm>
            <a:off x="1583112" y="2360899"/>
            <a:ext cx="9888451" cy="3227101"/>
          </a:xfrm>
        </p:spPr>
        <p:txBody>
          <a:bodyPr/>
          <a:lstStyle/>
          <a:p>
            <a:pPr algn="l"/>
            <a:r>
              <a:rPr lang="da-DK" sz="2000" b="1" dirty="0">
                <a:latin typeface="+mj-lt"/>
              </a:rPr>
              <a:t>Målet</a:t>
            </a:r>
            <a:r>
              <a:rPr lang="da-DK" sz="2000" dirty="0">
                <a:latin typeface="+mj-lt"/>
              </a:rPr>
              <a:t> med øvelsen er:</a:t>
            </a:r>
          </a:p>
          <a:p>
            <a:pPr algn="l"/>
            <a:endParaRPr lang="da-DK" sz="1000" dirty="0">
              <a:latin typeface="+mj-lt"/>
            </a:endParaRPr>
          </a:p>
          <a:p>
            <a:pPr marL="342900" indent="-342900" algn="l">
              <a:buFont typeface="Arial" panose="020B0604020202020204" pitchFamily="34" charset="0"/>
              <a:buChar char="•"/>
            </a:pPr>
            <a:r>
              <a:rPr lang="da-DK" sz="2000" dirty="0">
                <a:latin typeface="+mj-lt"/>
              </a:rPr>
              <a:t>at </a:t>
            </a:r>
            <a:r>
              <a:rPr lang="da-DK" sz="2000" b="1" dirty="0">
                <a:latin typeface="+mj-lt"/>
              </a:rPr>
              <a:t>bevidstgøre</a:t>
            </a:r>
            <a:r>
              <a:rPr lang="da-DK" sz="2000" dirty="0">
                <a:latin typeface="+mj-lt"/>
              </a:rPr>
              <a:t> deltagerne om, hvordan en konkret hændelse kan udfordre organisationens beredskab- og kontinuitetsplaner</a:t>
            </a:r>
          </a:p>
          <a:p>
            <a:pPr marL="342900" indent="-342900" algn="l">
              <a:buFont typeface="Arial" panose="020B0604020202020204" pitchFamily="34" charset="0"/>
              <a:buChar char="•"/>
            </a:pPr>
            <a:r>
              <a:rPr lang="da-DK" sz="2000" dirty="0">
                <a:latin typeface="+mj-lt"/>
              </a:rPr>
              <a:t>at bidrage til at skabe </a:t>
            </a:r>
            <a:r>
              <a:rPr lang="da-DK" sz="2000" b="1" dirty="0">
                <a:latin typeface="+mj-lt"/>
              </a:rPr>
              <a:t>større</a:t>
            </a:r>
            <a:r>
              <a:rPr lang="da-DK" sz="2000" dirty="0">
                <a:latin typeface="+mj-lt"/>
              </a:rPr>
              <a:t> </a:t>
            </a:r>
            <a:r>
              <a:rPr lang="da-DK" sz="2000" b="1" dirty="0">
                <a:latin typeface="+mj-lt"/>
              </a:rPr>
              <a:t>fortrolighed</a:t>
            </a:r>
            <a:r>
              <a:rPr lang="da-DK" sz="2000" dirty="0">
                <a:latin typeface="+mj-lt"/>
              </a:rPr>
              <a:t> med planmaterialet, herunder opgaver og egen rolle, især i de indledende faser</a:t>
            </a:r>
          </a:p>
          <a:p>
            <a:pPr marL="342900" indent="-342900" algn="l">
              <a:buFont typeface="Arial" panose="020B0604020202020204" pitchFamily="34" charset="0"/>
              <a:buChar char="•"/>
            </a:pPr>
            <a:r>
              <a:rPr lang="da-DK" sz="2000" dirty="0">
                <a:latin typeface="+mj-lt"/>
              </a:rPr>
              <a:t>at synliggøre </a:t>
            </a:r>
            <a:r>
              <a:rPr lang="da-DK" sz="2000" b="1" dirty="0">
                <a:latin typeface="+mj-lt"/>
              </a:rPr>
              <a:t>svagheder og mangler </a:t>
            </a:r>
            <a:r>
              <a:rPr lang="da-DK" sz="2000" dirty="0">
                <a:latin typeface="+mj-lt"/>
              </a:rPr>
              <a:t>i organisationens forberedelse, planmateriale og parathed til at håndtere en kritisk hændelse. </a:t>
            </a:r>
          </a:p>
          <a:p>
            <a:pPr marL="342900" indent="-342900" algn="l">
              <a:buFontTx/>
              <a:buChar char="-"/>
            </a:pPr>
            <a:endParaRPr lang="da-DK" sz="2000" dirty="0">
              <a:latin typeface="+mj-lt"/>
            </a:endParaRPr>
          </a:p>
          <a:p>
            <a:pPr marL="342900" indent="-342900" algn="l">
              <a:buFontTx/>
              <a:buChar char="-"/>
            </a:pPr>
            <a:endParaRPr lang="da-DK" sz="2000" dirty="0">
              <a:latin typeface="+mj-lt"/>
            </a:endParaRPr>
          </a:p>
          <a:p>
            <a:pPr marL="342900" indent="-342900" algn="l">
              <a:buFontTx/>
              <a:buChar char="-"/>
            </a:pPr>
            <a:endParaRPr lang="da-DK" sz="2000" dirty="0">
              <a:latin typeface="+mj-lt"/>
            </a:endParaRPr>
          </a:p>
          <a:p>
            <a:pPr algn="l"/>
            <a:endParaRPr lang="da-DK" sz="2000" dirty="0">
              <a:latin typeface="+mj-lt"/>
            </a:endParaRPr>
          </a:p>
        </p:txBody>
      </p:sp>
    </p:spTree>
    <p:extLst>
      <p:ext uri="{BB962C8B-B14F-4D97-AF65-F5344CB8AC3E}">
        <p14:creationId xmlns:p14="http://schemas.microsoft.com/office/powerpoint/2010/main" val="274264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07126" y="466583"/>
            <a:ext cx="9144000" cy="1046908"/>
          </a:xfrm>
        </p:spPr>
        <p:txBody>
          <a:bodyPr/>
          <a:lstStyle/>
          <a:p>
            <a:r>
              <a:rPr lang="da-DK" dirty="0"/>
              <a:t>Processen for øvelsen</a:t>
            </a:r>
          </a:p>
        </p:txBody>
      </p:sp>
      <p:graphicFrame>
        <p:nvGraphicFramePr>
          <p:cNvPr id="4" name="Tabel 3"/>
          <p:cNvGraphicFramePr>
            <a:graphicFrameLocks noGrp="1"/>
          </p:cNvGraphicFramePr>
          <p:nvPr>
            <p:extLst>
              <p:ext uri="{D42A27DB-BD31-4B8C-83A1-F6EECF244321}">
                <p14:modId xmlns:p14="http://schemas.microsoft.com/office/powerpoint/2010/main" val="1602965064"/>
              </p:ext>
            </p:extLst>
          </p:nvPr>
        </p:nvGraphicFramePr>
        <p:xfrm>
          <a:off x="1861126" y="1514517"/>
          <a:ext cx="8636000" cy="4434848"/>
        </p:xfrm>
        <a:graphic>
          <a:graphicData uri="http://schemas.openxmlformats.org/drawingml/2006/table">
            <a:tbl>
              <a:tblPr firstRow="1" bandRow="1">
                <a:tableStyleId>{5C22544A-7EE6-4342-B048-85BDC9FD1C3A}</a:tableStyleId>
              </a:tblPr>
              <a:tblGrid>
                <a:gridCol w="2386678">
                  <a:extLst>
                    <a:ext uri="{9D8B030D-6E8A-4147-A177-3AD203B41FA5}">
                      <a16:colId xmlns:a16="http://schemas.microsoft.com/office/drawing/2014/main" val="2057804352"/>
                    </a:ext>
                  </a:extLst>
                </a:gridCol>
                <a:gridCol w="1764831">
                  <a:extLst>
                    <a:ext uri="{9D8B030D-6E8A-4147-A177-3AD203B41FA5}">
                      <a16:colId xmlns:a16="http://schemas.microsoft.com/office/drawing/2014/main" val="3576935875"/>
                    </a:ext>
                  </a:extLst>
                </a:gridCol>
                <a:gridCol w="4484491">
                  <a:extLst>
                    <a:ext uri="{9D8B030D-6E8A-4147-A177-3AD203B41FA5}">
                      <a16:colId xmlns:a16="http://schemas.microsoft.com/office/drawing/2014/main" val="146670610"/>
                    </a:ext>
                  </a:extLst>
                </a:gridCol>
              </a:tblGrid>
              <a:tr h="474346">
                <a:tc>
                  <a:txBody>
                    <a:bodyPr/>
                    <a:lstStyle/>
                    <a:p>
                      <a:pPr>
                        <a:spcBef>
                          <a:spcPts val="0"/>
                        </a:spcBef>
                      </a:pPr>
                      <a:endParaRPr lang="da-DK" dirty="0"/>
                    </a:p>
                  </a:txBody>
                  <a:tcPr>
                    <a:solidFill>
                      <a:schemeClr val="accent4">
                        <a:lumMod val="50000"/>
                      </a:schemeClr>
                    </a:solidFill>
                  </a:tcPr>
                </a:tc>
                <a:tc>
                  <a:txBody>
                    <a:bodyPr/>
                    <a:lstStyle/>
                    <a:p>
                      <a:pPr>
                        <a:spcBef>
                          <a:spcPts val="0"/>
                        </a:spcBef>
                      </a:pPr>
                      <a:r>
                        <a:rPr lang="da-DK" dirty="0"/>
                        <a:t>Tidsramme</a:t>
                      </a:r>
                    </a:p>
                  </a:txBody>
                  <a:tcPr>
                    <a:solidFill>
                      <a:schemeClr val="accent4">
                        <a:lumMod val="50000"/>
                      </a:schemeClr>
                    </a:solidFill>
                  </a:tcPr>
                </a:tc>
                <a:tc>
                  <a:txBody>
                    <a:bodyPr/>
                    <a:lstStyle/>
                    <a:p>
                      <a:pPr>
                        <a:spcBef>
                          <a:spcPts val="0"/>
                        </a:spcBef>
                      </a:pPr>
                      <a:r>
                        <a:rPr lang="da-DK" dirty="0"/>
                        <a:t>Aktiviteter</a:t>
                      </a:r>
                    </a:p>
                  </a:txBody>
                  <a:tcPr>
                    <a:solidFill>
                      <a:schemeClr val="accent4">
                        <a:lumMod val="50000"/>
                      </a:schemeClr>
                    </a:solidFill>
                  </a:tcPr>
                </a:tc>
                <a:extLst>
                  <a:ext uri="{0D108BD9-81ED-4DB2-BD59-A6C34878D82A}">
                    <a16:rowId xmlns:a16="http://schemas.microsoft.com/office/drawing/2014/main" val="4021976994"/>
                  </a:ext>
                </a:extLst>
              </a:tr>
              <a:tr h="474346">
                <a:tc rowSpan="2">
                  <a:txBody>
                    <a:bodyPr/>
                    <a:lstStyle/>
                    <a:p>
                      <a:pPr marL="0" algn="l" defTabSz="914400" rtl="0" eaLnBrk="1" latinLnBrk="0" hangingPunct="1">
                        <a:spcBef>
                          <a:spcPts val="0"/>
                        </a:spcBef>
                      </a:pPr>
                      <a:r>
                        <a:rPr lang="da-DK" sz="1800" b="1" kern="1200" dirty="0">
                          <a:solidFill>
                            <a:schemeClr val="lt1"/>
                          </a:solidFill>
                          <a:latin typeface="+mn-lt"/>
                          <a:ea typeface="+mn-ea"/>
                          <a:cs typeface="+mn-cs"/>
                        </a:rPr>
                        <a:t>Introduktion</a:t>
                      </a:r>
                    </a:p>
                  </a:txBody>
                  <a:tcPr>
                    <a:solidFill>
                      <a:schemeClr val="accent4">
                        <a:lumMod val="50000"/>
                      </a:schemeClr>
                    </a:solidFill>
                  </a:tcPr>
                </a:tc>
                <a:tc>
                  <a:txBody>
                    <a:bodyPr/>
                    <a:lstStyle/>
                    <a:p>
                      <a:pPr>
                        <a:spcBef>
                          <a:spcPts val="0"/>
                        </a:spcBef>
                      </a:pPr>
                      <a:r>
                        <a:rPr lang="da-DK" dirty="0"/>
                        <a:t>9:00 – 9:30</a:t>
                      </a:r>
                    </a:p>
                  </a:txBody>
                  <a:tcPr/>
                </a:tc>
                <a:tc>
                  <a:txBody>
                    <a:bodyPr/>
                    <a:lstStyle/>
                    <a:p>
                      <a:pPr>
                        <a:spcBef>
                          <a:spcPts val="0"/>
                        </a:spcBef>
                      </a:pPr>
                      <a:r>
                        <a:rPr lang="da-DK" dirty="0"/>
                        <a:t>Introduktion  og præsentation </a:t>
                      </a:r>
                    </a:p>
                  </a:txBody>
                  <a:tcPr/>
                </a:tc>
                <a:extLst>
                  <a:ext uri="{0D108BD9-81ED-4DB2-BD59-A6C34878D82A}">
                    <a16:rowId xmlns:a16="http://schemas.microsoft.com/office/drawing/2014/main" val="4212223909"/>
                  </a:ext>
                </a:extLst>
              </a:tr>
              <a:tr h="474346">
                <a:tc vMerge="1">
                  <a:txBody>
                    <a:bodyPr/>
                    <a:lstStyle/>
                    <a:p>
                      <a:endParaRPr lang="da-DK" dirty="0"/>
                    </a:p>
                  </a:txBody>
                  <a:tcPr/>
                </a:tc>
                <a:tc>
                  <a:txBody>
                    <a:bodyPr/>
                    <a:lstStyle/>
                    <a:p>
                      <a:pPr>
                        <a:spcBef>
                          <a:spcPts val="0"/>
                        </a:spcBef>
                      </a:pPr>
                      <a:r>
                        <a:rPr lang="da-DK" dirty="0"/>
                        <a:t>9:30 – 9:45</a:t>
                      </a:r>
                    </a:p>
                  </a:txBody>
                  <a:tcPr/>
                </a:tc>
                <a:tc>
                  <a:txBody>
                    <a:bodyPr/>
                    <a:lstStyle/>
                    <a:p>
                      <a:pPr>
                        <a:spcBef>
                          <a:spcPts val="0"/>
                        </a:spcBef>
                      </a:pPr>
                      <a:r>
                        <a:rPr lang="da-DK" dirty="0"/>
                        <a:t>Rammesætning</a:t>
                      </a:r>
                      <a:r>
                        <a:rPr lang="da-DK" baseline="0" dirty="0"/>
                        <a:t> og introduktion til begreber</a:t>
                      </a:r>
                      <a:endParaRPr lang="da-DK" dirty="0"/>
                    </a:p>
                  </a:txBody>
                  <a:tcPr/>
                </a:tc>
                <a:extLst>
                  <a:ext uri="{0D108BD9-81ED-4DB2-BD59-A6C34878D82A}">
                    <a16:rowId xmlns:a16="http://schemas.microsoft.com/office/drawing/2014/main" val="3563024494"/>
                  </a:ext>
                </a:extLst>
              </a:tr>
              <a:tr h="474346">
                <a:tc rowSpan="2">
                  <a:txBody>
                    <a:bodyPr/>
                    <a:lstStyle/>
                    <a:p>
                      <a:pPr marL="0" algn="l" defTabSz="914400" rtl="0" eaLnBrk="1" latinLnBrk="0" hangingPunct="1">
                        <a:spcBef>
                          <a:spcPts val="0"/>
                        </a:spcBef>
                      </a:pPr>
                      <a:r>
                        <a:rPr lang="da-DK" sz="1800" b="1" kern="1200" dirty="0">
                          <a:solidFill>
                            <a:schemeClr val="lt1"/>
                          </a:solidFill>
                          <a:latin typeface="+mn-lt"/>
                          <a:ea typeface="+mn-ea"/>
                          <a:cs typeface="+mn-cs"/>
                        </a:rPr>
                        <a:t>Dilemmaøvelsesdel</a:t>
                      </a:r>
                    </a:p>
                  </a:txBody>
                  <a:tcPr>
                    <a:solidFill>
                      <a:schemeClr val="accent4">
                        <a:lumMod val="50000"/>
                      </a:schemeClr>
                    </a:solidFill>
                  </a:tcPr>
                </a:tc>
                <a:tc>
                  <a:txBody>
                    <a:bodyPr/>
                    <a:lstStyle/>
                    <a:p>
                      <a:pPr>
                        <a:spcBef>
                          <a:spcPts val="0"/>
                        </a:spcBef>
                      </a:pPr>
                      <a:r>
                        <a:rPr lang="da-DK" dirty="0"/>
                        <a:t>9:45 – 10:45</a:t>
                      </a:r>
                    </a:p>
                  </a:txBody>
                  <a:tcPr/>
                </a:tc>
                <a:tc>
                  <a:txBody>
                    <a:bodyPr/>
                    <a:lstStyle/>
                    <a:p>
                      <a:pPr>
                        <a:spcBef>
                          <a:spcPts val="0"/>
                        </a:spcBef>
                      </a:pPr>
                      <a:r>
                        <a:rPr lang="da-DK" dirty="0"/>
                        <a:t>Præsentation og drøftelse af scenarie</a:t>
                      </a:r>
                    </a:p>
                  </a:txBody>
                  <a:tcPr/>
                </a:tc>
                <a:extLst>
                  <a:ext uri="{0D108BD9-81ED-4DB2-BD59-A6C34878D82A}">
                    <a16:rowId xmlns:a16="http://schemas.microsoft.com/office/drawing/2014/main" val="358670129"/>
                  </a:ext>
                </a:extLst>
              </a:tr>
              <a:tr h="474346">
                <a:tc vMerge="1">
                  <a:txBody>
                    <a:bodyPr/>
                    <a:lstStyle/>
                    <a:p>
                      <a:endParaRPr lang="da-DK" dirty="0"/>
                    </a:p>
                  </a:txBody>
                  <a:tcPr/>
                </a:tc>
                <a:tc>
                  <a:txBody>
                    <a:bodyPr/>
                    <a:lstStyle/>
                    <a:p>
                      <a:pPr>
                        <a:spcBef>
                          <a:spcPts val="0"/>
                        </a:spcBef>
                      </a:pPr>
                      <a:r>
                        <a:rPr lang="da-DK" dirty="0"/>
                        <a:t>10:45 – 11:30</a:t>
                      </a:r>
                    </a:p>
                  </a:txBody>
                  <a:tcPr/>
                </a:tc>
                <a:tc>
                  <a:txBody>
                    <a:bodyPr/>
                    <a:lstStyle/>
                    <a:p>
                      <a:pPr>
                        <a:spcBef>
                          <a:spcPts val="0"/>
                        </a:spcBef>
                      </a:pPr>
                      <a:r>
                        <a:rPr lang="da-DK" dirty="0"/>
                        <a:t>Den mulige udvikling af</a:t>
                      </a:r>
                      <a:r>
                        <a:rPr lang="da-DK" baseline="0" dirty="0"/>
                        <a:t> situationen</a:t>
                      </a:r>
                      <a:endParaRPr lang="da-DK" dirty="0"/>
                    </a:p>
                  </a:txBody>
                  <a:tcPr/>
                </a:tc>
                <a:extLst>
                  <a:ext uri="{0D108BD9-81ED-4DB2-BD59-A6C34878D82A}">
                    <a16:rowId xmlns:a16="http://schemas.microsoft.com/office/drawing/2014/main" val="2592197829"/>
                  </a:ext>
                </a:extLst>
              </a:tr>
              <a:tr h="474346">
                <a:tc rowSpan="3">
                  <a:txBody>
                    <a:bodyPr/>
                    <a:lstStyle/>
                    <a:p>
                      <a:pPr marL="0" algn="l" defTabSz="914400" rtl="0" eaLnBrk="1" latinLnBrk="0" hangingPunct="1">
                        <a:spcBef>
                          <a:spcPts val="0"/>
                        </a:spcBef>
                      </a:pPr>
                      <a:r>
                        <a:rPr lang="da-DK" sz="1800" b="1" kern="1200" dirty="0">
                          <a:solidFill>
                            <a:schemeClr val="lt1"/>
                          </a:solidFill>
                          <a:latin typeface="+mn-lt"/>
                          <a:ea typeface="+mn-ea"/>
                          <a:cs typeface="+mn-cs"/>
                        </a:rPr>
                        <a:t>Krisestyringsøvelsesdel</a:t>
                      </a:r>
                    </a:p>
                  </a:txBody>
                  <a:tcPr>
                    <a:solidFill>
                      <a:schemeClr val="accent4">
                        <a:lumMod val="50000"/>
                      </a:schemeClr>
                    </a:solidFill>
                  </a:tcPr>
                </a:tc>
                <a:tc>
                  <a:txBody>
                    <a:bodyPr/>
                    <a:lstStyle/>
                    <a:p>
                      <a:pPr>
                        <a:spcBef>
                          <a:spcPts val="0"/>
                        </a:spcBef>
                      </a:pPr>
                      <a:r>
                        <a:rPr lang="da-DK" dirty="0"/>
                        <a:t>11:30 – 12:30</a:t>
                      </a:r>
                    </a:p>
                  </a:txBody>
                  <a:tcPr/>
                </a:tc>
                <a:tc>
                  <a:txBody>
                    <a:bodyPr/>
                    <a:lstStyle/>
                    <a:p>
                      <a:pPr>
                        <a:spcBef>
                          <a:spcPts val="0"/>
                        </a:spcBef>
                      </a:pPr>
                      <a:r>
                        <a:rPr lang="da-DK" dirty="0"/>
                        <a:t>Hændelse/scenarie og forberedelse</a:t>
                      </a:r>
                      <a:r>
                        <a:rPr lang="da-DK" baseline="0" dirty="0"/>
                        <a:t> af/til første møde i krisestaben</a:t>
                      </a:r>
                      <a:endParaRPr lang="da-DK" dirty="0"/>
                    </a:p>
                  </a:txBody>
                  <a:tcPr/>
                </a:tc>
                <a:extLst>
                  <a:ext uri="{0D108BD9-81ED-4DB2-BD59-A6C34878D82A}">
                    <a16:rowId xmlns:a16="http://schemas.microsoft.com/office/drawing/2014/main" val="2101591544"/>
                  </a:ext>
                </a:extLst>
              </a:tr>
              <a:tr h="474346">
                <a:tc vMerge="1">
                  <a:txBody>
                    <a:bodyPr/>
                    <a:lstStyle/>
                    <a:p>
                      <a:endParaRPr lang="da-DK" dirty="0"/>
                    </a:p>
                  </a:txBody>
                  <a:tcPr/>
                </a:tc>
                <a:tc>
                  <a:txBody>
                    <a:bodyPr/>
                    <a:lstStyle/>
                    <a:p>
                      <a:pPr>
                        <a:spcBef>
                          <a:spcPts val="0"/>
                        </a:spcBef>
                      </a:pPr>
                      <a:r>
                        <a:rPr lang="da-DK" dirty="0"/>
                        <a:t>12:30 – 13:30</a:t>
                      </a:r>
                    </a:p>
                  </a:txBody>
                  <a:tcPr/>
                </a:tc>
                <a:tc>
                  <a:txBody>
                    <a:bodyPr/>
                    <a:lstStyle/>
                    <a:p>
                      <a:pPr>
                        <a:spcBef>
                          <a:spcPts val="0"/>
                        </a:spcBef>
                      </a:pPr>
                      <a:r>
                        <a:rPr lang="da-DK" dirty="0"/>
                        <a:t>Det første stabsmøde</a:t>
                      </a:r>
                    </a:p>
                  </a:txBody>
                  <a:tcPr/>
                </a:tc>
                <a:extLst>
                  <a:ext uri="{0D108BD9-81ED-4DB2-BD59-A6C34878D82A}">
                    <a16:rowId xmlns:a16="http://schemas.microsoft.com/office/drawing/2014/main" val="1254156169"/>
                  </a:ext>
                </a:extLst>
              </a:tr>
              <a:tr h="474346">
                <a:tc vMerge="1">
                  <a:txBody>
                    <a:bodyPr/>
                    <a:lstStyle/>
                    <a:p>
                      <a:endParaRPr lang="da-DK" dirty="0"/>
                    </a:p>
                  </a:txBody>
                  <a:tcPr/>
                </a:tc>
                <a:tc>
                  <a:txBody>
                    <a:bodyPr/>
                    <a:lstStyle/>
                    <a:p>
                      <a:pPr>
                        <a:spcBef>
                          <a:spcPts val="0"/>
                        </a:spcBef>
                      </a:pPr>
                      <a:r>
                        <a:rPr lang="da-DK" dirty="0"/>
                        <a:t>13:30 – 14:00</a:t>
                      </a:r>
                    </a:p>
                  </a:txBody>
                  <a:tcPr/>
                </a:tc>
                <a:tc>
                  <a:txBody>
                    <a:bodyPr/>
                    <a:lstStyle/>
                    <a:p>
                      <a:pPr>
                        <a:spcBef>
                          <a:spcPts val="0"/>
                        </a:spcBef>
                      </a:pPr>
                      <a:r>
                        <a:rPr lang="da-DK" dirty="0"/>
                        <a:t>Stabsmøde afsluttet og fortsat udvikling</a:t>
                      </a:r>
                    </a:p>
                  </a:txBody>
                  <a:tcPr/>
                </a:tc>
                <a:extLst>
                  <a:ext uri="{0D108BD9-81ED-4DB2-BD59-A6C34878D82A}">
                    <a16:rowId xmlns:a16="http://schemas.microsoft.com/office/drawing/2014/main" val="2327297757"/>
                  </a:ext>
                </a:extLst>
              </a:tr>
              <a:tr h="474346">
                <a:tc>
                  <a:txBody>
                    <a:bodyPr/>
                    <a:lstStyle/>
                    <a:p>
                      <a:pPr marL="0" algn="l" defTabSz="914400" rtl="0" eaLnBrk="1" latinLnBrk="0" hangingPunct="1">
                        <a:spcBef>
                          <a:spcPts val="0"/>
                        </a:spcBef>
                      </a:pPr>
                      <a:r>
                        <a:rPr lang="da-DK" sz="1800" b="1" kern="1200" dirty="0">
                          <a:solidFill>
                            <a:schemeClr val="lt1"/>
                          </a:solidFill>
                          <a:latin typeface="+mn-lt"/>
                          <a:ea typeface="+mn-ea"/>
                          <a:cs typeface="+mn-cs"/>
                        </a:rPr>
                        <a:t>Afslutning</a:t>
                      </a:r>
                    </a:p>
                  </a:txBody>
                  <a:tcPr>
                    <a:solidFill>
                      <a:schemeClr val="accent4">
                        <a:lumMod val="50000"/>
                      </a:schemeClr>
                    </a:solidFill>
                  </a:tcPr>
                </a:tc>
                <a:tc>
                  <a:txBody>
                    <a:bodyPr/>
                    <a:lstStyle/>
                    <a:p>
                      <a:pPr>
                        <a:spcBef>
                          <a:spcPts val="0"/>
                        </a:spcBef>
                      </a:pPr>
                      <a:r>
                        <a:rPr lang="da-DK" dirty="0"/>
                        <a:t>14:00 – 14:30</a:t>
                      </a:r>
                    </a:p>
                  </a:txBody>
                  <a:tcPr/>
                </a:tc>
                <a:tc>
                  <a:txBody>
                    <a:bodyPr/>
                    <a:lstStyle/>
                    <a:p>
                      <a:pPr>
                        <a:spcBef>
                          <a:spcPts val="0"/>
                        </a:spcBef>
                      </a:pPr>
                      <a:r>
                        <a:rPr lang="da-DK" dirty="0"/>
                        <a:t>Erfaringsopsamling</a:t>
                      </a:r>
                      <a:r>
                        <a:rPr lang="da-DK" baseline="0" dirty="0"/>
                        <a:t> </a:t>
                      </a:r>
                      <a:endParaRPr lang="da-DK" dirty="0"/>
                    </a:p>
                  </a:txBody>
                  <a:tcPr/>
                </a:tc>
                <a:extLst>
                  <a:ext uri="{0D108BD9-81ED-4DB2-BD59-A6C34878D82A}">
                    <a16:rowId xmlns:a16="http://schemas.microsoft.com/office/drawing/2014/main" val="4091750146"/>
                  </a:ext>
                </a:extLst>
              </a:tr>
            </a:tbl>
          </a:graphicData>
        </a:graphic>
      </p:graphicFrame>
    </p:spTree>
    <p:extLst>
      <p:ext uri="{BB962C8B-B14F-4D97-AF65-F5344CB8AC3E}">
        <p14:creationId xmlns:p14="http://schemas.microsoft.com/office/powerpoint/2010/main" val="1846850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32560" y="899767"/>
            <a:ext cx="9144000" cy="1149782"/>
          </a:xfrm>
        </p:spPr>
        <p:txBody>
          <a:bodyPr/>
          <a:lstStyle/>
          <a:p>
            <a:r>
              <a:rPr lang="da-DK" dirty="0"/>
              <a:t>Spilleregler</a:t>
            </a:r>
          </a:p>
        </p:txBody>
      </p:sp>
      <p:sp>
        <p:nvSpPr>
          <p:cNvPr id="3" name="Undertitel 2"/>
          <p:cNvSpPr>
            <a:spLocks noGrp="1"/>
          </p:cNvSpPr>
          <p:nvPr>
            <p:ph type="subTitle" idx="1"/>
          </p:nvPr>
        </p:nvSpPr>
        <p:spPr>
          <a:xfrm>
            <a:off x="4199772" y="2370571"/>
            <a:ext cx="7730837" cy="2757479"/>
          </a:xfrm>
        </p:spPr>
        <p:txBody>
          <a:bodyPr/>
          <a:lstStyle/>
          <a:p>
            <a:pPr marL="171450" lvl="0" indent="-171450" algn="l" fontAlgn="auto">
              <a:lnSpc>
                <a:spcPct val="100000"/>
              </a:lnSpc>
              <a:spcBef>
                <a:spcPts val="600"/>
              </a:spcBef>
              <a:spcAft>
                <a:spcPts val="600"/>
              </a:spcAft>
              <a:buFont typeface="Arial" panose="020B0604020202020204" pitchFamily="34" charset="0"/>
              <a:buChar char="•"/>
              <a:defRPr/>
            </a:pPr>
            <a:r>
              <a:rPr lang="da-DK" sz="2100" dirty="0">
                <a:latin typeface="+mj-lt"/>
                <a:ea typeface="Tahoma" pitchFamily="34" charset="0"/>
                <a:cs typeface="Tahoma" pitchFamily="34" charset="0"/>
              </a:rPr>
              <a:t>Der er fuld fortrolighed</a:t>
            </a:r>
          </a:p>
          <a:p>
            <a:pPr marL="171450" indent="-171450" algn="l">
              <a:spcBef>
                <a:spcPts val="600"/>
              </a:spcBef>
              <a:spcAft>
                <a:spcPts val="600"/>
              </a:spcAft>
              <a:buFont typeface="Arial" panose="020B0604020202020204" pitchFamily="34" charset="0"/>
              <a:buChar char="•"/>
              <a:defRPr/>
            </a:pPr>
            <a:r>
              <a:rPr lang="da-DK" sz="2100" dirty="0">
                <a:latin typeface="+mj-lt"/>
                <a:ea typeface="Tahoma" pitchFamily="34" charset="0"/>
                <a:cs typeface="Tahoma" pitchFamily="34" charset="0"/>
              </a:rPr>
              <a:t>Engagér jer i diskussionerne</a:t>
            </a:r>
          </a:p>
          <a:p>
            <a:pPr marL="171450" indent="-171450" algn="l">
              <a:spcBef>
                <a:spcPts val="600"/>
              </a:spcBef>
              <a:spcAft>
                <a:spcPts val="600"/>
              </a:spcAft>
              <a:buFont typeface="Arial" panose="020B0604020202020204" pitchFamily="34" charset="0"/>
              <a:buChar char="•"/>
              <a:defRPr/>
            </a:pPr>
            <a:r>
              <a:rPr lang="da-DK" sz="2100" dirty="0">
                <a:latin typeface="+mj-lt"/>
                <a:ea typeface="Tahoma" pitchFamily="34" charset="0"/>
                <a:cs typeface="Tahoma" pitchFamily="34" charset="0"/>
              </a:rPr>
              <a:t>I er jeres roller</a:t>
            </a:r>
          </a:p>
          <a:p>
            <a:pPr marL="171450" indent="-171450" algn="l">
              <a:spcBef>
                <a:spcPts val="600"/>
              </a:spcBef>
              <a:spcAft>
                <a:spcPts val="600"/>
              </a:spcAft>
              <a:buFont typeface="Arial" panose="020B0604020202020204" pitchFamily="34" charset="0"/>
              <a:buChar char="•"/>
              <a:defRPr/>
            </a:pPr>
            <a:r>
              <a:rPr lang="da-DK" sz="2100" dirty="0">
                <a:latin typeface="+mj-lt"/>
                <a:ea typeface="Tahoma" pitchFamily="34" charset="0"/>
                <a:cs typeface="Tahoma" pitchFamily="34" charset="0"/>
              </a:rPr>
              <a:t>Vær aktive, nysgerrige og konstruktive</a:t>
            </a:r>
          </a:p>
          <a:p>
            <a:pPr marL="171450" lvl="0" indent="-171450" algn="l">
              <a:spcBef>
                <a:spcPts val="600"/>
              </a:spcBef>
              <a:spcAft>
                <a:spcPts val="600"/>
              </a:spcAft>
              <a:buFont typeface="Arial" panose="020B0604020202020204" pitchFamily="34" charset="0"/>
              <a:buChar char="•"/>
              <a:defRPr/>
            </a:pPr>
            <a:r>
              <a:rPr lang="da-DK" sz="2100" dirty="0">
                <a:latin typeface="+mj-lt"/>
                <a:ea typeface="Tahoma" pitchFamily="34" charset="0"/>
                <a:cs typeface="Tahoma" pitchFamily="34" charset="0"/>
              </a:rPr>
              <a:t>Der er ingen skoleløsninger</a:t>
            </a:r>
          </a:p>
          <a:p>
            <a:pPr marL="171450" indent="-171450" algn="l">
              <a:spcBef>
                <a:spcPts val="600"/>
              </a:spcBef>
              <a:spcAft>
                <a:spcPts val="600"/>
              </a:spcAft>
              <a:buFont typeface="Arial" panose="020B0604020202020204" pitchFamily="34" charset="0"/>
              <a:buChar char="•"/>
              <a:defRPr/>
            </a:pPr>
            <a:r>
              <a:rPr lang="da-DK" sz="2100" dirty="0">
                <a:latin typeface="+mj-lt"/>
                <a:ea typeface="Tahoma" pitchFamily="34" charset="0"/>
                <a:cs typeface="Tahoma" pitchFamily="34" charset="0"/>
              </a:rPr>
              <a:t>Mobiltelefoner på lydløs</a:t>
            </a:r>
          </a:p>
          <a:p>
            <a:pPr marL="171450" lvl="0" indent="-171450" algn="l">
              <a:spcBef>
                <a:spcPts val="600"/>
              </a:spcBef>
              <a:spcAft>
                <a:spcPts val="600"/>
              </a:spcAft>
              <a:buFont typeface="Arial" panose="020B0604020202020204" pitchFamily="34" charset="0"/>
              <a:buChar char="•"/>
              <a:defRPr/>
            </a:pPr>
            <a:endParaRPr lang="da-DK" sz="2100" dirty="0">
              <a:latin typeface="+mj-lt"/>
              <a:ea typeface="Tahoma" pitchFamily="34" charset="0"/>
              <a:cs typeface="Tahoma" pitchFamily="34" charset="0"/>
            </a:endParaRPr>
          </a:p>
          <a:p>
            <a:pPr lvl="0" algn="l">
              <a:spcBef>
                <a:spcPts val="600"/>
              </a:spcBef>
              <a:spcAft>
                <a:spcPts val="600"/>
              </a:spcAft>
              <a:defRPr/>
            </a:pPr>
            <a:endParaRPr lang="da-DK" sz="2100" dirty="0">
              <a:solidFill>
                <a:srgbClr val="002855"/>
              </a:solidFill>
              <a:latin typeface="+mj-lt"/>
              <a:ea typeface="Tahoma" pitchFamily="34" charset="0"/>
              <a:cs typeface="Tahoma" pitchFamily="34" charset="0"/>
            </a:endParaRPr>
          </a:p>
          <a:p>
            <a:pPr algn="l">
              <a:spcBef>
                <a:spcPts val="600"/>
              </a:spcBef>
              <a:spcAft>
                <a:spcPts val="600"/>
              </a:spcAft>
            </a:pPr>
            <a:endParaRPr lang="da-DK" sz="2100" dirty="0">
              <a:latin typeface="+mj-lt"/>
            </a:endParaRPr>
          </a:p>
        </p:txBody>
      </p:sp>
      <p:pic>
        <p:nvPicPr>
          <p:cNvPr id="4" name="Billede 3"/>
          <p:cNvPicPr>
            <a:picLocks noChangeAspect="1"/>
          </p:cNvPicPr>
          <p:nvPr/>
        </p:nvPicPr>
        <p:blipFill>
          <a:blip r:embed="rId3"/>
          <a:stretch>
            <a:fillRect/>
          </a:stretch>
        </p:blipFill>
        <p:spPr>
          <a:xfrm>
            <a:off x="277091" y="1958181"/>
            <a:ext cx="3497426" cy="3497426"/>
          </a:xfrm>
          <a:prstGeom prst="rect">
            <a:avLst/>
          </a:prstGeom>
          <a:noFill/>
          <a:ln>
            <a:noFill/>
          </a:ln>
        </p:spPr>
      </p:pic>
    </p:spTree>
    <p:extLst>
      <p:ext uri="{BB962C8B-B14F-4D97-AF65-F5344CB8AC3E}">
        <p14:creationId xmlns:p14="http://schemas.microsoft.com/office/powerpoint/2010/main" val="30913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417834"/>
            <a:ext cx="9144000" cy="3164471"/>
          </a:xfrm>
        </p:spPr>
        <p:txBody>
          <a:bodyPr/>
          <a:lstStyle/>
          <a:p>
            <a:pPr algn="l">
              <a:lnSpc>
                <a:spcPct val="120000"/>
              </a:lnSpc>
              <a:spcBef>
                <a:spcPts val="600"/>
              </a:spcBef>
              <a:spcAft>
                <a:spcPts val="600"/>
              </a:spcAft>
            </a:pPr>
            <a:r>
              <a:rPr lang="da-DK" dirty="0"/>
              <a:t>Beredskabsplan </a:t>
            </a:r>
            <a:br>
              <a:rPr lang="da-DK" dirty="0"/>
            </a:br>
            <a:br>
              <a:rPr lang="da-DK" sz="2000" dirty="0"/>
            </a:br>
            <a:r>
              <a:rPr lang="da-DK" sz="2400" dirty="0"/>
              <a:t>En plan for, hvordan en given myndigheds eller virksomheds krisestyringsorganisation er sammensat, aktiveres og fungerer, når en hændelse har en sådan karakter, at den ikke kan håndteres effektivt inden for daglig drift. </a:t>
            </a:r>
          </a:p>
        </p:txBody>
      </p:sp>
      <p:sp>
        <p:nvSpPr>
          <p:cNvPr id="3" name="Undertitel 2"/>
          <p:cNvSpPr>
            <a:spLocks noGrp="1"/>
          </p:cNvSpPr>
          <p:nvPr>
            <p:ph type="subTitle" idx="1"/>
          </p:nvPr>
        </p:nvSpPr>
        <p:spPr>
          <a:xfrm>
            <a:off x="1856509" y="4672216"/>
            <a:ext cx="9144000" cy="1655762"/>
          </a:xfrm>
        </p:spPr>
        <p:txBody>
          <a:bodyPr/>
          <a:lstStyle/>
          <a:p>
            <a:endParaRPr lang="da-DK" sz="6000" dirty="0">
              <a:latin typeface="+mj-lt"/>
              <a:ea typeface="+mj-ea"/>
              <a:cs typeface="+mj-cs"/>
            </a:endParaRPr>
          </a:p>
          <a:p>
            <a:endParaRPr lang="da-DK" sz="6000" dirty="0">
              <a:latin typeface="+mj-lt"/>
              <a:ea typeface="+mj-ea"/>
              <a:cs typeface="+mj-cs"/>
            </a:endParaRPr>
          </a:p>
        </p:txBody>
      </p:sp>
    </p:spTree>
    <p:extLst>
      <p:ext uri="{BB962C8B-B14F-4D97-AF65-F5344CB8AC3E}">
        <p14:creationId xmlns:p14="http://schemas.microsoft.com/office/powerpoint/2010/main" val="2189000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417835"/>
            <a:ext cx="9144000" cy="3606228"/>
          </a:xfrm>
        </p:spPr>
        <p:txBody>
          <a:bodyPr/>
          <a:lstStyle/>
          <a:p>
            <a:pPr marL="0" indent="0" algn="l">
              <a:lnSpc>
                <a:spcPct val="120000"/>
              </a:lnSpc>
              <a:spcBef>
                <a:spcPts val="600"/>
              </a:spcBef>
              <a:spcAft>
                <a:spcPts val="600"/>
              </a:spcAft>
              <a:buNone/>
            </a:pPr>
            <a:r>
              <a:rPr lang="da-DK" dirty="0"/>
              <a:t>Kontinuitetsplan</a:t>
            </a:r>
            <a:br>
              <a:rPr lang="da-DK" dirty="0"/>
            </a:br>
            <a:br>
              <a:rPr lang="da-DK" sz="2000" dirty="0"/>
            </a:br>
            <a:r>
              <a:rPr lang="da-DK" sz="2400" dirty="0"/>
              <a:t>En plan, der skal hjælpe med at sikre, at organisationens forretningsprocesser kan fortsætte på et acceptabelt niveau ved en beredskabshændelse eller –krise. Planen indeholder information og procedurer for, hvad man skal gøre ved forstyrrelser omkring organisationen kritiske aktiviteter eller ressourcer. </a:t>
            </a:r>
          </a:p>
        </p:txBody>
      </p:sp>
      <p:sp>
        <p:nvSpPr>
          <p:cNvPr id="3" name="Undertitel 2"/>
          <p:cNvSpPr>
            <a:spLocks noGrp="1"/>
          </p:cNvSpPr>
          <p:nvPr>
            <p:ph type="subTitle" idx="1"/>
          </p:nvPr>
        </p:nvSpPr>
        <p:spPr>
          <a:xfrm>
            <a:off x="1856509" y="4672216"/>
            <a:ext cx="9144000" cy="1655762"/>
          </a:xfrm>
        </p:spPr>
        <p:txBody>
          <a:bodyPr/>
          <a:lstStyle/>
          <a:p>
            <a:endParaRPr lang="da-DK" sz="6000" dirty="0">
              <a:latin typeface="+mj-lt"/>
              <a:ea typeface="+mj-ea"/>
              <a:cs typeface="+mj-cs"/>
            </a:endParaRPr>
          </a:p>
          <a:p>
            <a:endParaRPr lang="da-DK" sz="6000" dirty="0">
              <a:latin typeface="+mj-lt"/>
              <a:ea typeface="+mj-ea"/>
              <a:cs typeface="+mj-cs"/>
            </a:endParaRPr>
          </a:p>
        </p:txBody>
      </p:sp>
    </p:spTree>
    <p:extLst>
      <p:ext uri="{BB962C8B-B14F-4D97-AF65-F5344CB8AC3E}">
        <p14:creationId xmlns:p14="http://schemas.microsoft.com/office/powerpoint/2010/main" val="2016531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366464"/>
            <a:ext cx="9144000" cy="4109662"/>
          </a:xfrm>
        </p:spPr>
        <p:txBody>
          <a:bodyPr/>
          <a:lstStyle/>
          <a:p>
            <a:pPr algn="l">
              <a:lnSpc>
                <a:spcPct val="120000"/>
              </a:lnSpc>
              <a:spcBef>
                <a:spcPts val="600"/>
              </a:spcBef>
              <a:spcAft>
                <a:spcPts val="600"/>
              </a:spcAft>
            </a:pPr>
            <a:r>
              <a:rPr lang="da-DK" dirty="0"/>
              <a:t>Krisestyring</a:t>
            </a:r>
            <a:br>
              <a:rPr lang="da-DK" dirty="0"/>
            </a:br>
            <a:br>
              <a:rPr lang="da-DK" sz="2000" dirty="0"/>
            </a:br>
            <a:r>
              <a:rPr lang="da-DK" sz="2400" dirty="0"/>
              <a:t>De ledelsesmæssige tiltag, organisationen iværksætter før, under og efter en krise for at sikre, at krisen bliver håndteret rettidigt og effektivt, herunder bl.a. ved etablering af situationsoverblik, analyse af situationens mulige udvikling, fastlæggelse af strategiske mål og prioriteringer samt beslutningstagen. Kriseledelse er også en betegnelse for organisationens strategiske niveau i krisestyringen.</a:t>
            </a:r>
          </a:p>
        </p:txBody>
      </p:sp>
    </p:spTree>
    <p:extLst>
      <p:ext uri="{BB962C8B-B14F-4D97-AF65-F5344CB8AC3E}">
        <p14:creationId xmlns:p14="http://schemas.microsoft.com/office/powerpoint/2010/main" val="328010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5323" y="1371600"/>
            <a:ext cx="4621675" cy="1600200"/>
          </a:xfrm>
        </p:spPr>
        <p:txBody>
          <a:bodyPr/>
          <a:lstStyle/>
          <a:p>
            <a:r>
              <a:rPr lang="da-DK" sz="4400" b="1" dirty="0"/>
              <a:t>Dilemmaøvelses-del</a:t>
            </a:r>
          </a:p>
        </p:txBody>
      </p:sp>
      <p:sp>
        <p:nvSpPr>
          <p:cNvPr id="3" name="Pladsholder til billede 2"/>
          <p:cNvSpPr>
            <a:spLocks noGrp="1"/>
          </p:cNvSpPr>
          <p:nvPr>
            <p:ph type="pic" idx="1"/>
          </p:nvPr>
        </p:nvSpPr>
        <p:spPr/>
        <p:txBody>
          <a:bodyPr/>
          <a:lstStyle/>
          <a:p>
            <a:endParaRPr lang="da-DK"/>
          </a:p>
        </p:txBody>
      </p:sp>
    </p:spTree>
    <p:extLst>
      <p:ext uri="{BB962C8B-B14F-4D97-AF65-F5344CB8AC3E}">
        <p14:creationId xmlns:p14="http://schemas.microsoft.com/office/powerpoint/2010/main" val="1809746728"/>
      </p:ext>
    </p:extLst>
  </p:cSld>
  <p:clrMapOvr>
    <a:masterClrMapping/>
  </p:clrMapOvr>
</p:sld>
</file>

<file path=ppt/theme/theme1.xml><?xml version="1.0" encoding="utf-8"?>
<a:theme xmlns:a="http://schemas.openxmlformats.org/drawingml/2006/main" name="Office-tema">
  <a:themeElements>
    <a:clrScheme name="Brugerdefineret 1">
      <a:dk1>
        <a:sysClr val="windowText" lastClr="000000"/>
      </a:dk1>
      <a:lt1>
        <a:sysClr val="window" lastClr="FFFFFF"/>
      </a:lt1>
      <a:dk2>
        <a:srgbClr val="44546A"/>
      </a:dk2>
      <a:lt2>
        <a:srgbClr val="E7E6E6"/>
      </a:lt2>
      <a:accent1>
        <a:srgbClr val="7E6154"/>
      </a:accent1>
      <a:accent2>
        <a:srgbClr val="554B57"/>
      </a:accent2>
      <a:accent3>
        <a:srgbClr val="A5A5A5"/>
      </a:accent3>
      <a:accent4>
        <a:srgbClr val="E6DCE0"/>
      </a:accent4>
      <a:accent5>
        <a:srgbClr val="A1594D"/>
      </a:accent5>
      <a:accent6>
        <a:srgbClr val="BDA89D"/>
      </a:accent6>
      <a:hlink>
        <a:srgbClr val="023160"/>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48E6B728-D4A8-421B-B3F0-8818E4DD54B7}" vid="{0D121A67-158E-4942-9801-FC1634A3541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itus xmlns="http://schemas.titus.com/TitusProperties/">
  <TitusGUID xmlns="">7aecb435-e10d-4e17-b538-395b8392d69f</TitusGUID>
  <TitusMetadata xmlns="">eyJucyI6IlxcXFxmb3JzdmFyZXQuZmlpbi5ka1xcTkVUTE9HT05cXFRpdHVzXFxUSVRVU0NvbmZpZ0ZpbGUudGNwZyIsInByb3BzIjpbeyJuIjoiS2xhc3NpZmlrYXRpb24iLCJ2YWxzIjpbeyJ2YWx1ZSI6IklLS0UgS0xBU1NJRklDRVJFVCJ9XX0seyJuIjoiTWFlcmtuaW5nIiwidmFscyI6W119XX0=</TitusMetadata>
</titus>
</file>

<file path=customXml/itemProps1.xml><?xml version="1.0" encoding="utf-8"?>
<ds:datastoreItem xmlns:ds="http://schemas.openxmlformats.org/officeDocument/2006/customXml" ds:itemID="{F338E530-BAF8-413E-AB93-EA127DA191B8}">
  <ds:schemaRefs>
    <ds:schemaRef ds:uri="http://schemas.titus.com/TitusProperties/"/>
    <ds:schemaRef ds:uri=""/>
  </ds:schemaRefs>
</ds:datastoreItem>
</file>

<file path=docProps/app.xml><?xml version="1.0" encoding="utf-8"?>
<Properties xmlns="http://schemas.openxmlformats.org/officeDocument/2006/extended-properties" xmlns:vt="http://schemas.openxmlformats.org/officeDocument/2006/docPropsVTypes">
  <Template>Dilemma4</Template>
  <TotalTime>3677</TotalTime>
  <Words>5014</Words>
  <Application>Microsoft Office PowerPoint</Application>
  <PresentationFormat>Widescreen</PresentationFormat>
  <Paragraphs>454</Paragraphs>
  <Slides>23</Slides>
  <Notes>23</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23</vt:i4>
      </vt:variant>
    </vt:vector>
  </HeadingPairs>
  <TitlesOfParts>
    <vt:vector size="27" baseType="lpstr">
      <vt:lpstr>Arial</vt:lpstr>
      <vt:lpstr>Calibri</vt:lpstr>
      <vt:lpstr>Calibri Light</vt:lpstr>
      <vt:lpstr>Office-tema</vt:lpstr>
      <vt:lpstr>PowerPoint-præsentation</vt:lpstr>
      <vt:lpstr>Introduktion</vt:lpstr>
      <vt:lpstr>Introduktion</vt:lpstr>
      <vt:lpstr>Processen for øvelsen</vt:lpstr>
      <vt:lpstr>Spilleregler</vt:lpstr>
      <vt:lpstr>Beredskabsplan   En plan for, hvordan en given myndigheds eller virksomheds krisestyringsorganisation er sammensat, aktiveres og fungerer, når en hændelse har en sådan karakter, at den ikke kan håndteres effektivt inden for daglig drift. </vt:lpstr>
      <vt:lpstr>Kontinuitetsplan  En plan, der skal hjælpe med at sikre, at organisationens forretningsprocesser kan fortsætte på et acceptabelt niveau ved en beredskabshændelse eller –krise. Planen indeholder information og procedurer for, hvad man skal gøre ved forstyrrelser omkring organisationen kritiske aktiviteter eller ressourcer. </vt:lpstr>
      <vt:lpstr>Krisestyring  De ledelsesmæssige tiltag, organisationen iværksætter før, under og efter en krise for at sikre, at krisen bliver håndteret rettidigt og effektivt, herunder bl.a. ved etablering af situationsoverblik, analyse af situationens mulige udvikling, fastlæggelse af strategiske mål og prioriteringer samt beslutningstagen. Kriseledelse er også en betegnelse for organisationens strategiske niveau i krisestyringen.</vt:lpstr>
      <vt:lpstr>Dilemmaøvelses-del</vt:lpstr>
      <vt:lpstr>PowerPoint-præsentation</vt:lpstr>
      <vt:lpstr>Refleksion og drøftelse</vt:lpstr>
      <vt:lpstr>PowerPoint-præsentation</vt:lpstr>
      <vt:lpstr>Refleksion og drøftelse</vt:lpstr>
      <vt:lpstr>Krisestyringsdel</vt:lpstr>
      <vt:lpstr>PowerPoint-præsentation</vt:lpstr>
      <vt:lpstr>Forberedelse af stabsmøde</vt:lpstr>
      <vt:lpstr>Strategisk niveau</vt:lpstr>
      <vt:lpstr>Operationelt niveau</vt:lpstr>
      <vt:lpstr>Afholdelse af første stabsmøde kl. 12.30</vt:lpstr>
      <vt:lpstr>PowerPoint-præsentation</vt:lpstr>
      <vt:lpstr>Refleksion og drøftelse</vt:lpstr>
      <vt:lpstr>Afslutning 1:2</vt:lpstr>
      <vt:lpstr>Afslutning 2:2</vt:lpstr>
    </vt:vector>
  </TitlesOfParts>
  <Company>Forsvaret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BRS-PWR Rasmussen, Pernille Wohl</dc:creator>
  <cp:lastModifiedBy>Mikkel Jungshoved</cp:lastModifiedBy>
  <cp:revision>225</cp:revision>
  <cp:lastPrinted>2023-05-01T09:49:31Z</cp:lastPrinted>
  <dcterms:created xsi:type="dcterms:W3CDTF">2023-02-13T14:19:56Z</dcterms:created>
  <dcterms:modified xsi:type="dcterms:W3CDTF">2025-11-08T11:16:34Z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7aecb435-e10d-4e17-b538-395b8392d69f</vt:lpwstr>
  </property>
  <property fmtid="{D5CDD505-2E9C-101B-9397-08002B2CF9AE}" pid="3" name="OriginatingUser">
    <vt:lpwstr>BRS-PWR</vt:lpwstr>
  </property>
  <property fmtid="{D5CDD505-2E9C-101B-9397-08002B2CF9AE}" pid="4" name="Klassifikation">
    <vt:lpwstr>IKKE KLASSIFICERET</vt:lpwstr>
  </property>
  <property fmtid="{D5CDD505-2E9C-101B-9397-08002B2CF9AE}" pid="5" name="Maerkning">
    <vt:lpwstr/>
  </property>
</Properties>
</file>