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1068" r:id="rId5"/>
    <p:sldId id="334" r:id="rId6"/>
    <p:sldId id="1059" r:id="rId7"/>
    <p:sldId id="274" r:id="rId8"/>
    <p:sldId id="1025" r:id="rId9"/>
    <p:sldId id="1063" r:id="rId10"/>
    <p:sldId id="1143" r:id="rId11"/>
    <p:sldId id="1150" r:id="rId12"/>
    <p:sldId id="1152" r:id="rId13"/>
    <p:sldId id="1144" r:id="rId14"/>
    <p:sldId id="1145" r:id="rId15"/>
    <p:sldId id="1146" r:id="rId16"/>
    <p:sldId id="1147" r:id="rId17"/>
    <p:sldId id="1170" r:id="rId18"/>
    <p:sldId id="1155" r:id="rId19"/>
    <p:sldId id="1148" r:id="rId20"/>
    <p:sldId id="1156" r:id="rId21"/>
    <p:sldId id="1171" r:id="rId22"/>
    <p:sldId id="1172" r:id="rId23"/>
    <p:sldId id="1157" r:id="rId24"/>
    <p:sldId id="1160" r:id="rId25"/>
    <p:sldId id="1161" r:id="rId26"/>
    <p:sldId id="1163" r:id="rId27"/>
    <p:sldId id="1173" r:id="rId28"/>
    <p:sldId id="1158" r:id="rId29"/>
    <p:sldId id="1164" r:id="rId30"/>
    <p:sldId id="1165" r:id="rId31"/>
    <p:sldId id="1166" r:id="rId32"/>
    <p:sldId id="1159" r:id="rId33"/>
    <p:sldId id="1167" r:id="rId34"/>
    <p:sldId id="1169" r:id="rId35"/>
    <p:sldId id="1168" r:id="rId36"/>
    <p:sldId id="1043"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95" userDrawn="1">
          <p15:clr>
            <a:srgbClr val="A4A3A4"/>
          </p15:clr>
        </p15:guide>
        <p15:guide id="4" pos="1277" userDrawn="1">
          <p15:clr>
            <a:srgbClr val="A4A3A4"/>
          </p15:clr>
        </p15:guide>
        <p15:guide id="5" pos="6040"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504B"/>
    <a:srgbClr val="C8504B"/>
    <a:srgbClr val="C5504D"/>
    <a:srgbClr val="A6A6A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AC938-E414-4A38-A44C-FA46BFF95425}" v="21" dt="2025-10-13T16:01:09.581"/>
    <p1510:client id="{8C0CF0C6-0431-4CF5-BCB9-C4E0416FD107}" v="58" dt="2025-10-14T07:04:31.86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3" d="100"/>
          <a:sy n="83" d="100"/>
        </p:scale>
        <p:origin x="366" y="84"/>
      </p:cViewPr>
      <p:guideLst>
        <p:guide orient="horz" pos="2160"/>
        <p:guide pos="3840"/>
        <p:guide orient="horz" pos="595"/>
        <p:guide pos="1277"/>
        <p:guide pos="6040"/>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Store%20byer_Frekvens+kry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Store%20byer_Frekvens+kryds.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Store%20byer_Frekvens+kryds.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EXCEL'!$E$8:$E$10</c:f>
              <c:strCache>
                <c:ptCount val="3"/>
                <c:pt idx="0">
                  <c:v>København</c:v>
                </c:pt>
                <c:pt idx="1">
                  <c:v>Aarhus</c:v>
                </c:pt>
                <c:pt idx="2">
                  <c:v>Odense</c:v>
                </c:pt>
              </c:strCache>
            </c:strRef>
          </c:cat>
          <c:val>
            <c:numRef>
              <c:f>'0.TAL TIL EXCEL'!$F$8:$F$10</c:f>
              <c:numCache>
                <c:formatCode>0.0</c:formatCode>
                <c:ptCount val="3"/>
                <c:pt idx="0">
                  <c:v>44</c:v>
                </c:pt>
                <c:pt idx="1">
                  <c:v>31.6</c:v>
                </c:pt>
                <c:pt idx="2">
                  <c:v>24.5</c:v>
                </c:pt>
              </c:numCache>
            </c:numRef>
          </c:val>
          <c:extLst>
            <c:ext xmlns:c16="http://schemas.microsoft.com/office/drawing/2014/chart" uri="{C3380CC4-5D6E-409C-BE32-E72D297353CC}">
              <c16:uniqueId val="{00000000-B2B3-4646-959B-97EC95C88770}"/>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EXCEL'!$A$247:$A$251</c:f>
              <c:strCache>
                <c:ptCount val="5"/>
                <c:pt idx="0">
                  <c:v>Slet ikke</c:v>
                </c:pt>
                <c:pt idx="1">
                  <c:v>I mindre grad</c:v>
                </c:pt>
                <c:pt idx="2">
                  <c:v>I nogen grad</c:v>
                </c:pt>
                <c:pt idx="3">
                  <c:v>I høj grad</c:v>
                </c:pt>
                <c:pt idx="4">
                  <c:v>I meget høj grad</c:v>
                </c:pt>
              </c:strCache>
            </c:strRef>
          </c:cat>
          <c:val>
            <c:numRef>
              <c:f>'0.TAL TIL EXCEL'!$B$247:$B$251</c:f>
              <c:numCache>
                <c:formatCode>0.0</c:formatCode>
                <c:ptCount val="5"/>
                <c:pt idx="0">
                  <c:v>15</c:v>
                </c:pt>
                <c:pt idx="1">
                  <c:v>16.5</c:v>
                </c:pt>
                <c:pt idx="2">
                  <c:v>27</c:v>
                </c:pt>
                <c:pt idx="3">
                  <c:v>22</c:v>
                </c:pt>
                <c:pt idx="4">
                  <c:v>19.5</c:v>
                </c:pt>
              </c:numCache>
            </c:numRef>
          </c:val>
          <c:extLst>
            <c:ext xmlns:c16="http://schemas.microsoft.com/office/drawing/2014/chart" uri="{C3380CC4-5D6E-409C-BE32-E72D297353CC}">
              <c16:uniqueId val="{00000000-4A02-4364-B448-2DDF057CEB76}"/>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EXCEL'!$A$272:$A$273</c:f>
              <c:strCache>
                <c:ptCount val="2"/>
                <c:pt idx="0">
                  <c:v>Nej</c:v>
                </c:pt>
                <c:pt idx="1">
                  <c:v>Ja</c:v>
                </c:pt>
              </c:strCache>
            </c:strRef>
          </c:cat>
          <c:val>
            <c:numRef>
              <c:f>'0.TAL TIL EXCEL'!$B$272:$B$273</c:f>
              <c:numCache>
                <c:formatCode>0.0</c:formatCode>
                <c:ptCount val="2"/>
                <c:pt idx="0">
                  <c:v>69.8</c:v>
                </c:pt>
                <c:pt idx="1">
                  <c:v>30.2</c:v>
                </c:pt>
              </c:numCache>
            </c:numRef>
          </c:val>
          <c:extLst>
            <c:ext xmlns:c16="http://schemas.microsoft.com/office/drawing/2014/chart" uri="{C3380CC4-5D6E-409C-BE32-E72D297353CC}">
              <c16:uniqueId val="{00000000-9D80-42C6-80D2-6FC6AC520E0D}"/>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EXCEL'!$A$298:$A$301</c:f>
              <c:strCache>
                <c:ptCount val="4"/>
                <c:pt idx="0">
                  <c:v>Ved ikke</c:v>
                </c:pt>
                <c:pt idx="1">
                  <c:v>De er for korte</c:v>
                </c:pt>
                <c:pt idx="2">
                  <c:v>De er rimelige</c:v>
                </c:pt>
                <c:pt idx="3">
                  <c:v>De er for lange</c:v>
                </c:pt>
              </c:strCache>
            </c:strRef>
          </c:cat>
          <c:val>
            <c:numRef>
              <c:f>'0.TAL TIL EXCEL'!$B$298:$B$301</c:f>
              <c:numCache>
                <c:formatCode>0.0</c:formatCode>
                <c:ptCount val="4"/>
                <c:pt idx="0">
                  <c:v>13.1</c:v>
                </c:pt>
                <c:pt idx="1">
                  <c:v>2.8</c:v>
                </c:pt>
                <c:pt idx="2">
                  <c:v>11.6</c:v>
                </c:pt>
                <c:pt idx="3">
                  <c:v>72.5</c:v>
                </c:pt>
              </c:numCache>
            </c:numRef>
          </c:val>
          <c:extLst>
            <c:ext xmlns:c16="http://schemas.microsoft.com/office/drawing/2014/chart" uri="{C3380CC4-5D6E-409C-BE32-E72D297353CC}">
              <c16:uniqueId val="{00000000-DC73-44C9-9F4E-A5DB479627E3}"/>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EXCEL'!$A$330:$A$332</c:f>
              <c:strCache>
                <c:ptCount val="3"/>
                <c:pt idx="0">
                  <c:v>Ved ikke</c:v>
                </c:pt>
                <c:pt idx="1">
                  <c:v>Nej</c:v>
                </c:pt>
                <c:pt idx="2">
                  <c:v>Ja</c:v>
                </c:pt>
              </c:strCache>
            </c:strRef>
          </c:cat>
          <c:val>
            <c:numRef>
              <c:f>'0.TAL TIL EXCEL'!$B$330:$B$332</c:f>
              <c:numCache>
                <c:formatCode>0.0</c:formatCode>
                <c:ptCount val="3"/>
                <c:pt idx="0">
                  <c:v>10.3</c:v>
                </c:pt>
                <c:pt idx="1">
                  <c:v>12.4</c:v>
                </c:pt>
                <c:pt idx="2">
                  <c:v>77.3</c:v>
                </c:pt>
              </c:numCache>
            </c:numRef>
          </c:val>
          <c:extLst>
            <c:ext xmlns:c16="http://schemas.microsoft.com/office/drawing/2014/chart" uri="{C3380CC4-5D6E-409C-BE32-E72D297353CC}">
              <c16:uniqueId val="{00000000-E59B-45A8-AA4C-400ABC3E5E28}"/>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EXCEL'!$A$351:$A$352</c:f>
              <c:strCache>
                <c:ptCount val="2"/>
                <c:pt idx="0">
                  <c:v>Nej</c:v>
                </c:pt>
                <c:pt idx="1">
                  <c:v>Ja</c:v>
                </c:pt>
              </c:strCache>
            </c:strRef>
          </c:cat>
          <c:val>
            <c:numRef>
              <c:f>'0.TAL TIL EXCEL'!$B$351:$B$352</c:f>
              <c:numCache>
                <c:formatCode>0.0</c:formatCode>
                <c:ptCount val="2"/>
                <c:pt idx="0">
                  <c:v>6.9</c:v>
                </c:pt>
                <c:pt idx="1">
                  <c:v>93.1</c:v>
                </c:pt>
              </c:numCache>
            </c:numRef>
          </c:val>
          <c:extLst>
            <c:ext xmlns:c16="http://schemas.microsoft.com/office/drawing/2014/chart" uri="{C3380CC4-5D6E-409C-BE32-E72D297353CC}">
              <c16:uniqueId val="{00000000-3045-4FD0-8419-535D1D50EBF9}"/>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EXCEL'!$A$378:$A$379</c:f>
              <c:strCache>
                <c:ptCount val="2"/>
                <c:pt idx="0">
                  <c:v>Nej</c:v>
                </c:pt>
                <c:pt idx="1">
                  <c:v>Ja</c:v>
                </c:pt>
              </c:strCache>
            </c:strRef>
          </c:cat>
          <c:val>
            <c:numRef>
              <c:f>'0.TAL TIL EXCEL'!$B$378:$B$379</c:f>
              <c:numCache>
                <c:formatCode>0.0</c:formatCode>
                <c:ptCount val="2"/>
                <c:pt idx="0">
                  <c:v>9.8000000000000007</c:v>
                </c:pt>
                <c:pt idx="1">
                  <c:v>90.1</c:v>
                </c:pt>
              </c:numCache>
            </c:numRef>
          </c:val>
          <c:extLst>
            <c:ext xmlns:c16="http://schemas.microsoft.com/office/drawing/2014/chart" uri="{C3380CC4-5D6E-409C-BE32-E72D297353CC}">
              <c16:uniqueId val="{00000000-314E-4E63-A63C-720C2FAD5A6F}"/>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EXCEL'!$A$400:$A$403</c:f>
              <c:strCache>
                <c:ptCount val="4"/>
                <c:pt idx="0">
                  <c:v>Det ville gøre mig utryg</c:v>
                </c:pt>
                <c:pt idx="1">
                  <c:v>Det gør ingen forskel</c:v>
                </c:pt>
                <c:pt idx="2">
                  <c:v>Noget mere tryg</c:v>
                </c:pt>
                <c:pt idx="3">
                  <c:v>Meget mere tryg</c:v>
                </c:pt>
              </c:strCache>
            </c:strRef>
          </c:cat>
          <c:val>
            <c:numRef>
              <c:f>'0.TAL TIL EXCEL'!$B$400:$B$403</c:f>
              <c:numCache>
                <c:formatCode>0.0</c:formatCode>
                <c:ptCount val="4"/>
                <c:pt idx="0">
                  <c:v>3.9</c:v>
                </c:pt>
                <c:pt idx="1">
                  <c:v>66.7</c:v>
                </c:pt>
                <c:pt idx="2">
                  <c:v>20.5</c:v>
                </c:pt>
                <c:pt idx="3">
                  <c:v>8.8000000000000007</c:v>
                </c:pt>
              </c:numCache>
            </c:numRef>
          </c:val>
          <c:extLst>
            <c:ext xmlns:c16="http://schemas.microsoft.com/office/drawing/2014/chart" uri="{C3380CC4-5D6E-409C-BE32-E72D297353CC}">
              <c16:uniqueId val="{00000000-121E-4C2E-AE01-6DC7E2DFFEC4}"/>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EXCEL'!$A$422:$A$424</c:f>
              <c:strCache>
                <c:ptCount val="3"/>
                <c:pt idx="0">
                  <c:v>Ved ikke</c:v>
                </c:pt>
                <c:pt idx="1">
                  <c:v>Nej</c:v>
                </c:pt>
                <c:pt idx="2">
                  <c:v>Ja</c:v>
                </c:pt>
              </c:strCache>
            </c:strRef>
          </c:cat>
          <c:val>
            <c:numRef>
              <c:f>'0.TAL TIL EXCEL'!$B$422:$B$424</c:f>
              <c:numCache>
                <c:formatCode>0.0</c:formatCode>
                <c:ptCount val="3"/>
                <c:pt idx="0">
                  <c:v>13.5</c:v>
                </c:pt>
                <c:pt idx="1">
                  <c:v>34.4</c:v>
                </c:pt>
                <c:pt idx="2">
                  <c:v>52.1</c:v>
                </c:pt>
              </c:numCache>
            </c:numRef>
          </c:val>
          <c:extLst>
            <c:ext xmlns:c16="http://schemas.microsoft.com/office/drawing/2014/chart" uri="{C3380CC4-5D6E-409C-BE32-E72D297353CC}">
              <c16:uniqueId val="{00000000-D6CF-4B4E-AC25-E010F0D2A4E2}"/>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EXCEL'!$A$446:$A$448</c:f>
              <c:strCache>
                <c:ptCount val="3"/>
                <c:pt idx="0">
                  <c:v>Ved ikke</c:v>
                </c:pt>
                <c:pt idx="1">
                  <c:v>Nej</c:v>
                </c:pt>
                <c:pt idx="2">
                  <c:v>Ja</c:v>
                </c:pt>
              </c:strCache>
            </c:strRef>
          </c:cat>
          <c:val>
            <c:numRef>
              <c:f>'0.TAL TIL EXCEL'!$B$446:$B$448</c:f>
              <c:numCache>
                <c:formatCode>0.0</c:formatCode>
                <c:ptCount val="3"/>
                <c:pt idx="0">
                  <c:v>8.6</c:v>
                </c:pt>
                <c:pt idx="1">
                  <c:v>44.2</c:v>
                </c:pt>
                <c:pt idx="2">
                  <c:v>47.3</c:v>
                </c:pt>
              </c:numCache>
            </c:numRef>
          </c:val>
          <c:extLst>
            <c:ext xmlns:c16="http://schemas.microsoft.com/office/drawing/2014/chart" uri="{C3380CC4-5D6E-409C-BE32-E72D297353CC}">
              <c16:uniqueId val="{00000000-45B4-40DF-95F3-663CB6FEB45D}"/>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97849577140052"/>
          <c:y val="5.0925925925925923E-2"/>
          <c:w val="0.7063826177429267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EXCEL'!$A$470:$A$479</c:f>
              <c:strCache>
                <c:ptCount val="10"/>
                <c:pt idx="0">
                  <c:v>Ved ikke</c:v>
                </c:pt>
                <c:pt idx="1">
                  <c:v>Andet</c:v>
                </c:pt>
                <c:pt idx="2">
                  <c:v>Plejehjem</c:v>
                </c:pt>
                <c:pt idx="3">
                  <c:v>Ny tilgængeligbolig i privatejet udlejningsbolig</c:v>
                </c:pt>
                <c:pt idx="4">
                  <c:v>Ny tilgængelig bolig i kollektiv</c:v>
                </c:pt>
                <c:pt idx="5">
                  <c:v>Ny tilgængelig bolig i andelsbolig</c:v>
                </c:pt>
                <c:pt idx="6">
                  <c:v>Ny tilgængelig bolig i ejerlejlighed</c:v>
                </c:pt>
                <c:pt idx="7">
                  <c:v>Den bolig jeg bor i hvis den renoveres</c:v>
                </c:pt>
                <c:pt idx="8">
                  <c:v>Ny tilgængelig bolig i almen udlejningsbolig</c:v>
                </c:pt>
                <c:pt idx="9">
                  <c:v>Ny tilgængelig bolig i eget hus</c:v>
                </c:pt>
              </c:strCache>
            </c:strRef>
          </c:cat>
          <c:val>
            <c:numRef>
              <c:f>'0.TAL TIL EXCEL'!$B$470:$B$479</c:f>
              <c:numCache>
                <c:formatCode>0.0</c:formatCode>
                <c:ptCount val="10"/>
                <c:pt idx="0">
                  <c:v>23.6</c:v>
                </c:pt>
                <c:pt idx="1">
                  <c:v>1.3</c:v>
                </c:pt>
                <c:pt idx="2">
                  <c:v>1.6</c:v>
                </c:pt>
                <c:pt idx="3">
                  <c:v>2.6</c:v>
                </c:pt>
                <c:pt idx="4">
                  <c:v>3.5</c:v>
                </c:pt>
                <c:pt idx="5">
                  <c:v>6</c:v>
                </c:pt>
                <c:pt idx="6">
                  <c:v>10.7</c:v>
                </c:pt>
                <c:pt idx="7">
                  <c:v>14.5</c:v>
                </c:pt>
                <c:pt idx="8">
                  <c:v>17.100000000000001</c:v>
                </c:pt>
                <c:pt idx="9">
                  <c:v>19.100000000000001</c:v>
                </c:pt>
              </c:numCache>
            </c:numRef>
          </c:val>
          <c:extLst>
            <c:ext xmlns:c16="http://schemas.microsoft.com/office/drawing/2014/chart" uri="{C3380CC4-5D6E-409C-BE32-E72D297353CC}">
              <c16:uniqueId val="{00000000-A8EA-400A-8402-1B9276665B5C}"/>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EXCEL'!$E$18:$E$20</c:f>
              <c:strCache>
                <c:ptCount val="3"/>
                <c:pt idx="0">
                  <c:v>18-39 år</c:v>
                </c:pt>
                <c:pt idx="1">
                  <c:v>40-64 år</c:v>
                </c:pt>
                <c:pt idx="2">
                  <c:v>65 år+</c:v>
                </c:pt>
              </c:strCache>
            </c:strRef>
          </c:cat>
          <c:val>
            <c:numRef>
              <c:f>'0.TAL TIL EXCEL'!$F$18:$F$20</c:f>
              <c:numCache>
                <c:formatCode>0.0</c:formatCode>
                <c:ptCount val="3"/>
                <c:pt idx="0">
                  <c:v>50.5</c:v>
                </c:pt>
                <c:pt idx="1">
                  <c:v>33.9</c:v>
                </c:pt>
                <c:pt idx="2">
                  <c:v>15.7</c:v>
                </c:pt>
              </c:numCache>
            </c:numRef>
          </c:val>
          <c:extLst>
            <c:ext xmlns:c16="http://schemas.microsoft.com/office/drawing/2014/chart" uri="{C3380CC4-5D6E-409C-BE32-E72D297353CC}">
              <c16:uniqueId val="{00000000-C7BD-4B8E-B20A-3D9A8F63F3CA}"/>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99681179399463"/>
          <c:y val="5.0925925925925923E-2"/>
          <c:w val="0.71539297754854336"/>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EXCEL'!$A$495:$A$499</c:f>
              <c:strCache>
                <c:ptCount val="5"/>
                <c:pt idx="0">
                  <c:v>Slet ikke jeg har penge nok</c:v>
                </c:pt>
                <c:pt idx="1">
                  <c:v>I mindre grad jeg er privilegeret, men prisenellerstørrelsen på huslejen har betydning</c:v>
                </c:pt>
                <c:pt idx="2">
                  <c:v>I nogen grad jeg har muligheder, men kan ikke vælge hvad som helst</c:v>
                </c:pt>
                <c:pt idx="3">
                  <c:v>I høj grad, jeg kan nok ikke være særlig kræsen</c:v>
                </c:pt>
                <c:pt idx="4">
                  <c:v>I meget høj grad, jeg har ikke råd til at flytte</c:v>
                </c:pt>
              </c:strCache>
            </c:strRef>
          </c:cat>
          <c:val>
            <c:numRef>
              <c:f>'0.TAL TIL EXCEL'!$B$495:$B$499</c:f>
              <c:numCache>
                <c:formatCode>0.0</c:formatCode>
                <c:ptCount val="5"/>
                <c:pt idx="0">
                  <c:v>5.3</c:v>
                </c:pt>
                <c:pt idx="1">
                  <c:v>20</c:v>
                </c:pt>
                <c:pt idx="2">
                  <c:v>40.700000000000003</c:v>
                </c:pt>
                <c:pt idx="3">
                  <c:v>23.6</c:v>
                </c:pt>
                <c:pt idx="4">
                  <c:v>10.5</c:v>
                </c:pt>
              </c:numCache>
            </c:numRef>
          </c:val>
          <c:extLst>
            <c:ext xmlns:c16="http://schemas.microsoft.com/office/drawing/2014/chart" uri="{C3380CC4-5D6E-409C-BE32-E72D297353CC}">
              <c16:uniqueId val="{00000000-5681-4F61-966F-50221F4B90C2}"/>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EXCEL'!$A$517:$A$521</c:f>
              <c:strCache>
                <c:ptCount val="5"/>
                <c:pt idx="0">
                  <c:v>Ved ikke</c:v>
                </c:pt>
                <c:pt idx="1">
                  <c:v>Slet ikke</c:v>
                </c:pt>
                <c:pt idx="2">
                  <c:v>Lidt</c:v>
                </c:pt>
                <c:pt idx="3">
                  <c:v>I nogen grad</c:v>
                </c:pt>
                <c:pt idx="4">
                  <c:v>I høj grad</c:v>
                </c:pt>
              </c:strCache>
            </c:strRef>
          </c:cat>
          <c:val>
            <c:numRef>
              <c:f>'0.TAL TIL EXCEL'!$B$517:$B$521</c:f>
              <c:numCache>
                <c:formatCode>0.0</c:formatCode>
                <c:ptCount val="5"/>
                <c:pt idx="0">
                  <c:v>29.9</c:v>
                </c:pt>
                <c:pt idx="1">
                  <c:v>7.3</c:v>
                </c:pt>
                <c:pt idx="2">
                  <c:v>13.8</c:v>
                </c:pt>
                <c:pt idx="3">
                  <c:v>32.299999999999997</c:v>
                </c:pt>
                <c:pt idx="4">
                  <c:v>16.7</c:v>
                </c:pt>
              </c:numCache>
            </c:numRef>
          </c:val>
          <c:extLst>
            <c:ext xmlns:c16="http://schemas.microsoft.com/office/drawing/2014/chart" uri="{C3380CC4-5D6E-409C-BE32-E72D297353CC}">
              <c16:uniqueId val="{00000000-7BFB-4FFE-A9FE-D274C0E43DE2}"/>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EXCEL'!$A$541:$A$545</c:f>
              <c:strCache>
                <c:ptCount val="5"/>
                <c:pt idx="0">
                  <c:v>Ved ikke</c:v>
                </c:pt>
                <c:pt idx="1">
                  <c:v>Slet ikke</c:v>
                </c:pt>
                <c:pt idx="2">
                  <c:v>Lidt</c:v>
                </c:pt>
                <c:pt idx="3">
                  <c:v>I nogen grad</c:v>
                </c:pt>
                <c:pt idx="4">
                  <c:v>I høj grad</c:v>
                </c:pt>
              </c:strCache>
            </c:strRef>
          </c:cat>
          <c:val>
            <c:numRef>
              <c:f>'0.TAL TIL EXCEL'!$B$541:$B$545</c:f>
              <c:numCache>
                <c:formatCode>0.0</c:formatCode>
                <c:ptCount val="5"/>
                <c:pt idx="0">
                  <c:v>36.200000000000003</c:v>
                </c:pt>
                <c:pt idx="1">
                  <c:v>6.9</c:v>
                </c:pt>
                <c:pt idx="2">
                  <c:v>9.4</c:v>
                </c:pt>
                <c:pt idx="3">
                  <c:v>30.9</c:v>
                </c:pt>
                <c:pt idx="4">
                  <c:v>16.600000000000001</c:v>
                </c:pt>
              </c:numCache>
            </c:numRef>
          </c:val>
          <c:extLst>
            <c:ext xmlns:c16="http://schemas.microsoft.com/office/drawing/2014/chart" uri="{C3380CC4-5D6E-409C-BE32-E72D297353CC}">
              <c16:uniqueId val="{00000000-D23A-4BCF-97BD-257D4BFAF38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EXCEL'!$A$562:$A$567</c:f>
              <c:strCache>
                <c:ptCount val="6"/>
                <c:pt idx="0">
                  <c:v>Ved ikke</c:v>
                </c:pt>
                <c:pt idx="1">
                  <c:v>Andre</c:v>
                </c:pt>
                <c:pt idx="2">
                  <c:v>Staten</c:v>
                </c:pt>
                <c:pt idx="3">
                  <c:v>Kommunen</c:v>
                </c:pt>
                <c:pt idx="4">
                  <c:v>Flere i et samarbejde</c:v>
                </c:pt>
                <c:pt idx="5">
                  <c:v>Ejeren af din bolig</c:v>
                </c:pt>
              </c:strCache>
            </c:strRef>
          </c:cat>
          <c:val>
            <c:numRef>
              <c:f>'0.TAL TIL EXCEL'!$B$562:$B$567</c:f>
              <c:numCache>
                <c:formatCode>0.0</c:formatCode>
                <c:ptCount val="6"/>
                <c:pt idx="0">
                  <c:v>10.8</c:v>
                </c:pt>
                <c:pt idx="1">
                  <c:v>1.6</c:v>
                </c:pt>
                <c:pt idx="2">
                  <c:v>10.4</c:v>
                </c:pt>
                <c:pt idx="3">
                  <c:v>13.1</c:v>
                </c:pt>
                <c:pt idx="4">
                  <c:v>27.5</c:v>
                </c:pt>
                <c:pt idx="5">
                  <c:v>36.6</c:v>
                </c:pt>
              </c:numCache>
            </c:numRef>
          </c:val>
          <c:extLst>
            <c:ext xmlns:c16="http://schemas.microsoft.com/office/drawing/2014/chart" uri="{C3380CC4-5D6E-409C-BE32-E72D297353CC}">
              <c16:uniqueId val="{00000000-2184-4F3F-9430-4AF994BEBDCD}"/>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'0.TAL TIL EXCEL'!$A$589</c:f>
              <c:strCache>
                <c:ptCount val="1"/>
                <c:pt idx="0">
                  <c:v>Slet ikke vigtigt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EXCEL'!$B$588:$M$588</c:f>
              <c:strCache>
                <c:ptCount val="12"/>
                <c:pt idx="0">
                  <c:v>Gode idræts- og fritidsaktiviteter?</c:v>
                </c:pt>
                <c:pt idx="1">
                  <c:v>Fremme af af nærheden for sundhedstilbud?</c:v>
                </c:pt>
                <c:pt idx="2">
                  <c:v>Bekæmpelse af ensomhed?</c:v>
                </c:pt>
                <c:pt idx="3">
                  <c:v>Flere arbejdspladser og vækst til hele kommunen?</c:v>
                </c:pt>
                <c:pt idx="4">
                  <c:v>Generel tilgængelighed i hele byen for ældre og andre med syns- eller bevægelses-reduktion</c:v>
                </c:pt>
                <c:pt idx="5">
                  <c:v>Flere grønne områder i byen?</c:v>
                </c:pt>
                <c:pt idx="6">
                  <c:v>Bedre infrastruktur (veje, parkering, off.transport m.m.)?</c:v>
                </c:pt>
                <c:pt idx="7">
                  <c:v>Kommunen skal have en politik for klimasikring og klimavenlig energi?</c:v>
                </c:pt>
                <c:pt idx="8">
                  <c:v>Bedre Folkeskoler</c:v>
                </c:pt>
                <c:pt idx="9">
                  <c:v>Boliger til alle, man kan betale med en alm. løn?</c:v>
                </c:pt>
                <c:pt idx="10">
                  <c:v>Bevarelse af den lokale natur?</c:v>
                </c:pt>
                <c:pt idx="11">
                  <c:v>Hjemmeplejen forde ældre?</c:v>
                </c:pt>
              </c:strCache>
            </c:strRef>
          </c:cat>
          <c:val>
            <c:numRef>
              <c:f>'0.TAL TIL EXCEL'!$B$589:$M$589</c:f>
              <c:numCache>
                <c:formatCode>0.0</c:formatCode>
                <c:ptCount val="12"/>
                <c:pt idx="0">
                  <c:v>7.3</c:v>
                </c:pt>
                <c:pt idx="1">
                  <c:v>4.4000000000000004</c:v>
                </c:pt>
                <c:pt idx="2">
                  <c:v>5.0999999999999996</c:v>
                </c:pt>
                <c:pt idx="3">
                  <c:v>4.5</c:v>
                </c:pt>
                <c:pt idx="4">
                  <c:v>1.8</c:v>
                </c:pt>
                <c:pt idx="5">
                  <c:v>3.9</c:v>
                </c:pt>
                <c:pt idx="6">
                  <c:v>3.8</c:v>
                </c:pt>
                <c:pt idx="7">
                  <c:v>4</c:v>
                </c:pt>
                <c:pt idx="8">
                  <c:v>3.3</c:v>
                </c:pt>
                <c:pt idx="9">
                  <c:v>3</c:v>
                </c:pt>
                <c:pt idx="10">
                  <c:v>2</c:v>
                </c:pt>
                <c:pt idx="11">
                  <c:v>1.5</c:v>
                </c:pt>
              </c:numCache>
            </c:numRef>
          </c:val>
          <c:extLst>
            <c:ext xmlns:c16="http://schemas.microsoft.com/office/drawing/2014/chart" uri="{C3380CC4-5D6E-409C-BE32-E72D297353CC}">
              <c16:uniqueId val="{00000000-0FA1-478A-BA34-554FE3DA431D}"/>
            </c:ext>
          </c:extLst>
        </c:ser>
        <c:ser>
          <c:idx val="1"/>
          <c:order val="1"/>
          <c:tx>
            <c:strRef>
              <c:f>'0.TAL TIL EXCEL'!$A$590</c:f>
              <c:strCache>
                <c:ptCount val="1"/>
                <c:pt idx="0">
                  <c:v>Ikke vigtigt</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EXCEL'!$B$588:$M$588</c:f>
              <c:strCache>
                <c:ptCount val="12"/>
                <c:pt idx="0">
                  <c:v>Gode idræts- og fritidsaktiviteter?</c:v>
                </c:pt>
                <c:pt idx="1">
                  <c:v>Fremme af af nærheden for sundhedstilbud?</c:v>
                </c:pt>
                <c:pt idx="2">
                  <c:v>Bekæmpelse af ensomhed?</c:v>
                </c:pt>
                <c:pt idx="3">
                  <c:v>Flere arbejdspladser og vækst til hele kommunen?</c:v>
                </c:pt>
                <c:pt idx="4">
                  <c:v>Generel tilgængelighed i hele byen for ældre og andre med syns- eller bevægelses-reduktion</c:v>
                </c:pt>
                <c:pt idx="5">
                  <c:v>Flere grønne områder i byen?</c:v>
                </c:pt>
                <c:pt idx="6">
                  <c:v>Bedre infrastruktur (veje, parkering, off.transport m.m.)?</c:v>
                </c:pt>
                <c:pt idx="7">
                  <c:v>Kommunen skal have en politik for klimasikring og klimavenlig energi?</c:v>
                </c:pt>
                <c:pt idx="8">
                  <c:v>Bedre Folkeskoler</c:v>
                </c:pt>
                <c:pt idx="9">
                  <c:v>Boliger til alle, man kan betale med en alm. løn?</c:v>
                </c:pt>
                <c:pt idx="10">
                  <c:v>Bevarelse af den lokale natur?</c:v>
                </c:pt>
                <c:pt idx="11">
                  <c:v>Hjemmeplejen forde ældre?</c:v>
                </c:pt>
              </c:strCache>
            </c:strRef>
          </c:cat>
          <c:val>
            <c:numRef>
              <c:f>'0.TAL TIL EXCEL'!$B$590:$M$590</c:f>
              <c:numCache>
                <c:formatCode>0.0</c:formatCode>
                <c:ptCount val="12"/>
                <c:pt idx="0">
                  <c:v>17.7</c:v>
                </c:pt>
                <c:pt idx="1">
                  <c:v>14.1</c:v>
                </c:pt>
                <c:pt idx="2">
                  <c:v>11.5</c:v>
                </c:pt>
                <c:pt idx="3">
                  <c:v>10.8</c:v>
                </c:pt>
                <c:pt idx="4">
                  <c:v>8.8000000000000007</c:v>
                </c:pt>
                <c:pt idx="5">
                  <c:v>8.9</c:v>
                </c:pt>
                <c:pt idx="6">
                  <c:v>7.1</c:v>
                </c:pt>
                <c:pt idx="7">
                  <c:v>10.4</c:v>
                </c:pt>
                <c:pt idx="8">
                  <c:v>5.8</c:v>
                </c:pt>
                <c:pt idx="9">
                  <c:v>7.8</c:v>
                </c:pt>
                <c:pt idx="10">
                  <c:v>4.4000000000000004</c:v>
                </c:pt>
                <c:pt idx="11">
                  <c:v>4.9000000000000004</c:v>
                </c:pt>
              </c:numCache>
            </c:numRef>
          </c:val>
          <c:extLst>
            <c:ext xmlns:c16="http://schemas.microsoft.com/office/drawing/2014/chart" uri="{C3380CC4-5D6E-409C-BE32-E72D297353CC}">
              <c16:uniqueId val="{00000001-0FA1-478A-BA34-554FE3DA431D}"/>
            </c:ext>
          </c:extLst>
        </c:ser>
        <c:ser>
          <c:idx val="2"/>
          <c:order val="2"/>
          <c:tx>
            <c:strRef>
              <c:f>'0.TAL TIL EXCEL'!$A$591</c:f>
              <c:strCache>
                <c:ptCount val="1"/>
                <c:pt idx="0">
                  <c:v>Lidt vigtigt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EXCEL'!$B$588:$M$588</c:f>
              <c:strCache>
                <c:ptCount val="12"/>
                <c:pt idx="0">
                  <c:v>Gode idræts- og fritidsaktiviteter?</c:v>
                </c:pt>
                <c:pt idx="1">
                  <c:v>Fremme af af nærheden for sundhedstilbud?</c:v>
                </c:pt>
                <c:pt idx="2">
                  <c:v>Bekæmpelse af ensomhed?</c:v>
                </c:pt>
                <c:pt idx="3">
                  <c:v>Flere arbejdspladser og vækst til hele kommunen?</c:v>
                </c:pt>
                <c:pt idx="4">
                  <c:v>Generel tilgængelighed i hele byen for ældre og andre med syns- eller bevægelses-reduktion</c:v>
                </c:pt>
                <c:pt idx="5">
                  <c:v>Flere grønne områder i byen?</c:v>
                </c:pt>
                <c:pt idx="6">
                  <c:v>Bedre infrastruktur (veje, parkering, off.transport m.m.)?</c:v>
                </c:pt>
                <c:pt idx="7">
                  <c:v>Kommunen skal have en politik for klimasikring og klimavenlig energi?</c:v>
                </c:pt>
                <c:pt idx="8">
                  <c:v>Bedre Folkeskoler</c:v>
                </c:pt>
                <c:pt idx="9">
                  <c:v>Boliger til alle, man kan betale med en alm. løn?</c:v>
                </c:pt>
                <c:pt idx="10">
                  <c:v>Bevarelse af den lokale natur?</c:v>
                </c:pt>
                <c:pt idx="11">
                  <c:v>Hjemmeplejen forde ældre?</c:v>
                </c:pt>
              </c:strCache>
            </c:strRef>
          </c:cat>
          <c:val>
            <c:numRef>
              <c:f>'0.TAL TIL EXCEL'!$B$591:$M$591</c:f>
              <c:numCache>
                <c:formatCode>0.0</c:formatCode>
                <c:ptCount val="12"/>
                <c:pt idx="0">
                  <c:v>39.700000000000003</c:v>
                </c:pt>
                <c:pt idx="1">
                  <c:v>37.1</c:v>
                </c:pt>
                <c:pt idx="2">
                  <c:v>38.4</c:v>
                </c:pt>
                <c:pt idx="3">
                  <c:v>37.9</c:v>
                </c:pt>
                <c:pt idx="4">
                  <c:v>39</c:v>
                </c:pt>
                <c:pt idx="5">
                  <c:v>33.5</c:v>
                </c:pt>
                <c:pt idx="6">
                  <c:v>33</c:v>
                </c:pt>
                <c:pt idx="7">
                  <c:v>28.5</c:v>
                </c:pt>
                <c:pt idx="8">
                  <c:v>26.6</c:v>
                </c:pt>
                <c:pt idx="9">
                  <c:v>23.2</c:v>
                </c:pt>
                <c:pt idx="10">
                  <c:v>27.5</c:v>
                </c:pt>
                <c:pt idx="11">
                  <c:v>23.4</c:v>
                </c:pt>
              </c:numCache>
            </c:numRef>
          </c:val>
          <c:extLst>
            <c:ext xmlns:c16="http://schemas.microsoft.com/office/drawing/2014/chart" uri="{C3380CC4-5D6E-409C-BE32-E72D297353CC}">
              <c16:uniqueId val="{00000002-0FA1-478A-BA34-554FE3DA431D}"/>
            </c:ext>
          </c:extLst>
        </c:ser>
        <c:ser>
          <c:idx val="3"/>
          <c:order val="3"/>
          <c:tx>
            <c:strRef>
              <c:f>'0.TAL TIL EXCEL'!$A$592</c:f>
              <c:strCache>
                <c:ptCount val="1"/>
                <c:pt idx="0">
                  <c:v>Vigtigt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EXCEL'!$B$588:$M$588</c:f>
              <c:strCache>
                <c:ptCount val="12"/>
                <c:pt idx="0">
                  <c:v>Gode idræts- og fritidsaktiviteter?</c:v>
                </c:pt>
                <c:pt idx="1">
                  <c:v>Fremme af af nærheden for sundhedstilbud?</c:v>
                </c:pt>
                <c:pt idx="2">
                  <c:v>Bekæmpelse af ensomhed?</c:v>
                </c:pt>
                <c:pt idx="3">
                  <c:v>Flere arbejdspladser og vækst til hele kommunen?</c:v>
                </c:pt>
                <c:pt idx="4">
                  <c:v>Generel tilgængelighed i hele byen for ældre og andre med syns- eller bevægelses-reduktion</c:v>
                </c:pt>
                <c:pt idx="5">
                  <c:v>Flere grønne områder i byen?</c:v>
                </c:pt>
                <c:pt idx="6">
                  <c:v>Bedre infrastruktur (veje, parkering, off.transport m.m.)?</c:v>
                </c:pt>
                <c:pt idx="7">
                  <c:v>Kommunen skal have en politik for klimasikring og klimavenlig energi?</c:v>
                </c:pt>
                <c:pt idx="8">
                  <c:v>Bedre Folkeskoler</c:v>
                </c:pt>
                <c:pt idx="9">
                  <c:v>Boliger til alle, man kan betale med en alm. løn?</c:v>
                </c:pt>
                <c:pt idx="10">
                  <c:v>Bevarelse af den lokale natur?</c:v>
                </c:pt>
                <c:pt idx="11">
                  <c:v>Hjemmeplejen forde ældre?</c:v>
                </c:pt>
              </c:strCache>
            </c:strRef>
          </c:cat>
          <c:val>
            <c:numRef>
              <c:f>'0.TAL TIL EXCEL'!$B$592:$M$592</c:f>
              <c:numCache>
                <c:formatCode>0.0</c:formatCode>
                <c:ptCount val="12"/>
                <c:pt idx="0">
                  <c:v>28</c:v>
                </c:pt>
                <c:pt idx="1">
                  <c:v>32.799999999999997</c:v>
                </c:pt>
                <c:pt idx="2">
                  <c:v>28.6</c:v>
                </c:pt>
                <c:pt idx="3">
                  <c:v>33.1</c:v>
                </c:pt>
                <c:pt idx="4">
                  <c:v>34</c:v>
                </c:pt>
                <c:pt idx="5">
                  <c:v>35.4</c:v>
                </c:pt>
                <c:pt idx="6">
                  <c:v>38.200000000000003</c:v>
                </c:pt>
                <c:pt idx="7">
                  <c:v>36</c:v>
                </c:pt>
                <c:pt idx="8">
                  <c:v>37.299999999999997</c:v>
                </c:pt>
                <c:pt idx="9">
                  <c:v>33.6</c:v>
                </c:pt>
                <c:pt idx="10">
                  <c:v>38.1</c:v>
                </c:pt>
                <c:pt idx="11">
                  <c:v>40</c:v>
                </c:pt>
              </c:numCache>
            </c:numRef>
          </c:val>
          <c:extLst>
            <c:ext xmlns:c16="http://schemas.microsoft.com/office/drawing/2014/chart" uri="{C3380CC4-5D6E-409C-BE32-E72D297353CC}">
              <c16:uniqueId val="{00000003-0FA1-478A-BA34-554FE3DA431D}"/>
            </c:ext>
          </c:extLst>
        </c:ser>
        <c:ser>
          <c:idx val="4"/>
          <c:order val="4"/>
          <c:tx>
            <c:strRef>
              <c:f>'0.TAL TIL EXCEL'!$A$593</c:f>
              <c:strCache>
                <c:ptCount val="1"/>
                <c:pt idx="0">
                  <c:v>Meget vigtigt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EXCEL'!$B$588:$M$588</c:f>
              <c:strCache>
                <c:ptCount val="12"/>
                <c:pt idx="0">
                  <c:v>Gode idræts- og fritidsaktiviteter?</c:v>
                </c:pt>
                <c:pt idx="1">
                  <c:v>Fremme af af nærheden for sundhedstilbud?</c:v>
                </c:pt>
                <c:pt idx="2">
                  <c:v>Bekæmpelse af ensomhed?</c:v>
                </c:pt>
                <c:pt idx="3">
                  <c:v>Flere arbejdspladser og vækst til hele kommunen?</c:v>
                </c:pt>
                <c:pt idx="4">
                  <c:v>Generel tilgængelighed i hele byen for ældre og andre med syns- eller bevægelses-reduktion</c:v>
                </c:pt>
                <c:pt idx="5">
                  <c:v>Flere grønne områder i byen?</c:v>
                </c:pt>
                <c:pt idx="6">
                  <c:v>Bedre infrastruktur (veje, parkering, off.transport m.m.)?</c:v>
                </c:pt>
                <c:pt idx="7">
                  <c:v>Kommunen skal have en politik for klimasikring og klimavenlig energi?</c:v>
                </c:pt>
                <c:pt idx="8">
                  <c:v>Bedre Folkeskoler</c:v>
                </c:pt>
                <c:pt idx="9">
                  <c:v>Boliger til alle, man kan betale med en alm. løn?</c:v>
                </c:pt>
                <c:pt idx="10">
                  <c:v>Bevarelse af den lokale natur?</c:v>
                </c:pt>
                <c:pt idx="11">
                  <c:v>Hjemmeplejen forde ældre?</c:v>
                </c:pt>
              </c:strCache>
            </c:strRef>
          </c:cat>
          <c:val>
            <c:numRef>
              <c:f>'0.TAL TIL EXCEL'!$B$593:$M$593</c:f>
              <c:numCache>
                <c:formatCode>0.0</c:formatCode>
                <c:ptCount val="12"/>
                <c:pt idx="0">
                  <c:v>7.3</c:v>
                </c:pt>
                <c:pt idx="1">
                  <c:v>11.6</c:v>
                </c:pt>
                <c:pt idx="2">
                  <c:v>16.399999999999999</c:v>
                </c:pt>
                <c:pt idx="3">
                  <c:v>13.7</c:v>
                </c:pt>
                <c:pt idx="4">
                  <c:v>16.3</c:v>
                </c:pt>
                <c:pt idx="5">
                  <c:v>18.2</c:v>
                </c:pt>
                <c:pt idx="6">
                  <c:v>17.8</c:v>
                </c:pt>
                <c:pt idx="7">
                  <c:v>21</c:v>
                </c:pt>
                <c:pt idx="8">
                  <c:v>26.9</c:v>
                </c:pt>
                <c:pt idx="9">
                  <c:v>32.4</c:v>
                </c:pt>
                <c:pt idx="10">
                  <c:v>27.9</c:v>
                </c:pt>
                <c:pt idx="11">
                  <c:v>30.1</c:v>
                </c:pt>
              </c:numCache>
            </c:numRef>
          </c:val>
          <c:extLst>
            <c:ext xmlns:c16="http://schemas.microsoft.com/office/drawing/2014/chart" uri="{C3380CC4-5D6E-409C-BE32-E72D297353CC}">
              <c16:uniqueId val="{00000004-0FA1-478A-BA34-554FE3DA431D}"/>
            </c:ext>
          </c:extLst>
        </c:ser>
        <c:dLbls>
          <c:showLegendKey val="0"/>
          <c:showVal val="0"/>
          <c:showCatName val="0"/>
          <c:showSerName val="0"/>
          <c:showPercent val="0"/>
          <c:showBubbleSize val="0"/>
        </c:dLbls>
        <c:gapWidth val="150"/>
        <c:overlap val="100"/>
        <c:axId val="1362561408"/>
        <c:axId val="1362557088"/>
      </c:barChart>
      <c:catAx>
        <c:axId val="136256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62557088"/>
        <c:crosses val="autoZero"/>
        <c:auto val="1"/>
        <c:lblAlgn val="ctr"/>
        <c:lblOffset val="100"/>
        <c:noMultiLvlLbl val="0"/>
      </c:catAx>
      <c:valAx>
        <c:axId val="136255708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36256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56856303558082"/>
          <c:y val="5.0925925925925923E-2"/>
          <c:w val="0.7096754793068086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EXCEL'!$E$13:$E$15</c:f>
              <c:strCache>
                <c:ptCount val="3"/>
                <c:pt idx="0">
                  <c:v>Ikke-bin?/andet</c:v>
                </c:pt>
                <c:pt idx="1">
                  <c:v>Mand</c:v>
                </c:pt>
                <c:pt idx="2">
                  <c:v>Kvinde</c:v>
                </c:pt>
              </c:strCache>
            </c:strRef>
          </c:cat>
          <c:val>
            <c:numRef>
              <c:f>'0.TAL TIL EXCEL'!$F$13:$F$15</c:f>
              <c:numCache>
                <c:formatCode>0.0</c:formatCode>
                <c:ptCount val="3"/>
                <c:pt idx="0">
                  <c:v>0.6</c:v>
                </c:pt>
                <c:pt idx="1">
                  <c:v>48.7</c:v>
                </c:pt>
                <c:pt idx="2">
                  <c:v>50.7</c:v>
                </c:pt>
              </c:numCache>
            </c:numRef>
          </c:val>
          <c:extLst>
            <c:ext xmlns:c16="http://schemas.microsoft.com/office/drawing/2014/chart" uri="{C3380CC4-5D6E-409C-BE32-E72D297353CC}">
              <c16:uniqueId val="{00000000-886D-442A-B963-667397A3AD7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957084006883247"/>
          <c:y val="5.0925925925925923E-2"/>
          <c:w val="0.62579026959378425"/>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EXCEL'!$E$23:$E$28</c:f>
              <c:strCache>
                <c:ptCount val="6"/>
                <c:pt idx="0">
                  <c:v>Andet</c:v>
                </c:pt>
                <c:pt idx="1">
                  <c:v>Privat udlejningsbolig</c:v>
                </c:pt>
                <c:pt idx="2">
                  <c:v>Andelsbolig</c:v>
                </c:pt>
                <c:pt idx="3">
                  <c:v>Ejerlejlighed</c:v>
                </c:pt>
                <c:pt idx="4">
                  <c:v>Almen udlejningsbolig</c:v>
                </c:pt>
                <c:pt idx="5">
                  <c:v>Eget hus</c:v>
                </c:pt>
              </c:strCache>
            </c:strRef>
          </c:cat>
          <c:val>
            <c:numRef>
              <c:f>'0.TAL TIL EXCEL'!$F$23:$F$28</c:f>
              <c:numCache>
                <c:formatCode>0.0</c:formatCode>
                <c:ptCount val="6"/>
                <c:pt idx="0">
                  <c:v>1.7</c:v>
                </c:pt>
                <c:pt idx="1">
                  <c:v>14.9</c:v>
                </c:pt>
                <c:pt idx="2">
                  <c:v>15</c:v>
                </c:pt>
                <c:pt idx="3">
                  <c:v>15.7</c:v>
                </c:pt>
                <c:pt idx="4">
                  <c:v>25.9</c:v>
                </c:pt>
                <c:pt idx="5">
                  <c:v>26.8</c:v>
                </c:pt>
              </c:numCache>
            </c:numRef>
          </c:val>
          <c:extLst>
            <c:ext xmlns:c16="http://schemas.microsoft.com/office/drawing/2014/chart" uri="{C3380CC4-5D6E-409C-BE32-E72D297353CC}">
              <c16:uniqueId val="{00000000-2042-49B0-9DD0-71905250A9E2}"/>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EXCEL'!$E$39:$E$56</c:f>
              <c:strCache>
                <c:ptCount val="18"/>
                <c:pt idx="0">
                  <c:v>Husker ikke</c:v>
                </c:pt>
                <c:pt idx="1">
                  <c:v>Ønsker ikke at oplyse</c:v>
                </c:pt>
                <c:pt idx="2">
                  <c:v>Stemte ikke</c:v>
                </c:pt>
                <c:pt idx="3">
                  <c:v>Stemte blankt</c:v>
                </c:pt>
                <c:pt idx="5">
                  <c:v>Lokal liste</c:v>
                </c:pt>
                <c:pt idx="6">
                  <c:v>Nye Borgerlige</c:v>
                </c:pt>
                <c:pt idx="7">
                  <c:v>Andet parti</c:v>
                </c:pt>
                <c:pt idx="8">
                  <c:v>Alternativet</c:v>
                </c:pt>
                <c:pt idx="9">
                  <c:v>Dammarks Demokraterne</c:v>
                </c:pt>
                <c:pt idx="10">
                  <c:v>Liberal Alliance</c:v>
                </c:pt>
                <c:pt idx="11">
                  <c:v>Det Radikale Venstre</c:v>
                </c:pt>
                <c:pt idx="12">
                  <c:v>Dansk Folkeparti</c:v>
                </c:pt>
                <c:pt idx="13">
                  <c:v>Det Konservative Folkeparti</c:v>
                </c:pt>
                <c:pt idx="14">
                  <c:v>Enhedslisten</c:v>
                </c:pt>
                <c:pt idx="15">
                  <c:v>Venstre</c:v>
                </c:pt>
                <c:pt idx="16">
                  <c:v>Socialistisk Folkeparti</c:v>
                </c:pt>
                <c:pt idx="17">
                  <c:v>Socialdemokratiet</c:v>
                </c:pt>
              </c:strCache>
            </c:strRef>
          </c:cat>
          <c:val>
            <c:numRef>
              <c:f>'0.TAL TIL EXCEL'!$F$39:$F$56</c:f>
              <c:numCache>
                <c:formatCode>0.0</c:formatCode>
                <c:ptCount val="18"/>
                <c:pt idx="0">
                  <c:v>10.7</c:v>
                </c:pt>
                <c:pt idx="1">
                  <c:v>4.8</c:v>
                </c:pt>
                <c:pt idx="2">
                  <c:v>6.9</c:v>
                </c:pt>
                <c:pt idx="3">
                  <c:v>2.8</c:v>
                </c:pt>
                <c:pt idx="5">
                  <c:v>0</c:v>
                </c:pt>
                <c:pt idx="6">
                  <c:v>1.2</c:v>
                </c:pt>
                <c:pt idx="7">
                  <c:v>1.4</c:v>
                </c:pt>
                <c:pt idx="8">
                  <c:v>1.6</c:v>
                </c:pt>
                <c:pt idx="9">
                  <c:v>3.4</c:v>
                </c:pt>
                <c:pt idx="10">
                  <c:v>3.6</c:v>
                </c:pt>
                <c:pt idx="11">
                  <c:v>3.8</c:v>
                </c:pt>
                <c:pt idx="12">
                  <c:v>4.3</c:v>
                </c:pt>
                <c:pt idx="13">
                  <c:v>6.3</c:v>
                </c:pt>
                <c:pt idx="14">
                  <c:v>9.1999999999999993</c:v>
                </c:pt>
                <c:pt idx="15">
                  <c:v>9.6999999999999993</c:v>
                </c:pt>
                <c:pt idx="16">
                  <c:v>10.6</c:v>
                </c:pt>
                <c:pt idx="17">
                  <c:v>19.7</c:v>
                </c:pt>
              </c:numCache>
            </c:numRef>
          </c:val>
          <c:extLst>
            <c:ext xmlns:c16="http://schemas.microsoft.com/office/drawing/2014/chart" uri="{C3380CC4-5D6E-409C-BE32-E72D297353CC}">
              <c16:uniqueId val="{00000000-94FB-41EC-8C7E-FA9E1DAEE1AA}"/>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EXCEL'!$H$39:$H$57</c:f>
              <c:strCache>
                <c:ptCount val="19"/>
                <c:pt idx="0">
                  <c:v>Ved ikke</c:v>
                </c:pt>
                <c:pt idx="1">
                  <c:v>Ønsker ikke at oplyse</c:v>
                </c:pt>
                <c:pt idx="2">
                  <c:v>Stemmer ikke</c:v>
                </c:pt>
                <c:pt idx="3">
                  <c:v>Stemmer blankt</c:v>
                </c:pt>
                <c:pt idx="5">
                  <c:v>Lokal liste</c:v>
                </c:pt>
                <c:pt idx="6">
                  <c:v>Nye Borgerlige</c:v>
                </c:pt>
                <c:pt idx="7">
                  <c:v>Andet parti</c:v>
                </c:pt>
                <c:pt idx="8">
                  <c:v>Moderaterne</c:v>
                </c:pt>
                <c:pt idx="9">
                  <c:v>Alternativet</c:v>
                </c:pt>
                <c:pt idx="10">
                  <c:v>Det Radikale Venstre</c:v>
                </c:pt>
                <c:pt idx="11">
                  <c:v>Dammarks Demokraterne</c:v>
                </c:pt>
                <c:pt idx="12">
                  <c:v>Liberal Alliance</c:v>
                </c:pt>
                <c:pt idx="13">
                  <c:v>Det Konservative Folkeparti</c:v>
                </c:pt>
                <c:pt idx="14">
                  <c:v>Venstre</c:v>
                </c:pt>
                <c:pt idx="15">
                  <c:v>Dansk Folkeparti</c:v>
                </c:pt>
                <c:pt idx="16">
                  <c:v>Enhedslisten</c:v>
                </c:pt>
                <c:pt idx="17">
                  <c:v>Socialistisk Folkeparti</c:v>
                </c:pt>
                <c:pt idx="18">
                  <c:v>Socialdemokratiet</c:v>
                </c:pt>
              </c:strCache>
            </c:strRef>
          </c:cat>
          <c:val>
            <c:numRef>
              <c:f>'0.TAL TIL EXCEL'!$I$39:$I$57</c:f>
              <c:numCache>
                <c:formatCode>0.0</c:formatCode>
                <c:ptCount val="19"/>
                <c:pt idx="0">
                  <c:v>24.3</c:v>
                </c:pt>
                <c:pt idx="1">
                  <c:v>3.5</c:v>
                </c:pt>
                <c:pt idx="2">
                  <c:v>3.1</c:v>
                </c:pt>
                <c:pt idx="3">
                  <c:v>1.9</c:v>
                </c:pt>
                <c:pt idx="5">
                  <c:v>0.3</c:v>
                </c:pt>
                <c:pt idx="6">
                  <c:v>0.4</c:v>
                </c:pt>
                <c:pt idx="7">
                  <c:v>1</c:v>
                </c:pt>
                <c:pt idx="8">
                  <c:v>1.2</c:v>
                </c:pt>
                <c:pt idx="9">
                  <c:v>1.3</c:v>
                </c:pt>
                <c:pt idx="10">
                  <c:v>1.9</c:v>
                </c:pt>
                <c:pt idx="11">
                  <c:v>3.9</c:v>
                </c:pt>
                <c:pt idx="12">
                  <c:v>5.4</c:v>
                </c:pt>
                <c:pt idx="13">
                  <c:v>5.9</c:v>
                </c:pt>
                <c:pt idx="14">
                  <c:v>6.2</c:v>
                </c:pt>
                <c:pt idx="15">
                  <c:v>6.6</c:v>
                </c:pt>
                <c:pt idx="16">
                  <c:v>8.8000000000000007</c:v>
                </c:pt>
                <c:pt idx="17">
                  <c:v>9.5</c:v>
                </c:pt>
                <c:pt idx="18">
                  <c:v>14.6</c:v>
                </c:pt>
              </c:numCache>
            </c:numRef>
          </c:val>
          <c:extLst>
            <c:ext xmlns:c16="http://schemas.microsoft.com/office/drawing/2014/chart" uri="{C3380CC4-5D6E-409C-BE32-E72D297353CC}">
              <c16:uniqueId val="{00000000-0A58-41C9-9B06-F00B190F4DE9}"/>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Kommunalvalg 2021 vs.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'0.TAL TIL EXCEL'!$AF$97</c:f>
              <c:strCache>
                <c:ptCount val="1"/>
                <c:pt idx="0">
                  <c:v>Vil stemme hvis valg nu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EXCEL'!$AE$98:$AE$118</c:f>
              <c:strCache>
                <c:ptCount val="21"/>
                <c:pt idx="0">
                  <c:v>Ved ikke</c:v>
                </c:pt>
                <c:pt idx="1">
                  <c:v>Stemte blankt</c:v>
                </c:pt>
                <c:pt idx="2">
                  <c:v>Ønsker ikke at oplyse</c:v>
                </c:pt>
                <c:pt idx="3">
                  <c:v>Stemte ikke/vil ikke stemme</c:v>
                </c:pt>
                <c:pt idx="4">
                  <c:v>Husker ikke</c:v>
                </c:pt>
                <c:pt idx="7">
                  <c:v>Lokal liste</c:v>
                </c:pt>
                <c:pt idx="8">
                  <c:v>Nye Borgerlige</c:v>
                </c:pt>
                <c:pt idx="9">
                  <c:v>Andet parti</c:v>
                </c:pt>
                <c:pt idx="10">
                  <c:v>Moderaterne</c:v>
                </c:pt>
                <c:pt idx="11">
                  <c:v>Alternativet</c:v>
                </c:pt>
                <c:pt idx="12">
                  <c:v>Det Radikale Venstre</c:v>
                </c:pt>
                <c:pt idx="13">
                  <c:v>Dammarks Demokraterne</c:v>
                </c:pt>
                <c:pt idx="14">
                  <c:v>Liberal Alliance</c:v>
                </c:pt>
                <c:pt idx="15">
                  <c:v>Det Konservative Folkeparti</c:v>
                </c:pt>
                <c:pt idx="16">
                  <c:v>Venstre</c:v>
                </c:pt>
                <c:pt idx="17">
                  <c:v>Dansk Folkeparti</c:v>
                </c:pt>
                <c:pt idx="18">
                  <c:v>Enhedslisten</c:v>
                </c:pt>
                <c:pt idx="19">
                  <c:v>Socialistisk Folkeparti</c:v>
                </c:pt>
                <c:pt idx="20">
                  <c:v>Socialdemokratiet</c:v>
                </c:pt>
              </c:strCache>
            </c:strRef>
          </c:cat>
          <c:val>
            <c:numRef>
              <c:f>'0.TAL TIL EXCEL'!$AF$98:$AF$118</c:f>
              <c:numCache>
                <c:formatCode>0.0</c:formatCode>
                <c:ptCount val="21"/>
                <c:pt idx="0">
                  <c:v>24.3</c:v>
                </c:pt>
                <c:pt idx="1">
                  <c:v>1.9</c:v>
                </c:pt>
                <c:pt idx="2">
                  <c:v>3.5</c:v>
                </c:pt>
                <c:pt idx="3" formatCode="General">
                  <c:v>3.1</c:v>
                </c:pt>
                <c:pt idx="4">
                  <c:v>0</c:v>
                </c:pt>
                <c:pt idx="7">
                  <c:v>0.3</c:v>
                </c:pt>
                <c:pt idx="8">
                  <c:v>0.4</c:v>
                </c:pt>
                <c:pt idx="9">
                  <c:v>1</c:v>
                </c:pt>
                <c:pt idx="10">
                  <c:v>1.2</c:v>
                </c:pt>
                <c:pt idx="11">
                  <c:v>1.3</c:v>
                </c:pt>
                <c:pt idx="12">
                  <c:v>1.9</c:v>
                </c:pt>
                <c:pt idx="13">
                  <c:v>3.9</c:v>
                </c:pt>
                <c:pt idx="14">
                  <c:v>5.4</c:v>
                </c:pt>
                <c:pt idx="15">
                  <c:v>5.9</c:v>
                </c:pt>
                <c:pt idx="16">
                  <c:v>6.2</c:v>
                </c:pt>
                <c:pt idx="17">
                  <c:v>6.6</c:v>
                </c:pt>
                <c:pt idx="18">
                  <c:v>8.8000000000000007</c:v>
                </c:pt>
                <c:pt idx="19">
                  <c:v>9.5</c:v>
                </c:pt>
                <c:pt idx="20">
                  <c:v>14.6</c:v>
                </c:pt>
              </c:numCache>
            </c:numRef>
          </c:val>
          <c:extLst>
            <c:ext xmlns:c16="http://schemas.microsoft.com/office/drawing/2014/chart" uri="{C3380CC4-5D6E-409C-BE32-E72D297353CC}">
              <c16:uniqueId val="{00000000-B586-4C30-8A44-DB3751B173A9}"/>
            </c:ext>
          </c:extLst>
        </c:ser>
        <c:ser>
          <c:idx val="1"/>
          <c:order val="1"/>
          <c:tx>
            <c:strRef>
              <c:f>'0.TAL TIL EXCEL'!$AG$97</c:f>
              <c:strCache>
                <c:ptCount val="1"/>
                <c:pt idx="0">
                  <c:v>Stemte i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EXCEL'!$AE$98:$AE$118</c:f>
              <c:strCache>
                <c:ptCount val="21"/>
                <c:pt idx="0">
                  <c:v>Ved ikke</c:v>
                </c:pt>
                <c:pt idx="1">
                  <c:v>Stemte blankt</c:v>
                </c:pt>
                <c:pt idx="2">
                  <c:v>Ønsker ikke at oplyse</c:v>
                </c:pt>
                <c:pt idx="3">
                  <c:v>Stemte ikke/vil ikke stemme</c:v>
                </c:pt>
                <c:pt idx="4">
                  <c:v>Husker ikke</c:v>
                </c:pt>
                <c:pt idx="7">
                  <c:v>Lokal liste</c:v>
                </c:pt>
                <c:pt idx="8">
                  <c:v>Nye Borgerlige</c:v>
                </c:pt>
                <c:pt idx="9">
                  <c:v>Andet parti</c:v>
                </c:pt>
                <c:pt idx="10">
                  <c:v>Moderaterne</c:v>
                </c:pt>
                <c:pt idx="11">
                  <c:v>Alternativet</c:v>
                </c:pt>
                <c:pt idx="12">
                  <c:v>Det Radikale Venstre</c:v>
                </c:pt>
                <c:pt idx="13">
                  <c:v>Dammarks Demokraterne</c:v>
                </c:pt>
                <c:pt idx="14">
                  <c:v>Liberal Alliance</c:v>
                </c:pt>
                <c:pt idx="15">
                  <c:v>Det Konservative Folkeparti</c:v>
                </c:pt>
                <c:pt idx="16">
                  <c:v>Venstre</c:v>
                </c:pt>
                <c:pt idx="17">
                  <c:v>Dansk Folkeparti</c:v>
                </c:pt>
                <c:pt idx="18">
                  <c:v>Enhedslisten</c:v>
                </c:pt>
                <c:pt idx="19">
                  <c:v>Socialistisk Folkeparti</c:v>
                </c:pt>
                <c:pt idx="20">
                  <c:v>Socialdemokratiet</c:v>
                </c:pt>
              </c:strCache>
            </c:strRef>
          </c:cat>
          <c:val>
            <c:numRef>
              <c:f>'0.TAL TIL EXCEL'!$AG$98:$AG$118</c:f>
              <c:numCache>
                <c:formatCode>General</c:formatCode>
                <c:ptCount val="21"/>
                <c:pt idx="0">
                  <c:v>0</c:v>
                </c:pt>
                <c:pt idx="1">
                  <c:v>2.8</c:v>
                </c:pt>
                <c:pt idx="2" formatCode="0.0">
                  <c:v>4.8</c:v>
                </c:pt>
                <c:pt idx="3" formatCode="0.0">
                  <c:v>6.9</c:v>
                </c:pt>
                <c:pt idx="4" formatCode="0.0">
                  <c:v>10.7</c:v>
                </c:pt>
                <c:pt idx="7">
                  <c:v>0</c:v>
                </c:pt>
                <c:pt idx="8" formatCode="0.0">
                  <c:v>1.2</c:v>
                </c:pt>
                <c:pt idx="9" formatCode="0.0">
                  <c:v>1.4</c:v>
                </c:pt>
                <c:pt idx="10">
                  <c:v>0</c:v>
                </c:pt>
                <c:pt idx="11" formatCode="0.0">
                  <c:v>1.6</c:v>
                </c:pt>
                <c:pt idx="12" formatCode="0.0">
                  <c:v>3.8</c:v>
                </c:pt>
                <c:pt idx="13" formatCode="0.0">
                  <c:v>3.4</c:v>
                </c:pt>
                <c:pt idx="14" formatCode="0.0">
                  <c:v>3.6</c:v>
                </c:pt>
                <c:pt idx="15" formatCode="0.0">
                  <c:v>4.3</c:v>
                </c:pt>
                <c:pt idx="16" formatCode="0.0">
                  <c:v>6.3</c:v>
                </c:pt>
                <c:pt idx="17" formatCode="0.0">
                  <c:v>9.1999999999999993</c:v>
                </c:pt>
                <c:pt idx="18" formatCode="0.0">
                  <c:v>9.6999999999999993</c:v>
                </c:pt>
                <c:pt idx="19" formatCode="0.0">
                  <c:v>10.6</c:v>
                </c:pt>
                <c:pt idx="20" formatCode="0.0">
                  <c:v>19.7</c:v>
                </c:pt>
              </c:numCache>
            </c:numRef>
          </c:val>
          <c:extLst>
            <c:ext xmlns:c16="http://schemas.microsoft.com/office/drawing/2014/chart" uri="{C3380CC4-5D6E-409C-BE32-E72D297353CC}">
              <c16:uniqueId val="{00000001-B586-4C30-8A44-DB3751B173A9}"/>
            </c:ext>
          </c:extLst>
        </c:ser>
        <c:dLbls>
          <c:showLegendKey val="0"/>
          <c:showVal val="0"/>
          <c:showCatName val="0"/>
          <c:showSerName val="0"/>
          <c:showPercent val="0"/>
          <c:showBubbleSize val="0"/>
        </c:dLbls>
        <c:gapWidth val="182"/>
        <c:axId val="1298915583"/>
        <c:axId val="1298916063"/>
      </c:barChart>
      <c:catAx>
        <c:axId val="1298915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6063"/>
        <c:crosses val="autoZero"/>
        <c:auto val="1"/>
        <c:lblAlgn val="ctr"/>
        <c:lblOffset val="100"/>
        <c:noMultiLvlLbl val="0"/>
      </c:catAx>
      <c:valAx>
        <c:axId val="129891606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98915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EXCEL'!$A$172:$A$176</c:f>
              <c:strCache>
                <c:ptCount val="5"/>
                <c:pt idx="0">
                  <c:v>Nej</c:v>
                </c:pt>
                <c:pt idx="1">
                  <c:v>Det bliver svært</c:v>
                </c:pt>
                <c:pt idx="2">
                  <c:v>Måske</c:v>
                </c:pt>
                <c:pt idx="3">
                  <c:v>Ja - men ikke hvad som helst</c:v>
                </c:pt>
                <c:pt idx="4">
                  <c:v>Helt sikkert</c:v>
                </c:pt>
              </c:strCache>
            </c:strRef>
          </c:cat>
          <c:val>
            <c:numRef>
              <c:f>'0.TAL TIL EXCEL'!$B$172:$B$176</c:f>
              <c:numCache>
                <c:formatCode>0.0</c:formatCode>
                <c:ptCount val="5"/>
                <c:pt idx="0">
                  <c:v>10.9</c:v>
                </c:pt>
                <c:pt idx="1">
                  <c:v>21.7</c:v>
                </c:pt>
                <c:pt idx="2">
                  <c:v>17.600000000000001</c:v>
                </c:pt>
                <c:pt idx="3">
                  <c:v>36</c:v>
                </c:pt>
                <c:pt idx="4">
                  <c:v>13.9</c:v>
                </c:pt>
              </c:numCache>
            </c:numRef>
          </c:val>
          <c:extLst>
            <c:ext xmlns:c16="http://schemas.microsoft.com/office/drawing/2014/chart" uri="{C3380CC4-5D6E-409C-BE32-E72D297353CC}">
              <c16:uniqueId val="{00000000-DCFC-46DA-A3E4-369548B7102E}"/>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spPr>
            <a:solidFill>
              <a:srgbClr val="C0504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EXCEL'!$A$211:$A$215</c:f>
              <c:strCache>
                <c:ptCount val="5"/>
                <c:pt idx="0">
                  <c:v>Slet ikke</c:v>
                </c:pt>
                <c:pt idx="1">
                  <c:v>I mindre grad</c:v>
                </c:pt>
                <c:pt idx="2">
                  <c:v>I nogen grad</c:v>
                </c:pt>
                <c:pt idx="3">
                  <c:v>I høj grad</c:v>
                </c:pt>
                <c:pt idx="4">
                  <c:v>I meget høj grad</c:v>
                </c:pt>
              </c:strCache>
            </c:strRef>
          </c:cat>
          <c:val>
            <c:numRef>
              <c:f>'0.TAL TIL EXCEL'!$B$211:$B$215</c:f>
              <c:numCache>
                <c:formatCode>0.0</c:formatCode>
                <c:ptCount val="5"/>
                <c:pt idx="0">
                  <c:v>10.5</c:v>
                </c:pt>
                <c:pt idx="1">
                  <c:v>12.9</c:v>
                </c:pt>
                <c:pt idx="2">
                  <c:v>29.6</c:v>
                </c:pt>
                <c:pt idx="3">
                  <c:v>24.8</c:v>
                </c:pt>
                <c:pt idx="4">
                  <c:v>22.2</c:v>
                </c:pt>
              </c:numCache>
            </c:numRef>
          </c:val>
          <c:extLst>
            <c:ext xmlns:c16="http://schemas.microsoft.com/office/drawing/2014/chart" uri="{C3380CC4-5D6E-409C-BE32-E72D297353CC}">
              <c16:uniqueId val="{00000000-70ED-465E-BF51-6533DF3A0BA7}"/>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B6817-2458-4B11-A64C-DB43A397EBD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326D51-AF80-494A-B5B4-2EA5EDDA7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0A762D1-86F5-477B-AB1D-204CB5BE118F}"/>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DD7798CC-29CB-4657-8E18-AD2814A8D8C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C2929BB-6BFC-4D01-96C2-14EE6C8F1672}"/>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158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2DD-B696-4D80-8DE8-99C340A5886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67E6C6-54FD-4C1E-B7D0-53A202B0E02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4F7D69-F654-4D50-B114-DF2CCB13D9D8}"/>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C3846C42-BF85-45DF-8171-A6E90C8F69E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81CD3FA-ED12-4611-A1A4-871A3CC5EB25}"/>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9142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992871-B1DA-4249-9C25-92E092309B3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F80102-5EA3-4333-B4FC-1A8D2D11782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4C34272-ED1E-4A36-8508-3612CCA430B5}"/>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645933AF-43E2-4F5F-AFEC-CCA4D147AE59}"/>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8E1CFC55-7A27-4DC9-91CC-EABCF80E78C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2361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731D7-D3D9-4C21-90E0-F3CCB3024B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AEBB326-B727-4A8F-A04F-3E1EB562F7E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23C573-5974-4A98-8BB6-CD6157294E03}"/>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8FECDF48-9971-4ECB-963F-86B4D269E18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EF11F8A-BE73-48C3-BE56-21B4F9852969}"/>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082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6CDF8-CB43-408E-A11A-B948BC11DBC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5F73B26-BCAC-451A-9E6D-72051916A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BFB7DEB2-2086-4EC2-8919-E8CCA2759920}"/>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2545A70B-20EB-463A-AC03-3D8C06B0011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BCAF839-42FF-40F9-9E5D-DF633B6FA180}"/>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5681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2D3BB-18DA-4CE7-834E-49043239DD3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7CE45E-C52A-4C9D-9BDE-9F3A59912B3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D4BC8C3-C451-4FE3-AC1F-BB7BC1924726}"/>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BA71252-6A8F-49E7-8029-58FF854B892E}"/>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6" name="Pladsholder til sidefod 5">
            <a:extLst>
              <a:ext uri="{FF2B5EF4-FFF2-40B4-BE49-F238E27FC236}">
                <a16:creationId xmlns:a16="http://schemas.microsoft.com/office/drawing/2014/main" id="{5D7CA414-430A-466F-9250-7737FCC5BCF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D28E5AA-74B5-4849-9B6D-A2567F3AC79F}"/>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4975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9640-F78D-4EE3-85E5-D45D15E12A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ECC593-8829-489E-82E9-75BF852EC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05A8B9D9-E404-4E1C-BE54-53E6EF088315}"/>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EDE0C9-B149-4D15-8722-7ABCAADEB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5A6AA615-4664-4774-8147-BD0A5189D369}"/>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79D7603-038D-45D3-ACF5-C94641EF6D51}"/>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8" name="Pladsholder til sidefod 7">
            <a:extLst>
              <a:ext uri="{FF2B5EF4-FFF2-40B4-BE49-F238E27FC236}">
                <a16:creationId xmlns:a16="http://schemas.microsoft.com/office/drawing/2014/main" id="{DD495483-4A01-4D41-B34F-E41BCDFE9A72}"/>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F62CD8A7-BF6C-4F47-8B6C-27A1F53C204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729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6366-7DC9-4994-B770-1D4A7C8195E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84C4A4-E2A4-4005-AE84-5BDD204506E1}"/>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4" name="Pladsholder til sidefod 3">
            <a:extLst>
              <a:ext uri="{FF2B5EF4-FFF2-40B4-BE49-F238E27FC236}">
                <a16:creationId xmlns:a16="http://schemas.microsoft.com/office/drawing/2014/main" id="{F4741A0D-B250-4571-BC6D-A987FBD3CFA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B2415C59-ABC7-4CDE-AAB8-1FEFE885F34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82841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8482452-3C78-4F11-9D69-62936FA4B16B}"/>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3" name="Pladsholder til sidefod 2">
            <a:extLst>
              <a:ext uri="{FF2B5EF4-FFF2-40B4-BE49-F238E27FC236}">
                <a16:creationId xmlns:a16="http://schemas.microsoft.com/office/drawing/2014/main" id="{3A8C0FC1-3F64-4C80-B07E-6F20DFE20156}"/>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A89D6599-C6C5-49AA-8F05-F52541C7D53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2816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DE6A6-E668-4016-9387-17CF3811DD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991E32-CA14-4766-9AED-57D98F6A1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D3ABE6B-274D-4071-9281-3EEB4FF8B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C5F8C41-5225-4D27-A62D-0007F51D17EB}"/>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6" name="Pladsholder til sidefod 5">
            <a:extLst>
              <a:ext uri="{FF2B5EF4-FFF2-40B4-BE49-F238E27FC236}">
                <a16:creationId xmlns:a16="http://schemas.microsoft.com/office/drawing/2014/main" id="{1B5F9C23-C1E6-4EC1-987F-7D2CCC839216}"/>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AA28C37E-3702-4C8B-B76D-F5D21A24201B}"/>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00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195C3-C235-4804-940B-4F0EA3055A1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4709509-FABF-4313-89B7-4B5E8F8AB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5A41D1A6-2542-46FC-AD31-80E31B798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EAF1908A-7D90-421D-9BCB-1471800E3FA3}"/>
              </a:ext>
            </a:extLst>
          </p:cNvPr>
          <p:cNvSpPr>
            <a:spLocks noGrp="1"/>
          </p:cNvSpPr>
          <p:nvPr>
            <p:ph type="dt" sz="half" idx="10"/>
          </p:nvPr>
        </p:nvSpPr>
        <p:spPr/>
        <p:txBody>
          <a:bodyPr/>
          <a:lstStyle/>
          <a:p>
            <a:fld id="{61903842-5BC2-4FEB-950C-E5CDCB0CB405}" type="datetimeFigureOut">
              <a:rPr lang="da-DK" smtClean="0"/>
              <a:t>14-10-2025</a:t>
            </a:fld>
            <a:endParaRPr lang="da-DK" dirty="0"/>
          </a:p>
        </p:txBody>
      </p:sp>
      <p:sp>
        <p:nvSpPr>
          <p:cNvPr id="6" name="Pladsholder til sidefod 5">
            <a:extLst>
              <a:ext uri="{FF2B5EF4-FFF2-40B4-BE49-F238E27FC236}">
                <a16:creationId xmlns:a16="http://schemas.microsoft.com/office/drawing/2014/main" id="{B4C0C9AF-2CC5-479D-AFAF-A6E6043434A7}"/>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4FD3C248-1888-4D01-8B8C-DFDACB3FEF91}"/>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9492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1EF00C-1066-4794-A520-386B5E741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7C82C4-057A-43B2-B719-BA6F16DCE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1E5C95-84AF-439C-B145-347B6587C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03842-5BC2-4FEB-950C-E5CDCB0CB405}" type="datetimeFigureOut">
              <a:rPr lang="da-DK" smtClean="0"/>
              <a:t>14-10-2025</a:t>
            </a:fld>
            <a:endParaRPr lang="da-DK" dirty="0"/>
          </a:p>
        </p:txBody>
      </p:sp>
      <p:sp>
        <p:nvSpPr>
          <p:cNvPr id="5" name="Pladsholder til sidefod 4">
            <a:extLst>
              <a:ext uri="{FF2B5EF4-FFF2-40B4-BE49-F238E27FC236}">
                <a16:creationId xmlns:a16="http://schemas.microsoft.com/office/drawing/2014/main" id="{CBE0B101-AED0-446F-952E-9D9DC07BE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C44B3E33-CF46-407A-B239-493ADA0F5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9F8B-B767-4533-83A0-3D6076A31B0D}" type="slidenum">
              <a:rPr lang="da-DK" smtClean="0"/>
              <a:t>‹nr.›</a:t>
            </a:fld>
            <a:endParaRPr lang="da-DK" dirty="0"/>
          </a:p>
        </p:txBody>
      </p:sp>
    </p:spTree>
    <p:extLst>
      <p:ext uri="{BB962C8B-B14F-4D97-AF65-F5344CB8AC3E}">
        <p14:creationId xmlns:p14="http://schemas.microsoft.com/office/powerpoint/2010/main" val="319233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3BEF19D-E8B7-8727-6599-544180A28D58}"/>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45"/>
                    </a14:imgEffect>
                    <a14:imgEffect>
                      <a14:saturation sat="0"/>
                    </a14:imgEffect>
                    <a14:imgEffect>
                      <a14:brightnessContrast bright="-40000" contrast="-40000"/>
                    </a14:imgEffect>
                  </a14:imgLayer>
                </a14:imgProps>
              </a:ext>
            </a:extLst>
          </a:blip>
          <a:srcRect l="14334" t="413" b="368"/>
          <a:stretch/>
        </p:blipFill>
        <p:spPr>
          <a:xfrm>
            <a:off x="0" y="-1"/>
            <a:ext cx="6462834" cy="6858001"/>
          </a:xfrm>
          <a:prstGeom prst="rect">
            <a:avLst/>
          </a:prstGeom>
        </p:spPr>
      </p:pic>
      <p:pic>
        <p:nvPicPr>
          <p:cNvPr id="3" name="Billede 2">
            <a:extLst>
              <a:ext uri="{FF2B5EF4-FFF2-40B4-BE49-F238E27FC236}">
                <a16:creationId xmlns:a16="http://schemas.microsoft.com/office/drawing/2014/main" id="{46947BC8-E0AE-EAB6-38E5-9DF51D50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253" y="261938"/>
            <a:ext cx="987672" cy="833437"/>
          </a:xfrm>
          <a:prstGeom prst="rect">
            <a:avLst/>
          </a:prstGeom>
        </p:spPr>
      </p:pic>
      <p:sp>
        <p:nvSpPr>
          <p:cNvPr id="4" name="Tekstfelt 3">
            <a:extLst>
              <a:ext uri="{FF2B5EF4-FFF2-40B4-BE49-F238E27FC236}">
                <a16:creationId xmlns:a16="http://schemas.microsoft.com/office/drawing/2014/main" id="{D0830A98-9C64-3826-F48B-C9782B1CF275}"/>
              </a:ext>
            </a:extLst>
          </p:cNvPr>
          <p:cNvSpPr txBox="1"/>
          <p:nvPr/>
        </p:nvSpPr>
        <p:spPr>
          <a:xfrm>
            <a:off x="7262956" y="2666751"/>
            <a:ext cx="4306820" cy="1692771"/>
          </a:xfrm>
          <a:prstGeom prst="rect">
            <a:avLst/>
          </a:prstGeom>
          <a:noFill/>
        </p:spPr>
        <p:txBody>
          <a:bodyPr wrap="none" rtlCol="0">
            <a:spAutoFit/>
          </a:bodyPr>
          <a:lstStyle/>
          <a:p>
            <a:r>
              <a:rPr lang="da-DK" sz="3600" dirty="0">
                <a:solidFill>
                  <a:schemeClr val="accent2"/>
                </a:solidFill>
                <a:latin typeface="Tahoma" panose="020B0604030504040204" pitchFamily="34" charset="0"/>
                <a:ea typeface="Tahoma" panose="020B0604030504040204" pitchFamily="34" charset="0"/>
                <a:cs typeface="Tahoma" panose="020B0604030504040204" pitchFamily="34" charset="0"/>
              </a:rPr>
              <a:t>Kommunalvalg 2025</a:t>
            </a:r>
          </a:p>
          <a:p>
            <a:r>
              <a:rPr lang="da-DK" sz="3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 Store Byer</a:t>
            </a:r>
          </a:p>
          <a:p>
            <a:endParaRPr lang="da-DK" sz="1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da-DK"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September/Oktober 2025</a:t>
            </a:r>
          </a:p>
        </p:txBody>
      </p:sp>
      <p:pic>
        <p:nvPicPr>
          <p:cNvPr id="5" name="Billede 4">
            <a:extLst>
              <a:ext uri="{FF2B5EF4-FFF2-40B4-BE49-F238E27FC236}">
                <a16:creationId xmlns:a16="http://schemas.microsoft.com/office/drawing/2014/main" id="{0B289626-8A61-42BA-AAFA-0A3AC995BCE2}"/>
              </a:ext>
            </a:extLst>
          </p:cNvPr>
          <p:cNvPicPr>
            <a:picLocks noChangeAspect="1"/>
          </p:cNvPicPr>
          <p:nvPr/>
        </p:nvPicPr>
        <p:blipFill rotWithShape="1">
          <a:blip r:embed="rId5"/>
          <a:srcRect l="6737" t="10073" r="6706" b="7124"/>
          <a:stretch/>
        </p:blipFill>
        <p:spPr>
          <a:xfrm>
            <a:off x="717176" y="4885764"/>
            <a:ext cx="2321859" cy="1039907"/>
          </a:xfrm>
          <a:prstGeom prst="rect">
            <a:avLst/>
          </a:prstGeom>
        </p:spPr>
      </p:pic>
      <p:pic>
        <p:nvPicPr>
          <p:cNvPr id="6" name="Billede 5" descr="BL.png">
            <a:extLst>
              <a:ext uri="{FF2B5EF4-FFF2-40B4-BE49-F238E27FC236}">
                <a16:creationId xmlns:a16="http://schemas.microsoft.com/office/drawing/2014/main" id="{9D0D3C20-49B5-5E76-93A8-49CD2BBECF2D}"/>
              </a:ext>
            </a:extLst>
          </p:cNvPr>
          <p:cNvPicPr>
            <a:picLocks noChangeAspect="1"/>
          </p:cNvPicPr>
          <p:nvPr/>
        </p:nvPicPr>
        <p:blipFill>
          <a:blip r:embed="rId6" cstate="print"/>
          <a:stretch>
            <a:fillRect/>
          </a:stretch>
        </p:blipFill>
        <p:spPr>
          <a:xfrm>
            <a:off x="7488715" y="4673711"/>
            <a:ext cx="2282136" cy="1464011"/>
          </a:xfrm>
          <a:prstGeom prst="rect">
            <a:avLst/>
          </a:prstGeom>
        </p:spPr>
      </p:pic>
    </p:spTree>
    <p:extLst>
      <p:ext uri="{BB962C8B-B14F-4D97-AF65-F5344CB8AC3E}">
        <p14:creationId xmlns:p14="http://schemas.microsoft.com/office/powerpoint/2010/main" val="134963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råd til en ny bolig i samme by – hvis de skal flytte.</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Hvis du skal flytte fra den bolig, du bor i nu, er du så sikker på, at du har råd til en ny bolig i din by?</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36,0 % af de adspurgte fra de tre store byer, mener de har råd til en ny bolig i samme by – men de mener ikke de kan vælge frit.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450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Hvis du skal flytte fra den bolig, du bor i nu, er du så sikker på, at du har råd til en ny bolig i din by?</a:t>
            </a:r>
          </a:p>
        </p:txBody>
      </p:sp>
      <p:sp>
        <p:nvSpPr>
          <p:cNvPr id="2" name="Tekstfelt 1">
            <a:extLst>
              <a:ext uri="{FF2B5EF4-FFF2-40B4-BE49-F238E27FC236}">
                <a16:creationId xmlns:a16="http://schemas.microsoft.com/office/drawing/2014/main" id="{7370A139-18CA-3481-D294-B5652DD75F46}"/>
              </a:ext>
            </a:extLst>
          </p:cNvPr>
          <p:cNvSpPr txBox="1"/>
          <p:nvPr/>
        </p:nvSpPr>
        <p:spPr>
          <a:xfrm>
            <a:off x="2326740" y="226337"/>
            <a:ext cx="9079195" cy="976678"/>
          </a:xfrm>
          <a:prstGeom prst="rect">
            <a:avLst/>
          </a:prstGeom>
          <a:noFill/>
        </p:spPr>
        <p:txBody>
          <a:bodyPr wrap="square" rtlCol="0">
            <a:spAutoFit/>
          </a:bodyPr>
          <a:lstStyle/>
          <a:p>
            <a:pPr>
              <a:lnSpc>
                <a:spcPct val="107000"/>
              </a:lnSpc>
              <a:spcAft>
                <a:spcPts val="800"/>
              </a:spcAft>
            </a:pPr>
            <a:r>
              <a:rPr lang="da-DK" sz="1200" dirty="0"/>
              <a:t>På følge den gennemsnitlige kvadratmeterpris i København, koster en ejerlejlighed på 60 kvadratmeter i år 3,5 millioner. En ledig toværelses lejelejlighed på 60 kvadratmeter koster cirka 14.000 kr. om måneden, ifølge Boligportalen.</a:t>
            </a:r>
          </a:p>
          <a:p>
            <a:pPr>
              <a:lnSpc>
                <a:spcPct val="107000"/>
              </a:lnSpc>
              <a:spcAft>
                <a:spcPts val="800"/>
              </a:spcAft>
            </a:pPr>
            <a:r>
              <a:rPr lang="da-DK" sz="1200" dirty="0"/>
              <a:t>I Odense og Aarhus koster en tilsvarende ejerlejlighed ifølge tal fra Boliga1,5 - 2,2 millioner kroner. mens en ledig toværelses lejelejlighed koster 6.000-10.000 kr. om måneden.</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2DA562B6-BD62-44DC-B162-CA57E247F210}"/>
              </a:ext>
            </a:extLst>
          </p:cNvPr>
          <p:cNvGraphicFramePr>
            <a:graphicFrameLocks/>
          </p:cNvGraphicFramePr>
          <p:nvPr>
            <p:extLst>
              <p:ext uri="{D42A27DB-BD31-4B8C-83A1-F6EECF244321}">
                <p14:modId xmlns:p14="http://schemas.microsoft.com/office/powerpoint/2010/main" val="4193105061"/>
              </p:ext>
            </p:extLst>
          </p:nvPr>
        </p:nvGraphicFramePr>
        <p:xfrm>
          <a:off x="2511275" y="1203015"/>
          <a:ext cx="8983980" cy="3437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el 15">
            <a:extLst>
              <a:ext uri="{FF2B5EF4-FFF2-40B4-BE49-F238E27FC236}">
                <a16:creationId xmlns:a16="http://schemas.microsoft.com/office/drawing/2014/main" id="{AA7B89AD-AA4D-C05E-1FEB-F3CAC0F2AAFA}"/>
              </a:ext>
            </a:extLst>
          </p:cNvPr>
          <p:cNvGraphicFramePr>
            <a:graphicFrameLocks noGrp="1"/>
          </p:cNvGraphicFramePr>
          <p:nvPr>
            <p:extLst>
              <p:ext uri="{D42A27DB-BD31-4B8C-83A1-F6EECF244321}">
                <p14:modId xmlns:p14="http://schemas.microsoft.com/office/powerpoint/2010/main" val="2562584746"/>
              </p:ext>
            </p:extLst>
          </p:nvPr>
        </p:nvGraphicFramePr>
        <p:xfrm>
          <a:off x="294735" y="4797373"/>
          <a:ext cx="11342303" cy="1243248"/>
        </p:xfrm>
        <a:graphic>
          <a:graphicData uri="http://schemas.openxmlformats.org/drawingml/2006/table">
            <a:tbl>
              <a:tblPr/>
              <a:tblGrid>
                <a:gridCol w="1890383">
                  <a:extLst>
                    <a:ext uri="{9D8B030D-6E8A-4147-A177-3AD203B41FA5}">
                      <a16:colId xmlns:a16="http://schemas.microsoft.com/office/drawing/2014/main" val="2758871772"/>
                    </a:ext>
                  </a:extLst>
                </a:gridCol>
                <a:gridCol w="630128">
                  <a:extLst>
                    <a:ext uri="{9D8B030D-6E8A-4147-A177-3AD203B41FA5}">
                      <a16:colId xmlns:a16="http://schemas.microsoft.com/office/drawing/2014/main" val="2643502950"/>
                    </a:ext>
                  </a:extLst>
                </a:gridCol>
                <a:gridCol w="630128">
                  <a:extLst>
                    <a:ext uri="{9D8B030D-6E8A-4147-A177-3AD203B41FA5}">
                      <a16:colId xmlns:a16="http://schemas.microsoft.com/office/drawing/2014/main" val="2597624707"/>
                    </a:ext>
                  </a:extLst>
                </a:gridCol>
                <a:gridCol w="630128">
                  <a:extLst>
                    <a:ext uri="{9D8B030D-6E8A-4147-A177-3AD203B41FA5}">
                      <a16:colId xmlns:a16="http://schemas.microsoft.com/office/drawing/2014/main" val="3439324268"/>
                    </a:ext>
                  </a:extLst>
                </a:gridCol>
                <a:gridCol w="630128">
                  <a:extLst>
                    <a:ext uri="{9D8B030D-6E8A-4147-A177-3AD203B41FA5}">
                      <a16:colId xmlns:a16="http://schemas.microsoft.com/office/drawing/2014/main" val="3908597249"/>
                    </a:ext>
                  </a:extLst>
                </a:gridCol>
                <a:gridCol w="630128">
                  <a:extLst>
                    <a:ext uri="{9D8B030D-6E8A-4147-A177-3AD203B41FA5}">
                      <a16:colId xmlns:a16="http://schemas.microsoft.com/office/drawing/2014/main" val="1893883271"/>
                    </a:ext>
                  </a:extLst>
                </a:gridCol>
                <a:gridCol w="630128">
                  <a:extLst>
                    <a:ext uri="{9D8B030D-6E8A-4147-A177-3AD203B41FA5}">
                      <a16:colId xmlns:a16="http://schemas.microsoft.com/office/drawing/2014/main" val="917331829"/>
                    </a:ext>
                  </a:extLst>
                </a:gridCol>
                <a:gridCol w="630128">
                  <a:extLst>
                    <a:ext uri="{9D8B030D-6E8A-4147-A177-3AD203B41FA5}">
                      <a16:colId xmlns:a16="http://schemas.microsoft.com/office/drawing/2014/main" val="2245334302"/>
                    </a:ext>
                  </a:extLst>
                </a:gridCol>
                <a:gridCol w="630128">
                  <a:extLst>
                    <a:ext uri="{9D8B030D-6E8A-4147-A177-3AD203B41FA5}">
                      <a16:colId xmlns:a16="http://schemas.microsoft.com/office/drawing/2014/main" val="1394065197"/>
                    </a:ext>
                  </a:extLst>
                </a:gridCol>
                <a:gridCol w="630128">
                  <a:extLst>
                    <a:ext uri="{9D8B030D-6E8A-4147-A177-3AD203B41FA5}">
                      <a16:colId xmlns:a16="http://schemas.microsoft.com/office/drawing/2014/main" val="1514393753"/>
                    </a:ext>
                  </a:extLst>
                </a:gridCol>
                <a:gridCol w="630128">
                  <a:extLst>
                    <a:ext uri="{9D8B030D-6E8A-4147-A177-3AD203B41FA5}">
                      <a16:colId xmlns:a16="http://schemas.microsoft.com/office/drawing/2014/main" val="3912535576"/>
                    </a:ext>
                  </a:extLst>
                </a:gridCol>
                <a:gridCol w="630128">
                  <a:extLst>
                    <a:ext uri="{9D8B030D-6E8A-4147-A177-3AD203B41FA5}">
                      <a16:colId xmlns:a16="http://schemas.microsoft.com/office/drawing/2014/main" val="3852293148"/>
                    </a:ext>
                  </a:extLst>
                </a:gridCol>
                <a:gridCol w="630128">
                  <a:extLst>
                    <a:ext uri="{9D8B030D-6E8A-4147-A177-3AD203B41FA5}">
                      <a16:colId xmlns:a16="http://schemas.microsoft.com/office/drawing/2014/main" val="4048871468"/>
                    </a:ext>
                  </a:extLst>
                </a:gridCol>
                <a:gridCol w="630128">
                  <a:extLst>
                    <a:ext uri="{9D8B030D-6E8A-4147-A177-3AD203B41FA5}">
                      <a16:colId xmlns:a16="http://schemas.microsoft.com/office/drawing/2014/main" val="2521322271"/>
                    </a:ext>
                  </a:extLst>
                </a:gridCol>
                <a:gridCol w="630128">
                  <a:extLst>
                    <a:ext uri="{9D8B030D-6E8A-4147-A177-3AD203B41FA5}">
                      <a16:colId xmlns:a16="http://schemas.microsoft.com/office/drawing/2014/main" val="2817009253"/>
                    </a:ext>
                  </a:extLst>
                </a:gridCol>
                <a:gridCol w="630128">
                  <a:extLst>
                    <a:ext uri="{9D8B030D-6E8A-4147-A177-3AD203B41FA5}">
                      <a16:colId xmlns:a16="http://schemas.microsoft.com/office/drawing/2014/main" val="2037009998"/>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7 Hvis du skal flytte fra den bolig du bor i nu?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90069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Helt sikkert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04993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Ja - men ikke hvad som helst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68560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Måske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290758"/>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Det bliver svært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413893"/>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5715010"/>
                  </a:ext>
                </a:extLst>
              </a:tr>
            </a:tbl>
          </a:graphicData>
        </a:graphic>
      </p:graphicFrame>
    </p:spTree>
    <p:extLst>
      <p:ext uri="{BB962C8B-B14F-4D97-AF65-F5344CB8AC3E}">
        <p14:creationId xmlns:p14="http://schemas.microsoft.com/office/powerpoint/2010/main" val="406560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er bekymret på de unges vegne. Har de råd til at bo  deres by?</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du bekymret på dine børns eller andre unges vegne for om de har råd til at bo i din by?</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22,2 % af de adspurgte, er i meget høj grad bekymret for om de unge har råd til at bo i deres by.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447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8. Er du på dine børns  eller andre unges vegne bekymret for, om de har eller får råd til at bo i din by?</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8" name="Tabel 7">
            <a:extLst>
              <a:ext uri="{FF2B5EF4-FFF2-40B4-BE49-F238E27FC236}">
                <a16:creationId xmlns:a16="http://schemas.microsoft.com/office/drawing/2014/main" id="{E47D5608-91E2-16C0-6353-3A23B87A891E}"/>
              </a:ext>
            </a:extLst>
          </p:cNvPr>
          <p:cNvGraphicFramePr>
            <a:graphicFrameLocks noGrp="1"/>
          </p:cNvGraphicFramePr>
          <p:nvPr>
            <p:extLst>
              <p:ext uri="{D42A27DB-BD31-4B8C-83A1-F6EECF244321}">
                <p14:modId xmlns:p14="http://schemas.microsoft.com/office/powerpoint/2010/main" val="3919884147"/>
              </p:ext>
            </p:extLst>
          </p:nvPr>
        </p:nvGraphicFramePr>
        <p:xfrm>
          <a:off x="500464" y="4844044"/>
          <a:ext cx="10994796" cy="1243248"/>
        </p:xfrm>
        <a:graphic>
          <a:graphicData uri="http://schemas.openxmlformats.org/drawingml/2006/table">
            <a:tbl>
              <a:tblPr/>
              <a:tblGrid>
                <a:gridCol w="1832466">
                  <a:extLst>
                    <a:ext uri="{9D8B030D-6E8A-4147-A177-3AD203B41FA5}">
                      <a16:colId xmlns:a16="http://schemas.microsoft.com/office/drawing/2014/main" val="2340139332"/>
                    </a:ext>
                  </a:extLst>
                </a:gridCol>
                <a:gridCol w="610822">
                  <a:extLst>
                    <a:ext uri="{9D8B030D-6E8A-4147-A177-3AD203B41FA5}">
                      <a16:colId xmlns:a16="http://schemas.microsoft.com/office/drawing/2014/main" val="1118110124"/>
                    </a:ext>
                  </a:extLst>
                </a:gridCol>
                <a:gridCol w="610822">
                  <a:extLst>
                    <a:ext uri="{9D8B030D-6E8A-4147-A177-3AD203B41FA5}">
                      <a16:colId xmlns:a16="http://schemas.microsoft.com/office/drawing/2014/main" val="1994497434"/>
                    </a:ext>
                  </a:extLst>
                </a:gridCol>
                <a:gridCol w="610822">
                  <a:extLst>
                    <a:ext uri="{9D8B030D-6E8A-4147-A177-3AD203B41FA5}">
                      <a16:colId xmlns:a16="http://schemas.microsoft.com/office/drawing/2014/main" val="2862884589"/>
                    </a:ext>
                  </a:extLst>
                </a:gridCol>
                <a:gridCol w="610822">
                  <a:extLst>
                    <a:ext uri="{9D8B030D-6E8A-4147-A177-3AD203B41FA5}">
                      <a16:colId xmlns:a16="http://schemas.microsoft.com/office/drawing/2014/main" val="214859238"/>
                    </a:ext>
                  </a:extLst>
                </a:gridCol>
                <a:gridCol w="610822">
                  <a:extLst>
                    <a:ext uri="{9D8B030D-6E8A-4147-A177-3AD203B41FA5}">
                      <a16:colId xmlns:a16="http://schemas.microsoft.com/office/drawing/2014/main" val="1007005843"/>
                    </a:ext>
                  </a:extLst>
                </a:gridCol>
                <a:gridCol w="610822">
                  <a:extLst>
                    <a:ext uri="{9D8B030D-6E8A-4147-A177-3AD203B41FA5}">
                      <a16:colId xmlns:a16="http://schemas.microsoft.com/office/drawing/2014/main" val="1886403774"/>
                    </a:ext>
                  </a:extLst>
                </a:gridCol>
                <a:gridCol w="610822">
                  <a:extLst>
                    <a:ext uri="{9D8B030D-6E8A-4147-A177-3AD203B41FA5}">
                      <a16:colId xmlns:a16="http://schemas.microsoft.com/office/drawing/2014/main" val="622127783"/>
                    </a:ext>
                  </a:extLst>
                </a:gridCol>
                <a:gridCol w="610822">
                  <a:extLst>
                    <a:ext uri="{9D8B030D-6E8A-4147-A177-3AD203B41FA5}">
                      <a16:colId xmlns:a16="http://schemas.microsoft.com/office/drawing/2014/main" val="1163215792"/>
                    </a:ext>
                  </a:extLst>
                </a:gridCol>
                <a:gridCol w="610822">
                  <a:extLst>
                    <a:ext uri="{9D8B030D-6E8A-4147-A177-3AD203B41FA5}">
                      <a16:colId xmlns:a16="http://schemas.microsoft.com/office/drawing/2014/main" val="2521885977"/>
                    </a:ext>
                  </a:extLst>
                </a:gridCol>
                <a:gridCol w="610822">
                  <a:extLst>
                    <a:ext uri="{9D8B030D-6E8A-4147-A177-3AD203B41FA5}">
                      <a16:colId xmlns:a16="http://schemas.microsoft.com/office/drawing/2014/main" val="3137395678"/>
                    </a:ext>
                  </a:extLst>
                </a:gridCol>
                <a:gridCol w="610822">
                  <a:extLst>
                    <a:ext uri="{9D8B030D-6E8A-4147-A177-3AD203B41FA5}">
                      <a16:colId xmlns:a16="http://schemas.microsoft.com/office/drawing/2014/main" val="3241245180"/>
                    </a:ext>
                  </a:extLst>
                </a:gridCol>
                <a:gridCol w="610822">
                  <a:extLst>
                    <a:ext uri="{9D8B030D-6E8A-4147-A177-3AD203B41FA5}">
                      <a16:colId xmlns:a16="http://schemas.microsoft.com/office/drawing/2014/main" val="4243512822"/>
                    </a:ext>
                  </a:extLst>
                </a:gridCol>
                <a:gridCol w="610822">
                  <a:extLst>
                    <a:ext uri="{9D8B030D-6E8A-4147-A177-3AD203B41FA5}">
                      <a16:colId xmlns:a16="http://schemas.microsoft.com/office/drawing/2014/main" val="2851987933"/>
                    </a:ext>
                  </a:extLst>
                </a:gridCol>
                <a:gridCol w="610822">
                  <a:extLst>
                    <a:ext uri="{9D8B030D-6E8A-4147-A177-3AD203B41FA5}">
                      <a16:colId xmlns:a16="http://schemas.microsoft.com/office/drawing/2014/main" val="1865915715"/>
                    </a:ext>
                  </a:extLst>
                </a:gridCol>
                <a:gridCol w="610822">
                  <a:extLst>
                    <a:ext uri="{9D8B030D-6E8A-4147-A177-3AD203B41FA5}">
                      <a16:colId xmlns:a16="http://schemas.microsoft.com/office/drawing/2014/main" val="2397039486"/>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8 Er du på dine børns eller andre unges vegne?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59820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meget høj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508004"/>
                  </a:ext>
                </a:extLst>
              </a:tr>
              <a:tr h="182562">
                <a:tc>
                  <a:txBody>
                    <a:bodyPr/>
                    <a:lstStyle/>
                    <a:p>
                      <a:pPr algn="l" fontAlgn="b">
                        <a:buNone/>
                      </a:pPr>
                      <a:r>
                        <a:rPr lang="da-DK" sz="800" b="0" i="0" u="none" strike="noStrike" dirty="0">
                          <a:solidFill>
                            <a:srgbClr val="000000"/>
                          </a:solidFill>
                          <a:effectLst/>
                          <a:latin typeface="Aptos Narrow" panose="020B0004020202020204" pitchFamily="34" charset="0"/>
                        </a:rPr>
                        <a:t>I høj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28777"/>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206715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mindre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0713357"/>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011827"/>
                  </a:ext>
                </a:extLst>
              </a:tr>
            </a:tbl>
          </a:graphicData>
        </a:graphic>
      </p:graphicFrame>
      <p:graphicFrame>
        <p:nvGraphicFramePr>
          <p:cNvPr id="16" name="Diagram 15">
            <a:extLst>
              <a:ext uri="{FF2B5EF4-FFF2-40B4-BE49-F238E27FC236}">
                <a16:creationId xmlns:a16="http://schemas.microsoft.com/office/drawing/2014/main" id="{393AF389-89C4-4BDE-925C-AD64946D908D}"/>
              </a:ext>
            </a:extLst>
          </p:cNvPr>
          <p:cNvGraphicFramePr>
            <a:graphicFrameLocks/>
          </p:cNvGraphicFramePr>
          <p:nvPr>
            <p:extLst>
              <p:ext uri="{D42A27DB-BD31-4B8C-83A1-F6EECF244321}">
                <p14:modId xmlns:p14="http://schemas.microsoft.com/office/powerpoint/2010/main" val="781397141"/>
              </p:ext>
            </p:extLst>
          </p:nvPr>
        </p:nvGraphicFramePr>
        <p:xfrm>
          <a:off x="2148965" y="204518"/>
          <a:ext cx="9244131" cy="4436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8576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2214028"/>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 frygter, at folk må flytte fra byen.</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9" y="6284150"/>
            <a:ext cx="9515920"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Frygter du, at de stigende boligpriser i din by på et tidspunkt kan medføre, at du eller andre, du holder af, bliver nødt til at flytte fra kommunen?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19,5 % af deltagerne fra de store byer i høj grad frygter, at boligpriserne medfører, at folk de holder af vil flytte fra kommunen.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973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9. Frygter du, at de stigende boligpriser i din by på et tidspunkt kan medføre, at du eller andre, du holder af, bliver nødt til at flytte fra kommunen?</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2761FC63-58CD-454C-93D9-5E678DA336CE}"/>
              </a:ext>
            </a:extLst>
          </p:cNvPr>
          <p:cNvGraphicFramePr>
            <a:graphicFrameLocks/>
          </p:cNvGraphicFramePr>
          <p:nvPr>
            <p:extLst>
              <p:ext uri="{D42A27DB-BD31-4B8C-83A1-F6EECF244321}">
                <p14:modId xmlns:p14="http://schemas.microsoft.com/office/powerpoint/2010/main" val="1135081905"/>
              </p:ext>
            </p:extLst>
          </p:nvPr>
        </p:nvGraphicFramePr>
        <p:xfrm>
          <a:off x="2252482" y="338026"/>
          <a:ext cx="9065375" cy="4316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 7">
            <a:extLst>
              <a:ext uri="{FF2B5EF4-FFF2-40B4-BE49-F238E27FC236}">
                <a16:creationId xmlns:a16="http://schemas.microsoft.com/office/drawing/2014/main" id="{41024D52-8FC9-5074-1836-FD395F39297A}"/>
              </a:ext>
            </a:extLst>
          </p:cNvPr>
          <p:cNvGraphicFramePr>
            <a:graphicFrameLocks noGrp="1"/>
          </p:cNvGraphicFramePr>
          <p:nvPr>
            <p:extLst>
              <p:ext uri="{D42A27DB-BD31-4B8C-83A1-F6EECF244321}">
                <p14:modId xmlns:p14="http://schemas.microsoft.com/office/powerpoint/2010/main" val="651191133"/>
              </p:ext>
            </p:extLst>
          </p:nvPr>
        </p:nvGraphicFramePr>
        <p:xfrm>
          <a:off x="215793" y="4860870"/>
          <a:ext cx="11386729" cy="1243248"/>
        </p:xfrm>
        <a:graphic>
          <a:graphicData uri="http://schemas.openxmlformats.org/drawingml/2006/table">
            <a:tbl>
              <a:tblPr/>
              <a:tblGrid>
                <a:gridCol w="1897789">
                  <a:extLst>
                    <a:ext uri="{9D8B030D-6E8A-4147-A177-3AD203B41FA5}">
                      <a16:colId xmlns:a16="http://schemas.microsoft.com/office/drawing/2014/main" val="3097872131"/>
                    </a:ext>
                  </a:extLst>
                </a:gridCol>
                <a:gridCol w="632596">
                  <a:extLst>
                    <a:ext uri="{9D8B030D-6E8A-4147-A177-3AD203B41FA5}">
                      <a16:colId xmlns:a16="http://schemas.microsoft.com/office/drawing/2014/main" val="1853834189"/>
                    </a:ext>
                  </a:extLst>
                </a:gridCol>
                <a:gridCol w="632596">
                  <a:extLst>
                    <a:ext uri="{9D8B030D-6E8A-4147-A177-3AD203B41FA5}">
                      <a16:colId xmlns:a16="http://schemas.microsoft.com/office/drawing/2014/main" val="3700497493"/>
                    </a:ext>
                  </a:extLst>
                </a:gridCol>
                <a:gridCol w="632596">
                  <a:extLst>
                    <a:ext uri="{9D8B030D-6E8A-4147-A177-3AD203B41FA5}">
                      <a16:colId xmlns:a16="http://schemas.microsoft.com/office/drawing/2014/main" val="1940762972"/>
                    </a:ext>
                  </a:extLst>
                </a:gridCol>
                <a:gridCol w="632596">
                  <a:extLst>
                    <a:ext uri="{9D8B030D-6E8A-4147-A177-3AD203B41FA5}">
                      <a16:colId xmlns:a16="http://schemas.microsoft.com/office/drawing/2014/main" val="1706816290"/>
                    </a:ext>
                  </a:extLst>
                </a:gridCol>
                <a:gridCol w="632596">
                  <a:extLst>
                    <a:ext uri="{9D8B030D-6E8A-4147-A177-3AD203B41FA5}">
                      <a16:colId xmlns:a16="http://schemas.microsoft.com/office/drawing/2014/main" val="900067036"/>
                    </a:ext>
                  </a:extLst>
                </a:gridCol>
                <a:gridCol w="632596">
                  <a:extLst>
                    <a:ext uri="{9D8B030D-6E8A-4147-A177-3AD203B41FA5}">
                      <a16:colId xmlns:a16="http://schemas.microsoft.com/office/drawing/2014/main" val="183999471"/>
                    </a:ext>
                  </a:extLst>
                </a:gridCol>
                <a:gridCol w="632596">
                  <a:extLst>
                    <a:ext uri="{9D8B030D-6E8A-4147-A177-3AD203B41FA5}">
                      <a16:colId xmlns:a16="http://schemas.microsoft.com/office/drawing/2014/main" val="2053268031"/>
                    </a:ext>
                  </a:extLst>
                </a:gridCol>
                <a:gridCol w="632596">
                  <a:extLst>
                    <a:ext uri="{9D8B030D-6E8A-4147-A177-3AD203B41FA5}">
                      <a16:colId xmlns:a16="http://schemas.microsoft.com/office/drawing/2014/main" val="2105318659"/>
                    </a:ext>
                  </a:extLst>
                </a:gridCol>
                <a:gridCol w="632596">
                  <a:extLst>
                    <a:ext uri="{9D8B030D-6E8A-4147-A177-3AD203B41FA5}">
                      <a16:colId xmlns:a16="http://schemas.microsoft.com/office/drawing/2014/main" val="3680739738"/>
                    </a:ext>
                  </a:extLst>
                </a:gridCol>
                <a:gridCol w="632596">
                  <a:extLst>
                    <a:ext uri="{9D8B030D-6E8A-4147-A177-3AD203B41FA5}">
                      <a16:colId xmlns:a16="http://schemas.microsoft.com/office/drawing/2014/main" val="4112851982"/>
                    </a:ext>
                  </a:extLst>
                </a:gridCol>
                <a:gridCol w="632596">
                  <a:extLst>
                    <a:ext uri="{9D8B030D-6E8A-4147-A177-3AD203B41FA5}">
                      <a16:colId xmlns:a16="http://schemas.microsoft.com/office/drawing/2014/main" val="114624656"/>
                    </a:ext>
                  </a:extLst>
                </a:gridCol>
                <a:gridCol w="632596">
                  <a:extLst>
                    <a:ext uri="{9D8B030D-6E8A-4147-A177-3AD203B41FA5}">
                      <a16:colId xmlns:a16="http://schemas.microsoft.com/office/drawing/2014/main" val="1982673514"/>
                    </a:ext>
                  </a:extLst>
                </a:gridCol>
                <a:gridCol w="632596">
                  <a:extLst>
                    <a:ext uri="{9D8B030D-6E8A-4147-A177-3AD203B41FA5}">
                      <a16:colId xmlns:a16="http://schemas.microsoft.com/office/drawing/2014/main" val="1783589905"/>
                    </a:ext>
                  </a:extLst>
                </a:gridCol>
                <a:gridCol w="632596">
                  <a:extLst>
                    <a:ext uri="{9D8B030D-6E8A-4147-A177-3AD203B41FA5}">
                      <a16:colId xmlns:a16="http://schemas.microsoft.com/office/drawing/2014/main" val="1019390201"/>
                    </a:ext>
                  </a:extLst>
                </a:gridCol>
                <a:gridCol w="632596">
                  <a:extLst>
                    <a:ext uri="{9D8B030D-6E8A-4147-A177-3AD203B41FA5}">
                      <a16:colId xmlns:a16="http://schemas.microsoft.com/office/drawing/2014/main" val="3530676043"/>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9 Frygter du at de stigende boligpriser i din by på et?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6239274"/>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meget høj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19,5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398007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høj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80884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9591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mindre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185732"/>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806180"/>
                  </a:ext>
                </a:extLst>
              </a:tr>
            </a:tbl>
          </a:graphicData>
        </a:graphic>
      </p:graphicFrame>
    </p:spTree>
    <p:extLst>
      <p:ext uri="{BB962C8B-B14F-4D97-AF65-F5344CB8AC3E}">
        <p14:creationId xmlns:p14="http://schemas.microsoft.com/office/powerpoint/2010/main" val="63665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10735"/>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er på venteliste til en almen bolig.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du på venteliste til en Almen bolig?</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30,2 % af er på venteliste til en almen bolig.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35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10. Er du på venteliste til en Almen bolig?</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7" name="Tekstfelt 6">
            <a:extLst>
              <a:ext uri="{FF2B5EF4-FFF2-40B4-BE49-F238E27FC236}">
                <a16:creationId xmlns:a16="http://schemas.microsoft.com/office/drawing/2014/main" id="{DA7DA80E-A70D-0930-3322-4A4129B76655}"/>
              </a:ext>
            </a:extLst>
          </p:cNvPr>
          <p:cNvSpPr txBox="1"/>
          <p:nvPr/>
        </p:nvSpPr>
        <p:spPr>
          <a:xfrm>
            <a:off x="2257965" y="204518"/>
            <a:ext cx="9135136" cy="646331"/>
          </a:xfrm>
          <a:prstGeom prst="rect">
            <a:avLst/>
          </a:prstGeom>
          <a:noFill/>
        </p:spPr>
        <p:txBody>
          <a:bodyPr wrap="square">
            <a:spAutoFit/>
          </a:bodyPr>
          <a:lstStyle/>
          <a:p>
            <a:r>
              <a:rPr lang="da-DK" sz="1200" dirty="0"/>
              <a:t>I Danmark er der omtrent 600.000 almene boliger, som kan lejes til en helt anden pris.</a:t>
            </a:r>
            <a:br>
              <a:rPr lang="da-DK" sz="1200" dirty="0"/>
            </a:br>
            <a:r>
              <a:rPr lang="da-DK" sz="1200" dirty="0"/>
              <a:t>Huslejen (median) for en almen bolig på 60-70 kvadratmeter er i 2025 cirka 5.300 kr. Dem er der desværre mange års ventetid på at kunne flytte ind i.</a:t>
            </a:r>
          </a:p>
        </p:txBody>
      </p:sp>
      <p:graphicFrame>
        <p:nvGraphicFramePr>
          <p:cNvPr id="8" name="Diagram 7">
            <a:extLst>
              <a:ext uri="{FF2B5EF4-FFF2-40B4-BE49-F238E27FC236}">
                <a16:creationId xmlns:a16="http://schemas.microsoft.com/office/drawing/2014/main" id="{7FEDA32C-B5BD-4D85-B5BA-46FC5176DB42}"/>
              </a:ext>
            </a:extLst>
          </p:cNvPr>
          <p:cNvGraphicFramePr>
            <a:graphicFrameLocks/>
          </p:cNvGraphicFramePr>
          <p:nvPr>
            <p:extLst>
              <p:ext uri="{D42A27DB-BD31-4B8C-83A1-F6EECF244321}">
                <p14:modId xmlns:p14="http://schemas.microsoft.com/office/powerpoint/2010/main" val="380578197"/>
              </p:ext>
            </p:extLst>
          </p:nvPr>
        </p:nvGraphicFramePr>
        <p:xfrm>
          <a:off x="2257965" y="850850"/>
          <a:ext cx="9016760" cy="4100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29B3F7AF-655D-6014-4A93-4500DD18AEC8}"/>
              </a:ext>
            </a:extLst>
          </p:cNvPr>
          <p:cNvGraphicFramePr>
            <a:graphicFrameLocks noGrp="1"/>
          </p:cNvGraphicFramePr>
          <p:nvPr>
            <p:extLst>
              <p:ext uri="{D42A27DB-BD31-4B8C-83A1-F6EECF244321}">
                <p14:modId xmlns:p14="http://schemas.microsoft.com/office/powerpoint/2010/main" val="4109088407"/>
              </p:ext>
            </p:extLst>
          </p:nvPr>
        </p:nvGraphicFramePr>
        <p:xfrm>
          <a:off x="527649" y="5210826"/>
          <a:ext cx="11169773" cy="695562"/>
        </p:xfrm>
        <a:graphic>
          <a:graphicData uri="http://schemas.openxmlformats.org/drawingml/2006/table">
            <a:tbl>
              <a:tblPr/>
              <a:tblGrid>
                <a:gridCol w="1861628">
                  <a:extLst>
                    <a:ext uri="{9D8B030D-6E8A-4147-A177-3AD203B41FA5}">
                      <a16:colId xmlns:a16="http://schemas.microsoft.com/office/drawing/2014/main" val="4147730331"/>
                    </a:ext>
                  </a:extLst>
                </a:gridCol>
                <a:gridCol w="620543">
                  <a:extLst>
                    <a:ext uri="{9D8B030D-6E8A-4147-A177-3AD203B41FA5}">
                      <a16:colId xmlns:a16="http://schemas.microsoft.com/office/drawing/2014/main" val="3509132293"/>
                    </a:ext>
                  </a:extLst>
                </a:gridCol>
                <a:gridCol w="620543">
                  <a:extLst>
                    <a:ext uri="{9D8B030D-6E8A-4147-A177-3AD203B41FA5}">
                      <a16:colId xmlns:a16="http://schemas.microsoft.com/office/drawing/2014/main" val="1845878160"/>
                    </a:ext>
                  </a:extLst>
                </a:gridCol>
                <a:gridCol w="620543">
                  <a:extLst>
                    <a:ext uri="{9D8B030D-6E8A-4147-A177-3AD203B41FA5}">
                      <a16:colId xmlns:a16="http://schemas.microsoft.com/office/drawing/2014/main" val="3472010656"/>
                    </a:ext>
                  </a:extLst>
                </a:gridCol>
                <a:gridCol w="620543">
                  <a:extLst>
                    <a:ext uri="{9D8B030D-6E8A-4147-A177-3AD203B41FA5}">
                      <a16:colId xmlns:a16="http://schemas.microsoft.com/office/drawing/2014/main" val="2510950478"/>
                    </a:ext>
                  </a:extLst>
                </a:gridCol>
                <a:gridCol w="620543">
                  <a:extLst>
                    <a:ext uri="{9D8B030D-6E8A-4147-A177-3AD203B41FA5}">
                      <a16:colId xmlns:a16="http://schemas.microsoft.com/office/drawing/2014/main" val="108823010"/>
                    </a:ext>
                  </a:extLst>
                </a:gridCol>
                <a:gridCol w="620543">
                  <a:extLst>
                    <a:ext uri="{9D8B030D-6E8A-4147-A177-3AD203B41FA5}">
                      <a16:colId xmlns:a16="http://schemas.microsoft.com/office/drawing/2014/main" val="1934995981"/>
                    </a:ext>
                  </a:extLst>
                </a:gridCol>
                <a:gridCol w="620543">
                  <a:extLst>
                    <a:ext uri="{9D8B030D-6E8A-4147-A177-3AD203B41FA5}">
                      <a16:colId xmlns:a16="http://schemas.microsoft.com/office/drawing/2014/main" val="2603268162"/>
                    </a:ext>
                  </a:extLst>
                </a:gridCol>
                <a:gridCol w="620543">
                  <a:extLst>
                    <a:ext uri="{9D8B030D-6E8A-4147-A177-3AD203B41FA5}">
                      <a16:colId xmlns:a16="http://schemas.microsoft.com/office/drawing/2014/main" val="2989126670"/>
                    </a:ext>
                  </a:extLst>
                </a:gridCol>
                <a:gridCol w="620543">
                  <a:extLst>
                    <a:ext uri="{9D8B030D-6E8A-4147-A177-3AD203B41FA5}">
                      <a16:colId xmlns:a16="http://schemas.microsoft.com/office/drawing/2014/main" val="3542450384"/>
                    </a:ext>
                  </a:extLst>
                </a:gridCol>
                <a:gridCol w="620543">
                  <a:extLst>
                    <a:ext uri="{9D8B030D-6E8A-4147-A177-3AD203B41FA5}">
                      <a16:colId xmlns:a16="http://schemas.microsoft.com/office/drawing/2014/main" val="3324597906"/>
                    </a:ext>
                  </a:extLst>
                </a:gridCol>
                <a:gridCol w="620543">
                  <a:extLst>
                    <a:ext uri="{9D8B030D-6E8A-4147-A177-3AD203B41FA5}">
                      <a16:colId xmlns:a16="http://schemas.microsoft.com/office/drawing/2014/main" val="4131301098"/>
                    </a:ext>
                  </a:extLst>
                </a:gridCol>
                <a:gridCol w="620543">
                  <a:extLst>
                    <a:ext uri="{9D8B030D-6E8A-4147-A177-3AD203B41FA5}">
                      <a16:colId xmlns:a16="http://schemas.microsoft.com/office/drawing/2014/main" val="3458466896"/>
                    </a:ext>
                  </a:extLst>
                </a:gridCol>
                <a:gridCol w="620543">
                  <a:extLst>
                    <a:ext uri="{9D8B030D-6E8A-4147-A177-3AD203B41FA5}">
                      <a16:colId xmlns:a16="http://schemas.microsoft.com/office/drawing/2014/main" val="2077976069"/>
                    </a:ext>
                  </a:extLst>
                </a:gridCol>
                <a:gridCol w="620543">
                  <a:extLst>
                    <a:ext uri="{9D8B030D-6E8A-4147-A177-3AD203B41FA5}">
                      <a16:colId xmlns:a16="http://schemas.microsoft.com/office/drawing/2014/main" val="2528546706"/>
                    </a:ext>
                  </a:extLst>
                </a:gridCol>
                <a:gridCol w="620543">
                  <a:extLst>
                    <a:ext uri="{9D8B030D-6E8A-4147-A177-3AD203B41FA5}">
                      <a16:colId xmlns:a16="http://schemas.microsoft.com/office/drawing/2014/main" val="2585180448"/>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10 Er du på en venteliste til en almen 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68431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7578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166070"/>
                  </a:ext>
                </a:extLst>
              </a:tr>
            </a:tbl>
          </a:graphicData>
        </a:graphic>
      </p:graphicFrame>
    </p:spTree>
    <p:extLst>
      <p:ext uri="{BB962C8B-B14F-4D97-AF65-F5344CB8AC3E}">
        <p14:creationId xmlns:p14="http://schemas.microsoft.com/office/powerpoint/2010/main" val="288844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3A6E-E98E-0C80-03C8-116671B1F968}"/>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F2D433CE-88F7-2A90-EA40-65F280A51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9D793C68-5088-F09B-4CA6-399193CC02A1}"/>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synes du om ventetiderne på almene boliger?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72,5 % af deltagerne synes at ventetiderne på en almen bolig er alt for lange. (n=1.014)</a:t>
            </a:r>
          </a:p>
        </p:txBody>
      </p:sp>
      <p:sp>
        <p:nvSpPr>
          <p:cNvPr id="13" name="Pladsholder til diasnummer 2">
            <a:extLst>
              <a:ext uri="{FF2B5EF4-FFF2-40B4-BE49-F238E27FC236}">
                <a16:creationId xmlns:a16="http://schemas.microsoft.com/office/drawing/2014/main" id="{1AD4DA19-8067-AF9E-080C-D89C81F50D20}"/>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01C66A8-A4B2-616D-AC1C-1FD7EAC29DC9}"/>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36206998-2587-2D50-7373-7A646B6BDAEE}"/>
              </a:ext>
            </a:extLst>
          </p:cNvPr>
          <p:cNvSpPr/>
          <p:nvPr/>
        </p:nvSpPr>
        <p:spPr>
          <a:xfrm>
            <a:off x="0" y="0"/>
            <a:ext cx="2027238" cy="135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11. Hvad synes du om ventetiderne på almene boliger?</a:t>
            </a:r>
          </a:p>
        </p:txBody>
      </p:sp>
      <p:pic>
        <p:nvPicPr>
          <p:cNvPr id="9" name="Billede 8" descr="BL.png">
            <a:extLst>
              <a:ext uri="{FF2B5EF4-FFF2-40B4-BE49-F238E27FC236}">
                <a16:creationId xmlns:a16="http://schemas.microsoft.com/office/drawing/2014/main" id="{820D4079-60A4-E7E7-62B0-9C5C7447F75F}"/>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57E2D7AC-8BF3-4AAC-9ACC-5C34B432D6BA}"/>
              </a:ext>
            </a:extLst>
          </p:cNvPr>
          <p:cNvGraphicFramePr>
            <a:graphicFrameLocks/>
          </p:cNvGraphicFramePr>
          <p:nvPr>
            <p:extLst>
              <p:ext uri="{D42A27DB-BD31-4B8C-83A1-F6EECF244321}">
                <p14:modId xmlns:p14="http://schemas.microsoft.com/office/powerpoint/2010/main" val="2037557361"/>
              </p:ext>
            </p:extLst>
          </p:nvPr>
        </p:nvGraphicFramePr>
        <p:xfrm>
          <a:off x="2217976" y="306286"/>
          <a:ext cx="9074001" cy="4136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124FF165-F94A-EA46-F097-D66D89D013C8}"/>
              </a:ext>
            </a:extLst>
          </p:cNvPr>
          <p:cNvGraphicFramePr>
            <a:graphicFrameLocks noGrp="1"/>
          </p:cNvGraphicFramePr>
          <p:nvPr>
            <p:extLst>
              <p:ext uri="{D42A27DB-BD31-4B8C-83A1-F6EECF244321}">
                <p14:modId xmlns:p14="http://schemas.microsoft.com/office/powerpoint/2010/main" val="2042947871"/>
              </p:ext>
            </p:extLst>
          </p:nvPr>
        </p:nvGraphicFramePr>
        <p:xfrm>
          <a:off x="311989" y="4615429"/>
          <a:ext cx="11342303" cy="1221341"/>
        </p:xfrm>
        <a:graphic>
          <a:graphicData uri="http://schemas.openxmlformats.org/drawingml/2006/table">
            <a:tbl>
              <a:tblPr/>
              <a:tblGrid>
                <a:gridCol w="1890383">
                  <a:extLst>
                    <a:ext uri="{9D8B030D-6E8A-4147-A177-3AD203B41FA5}">
                      <a16:colId xmlns:a16="http://schemas.microsoft.com/office/drawing/2014/main" val="1230372097"/>
                    </a:ext>
                  </a:extLst>
                </a:gridCol>
                <a:gridCol w="630128">
                  <a:extLst>
                    <a:ext uri="{9D8B030D-6E8A-4147-A177-3AD203B41FA5}">
                      <a16:colId xmlns:a16="http://schemas.microsoft.com/office/drawing/2014/main" val="2377019817"/>
                    </a:ext>
                  </a:extLst>
                </a:gridCol>
                <a:gridCol w="630128">
                  <a:extLst>
                    <a:ext uri="{9D8B030D-6E8A-4147-A177-3AD203B41FA5}">
                      <a16:colId xmlns:a16="http://schemas.microsoft.com/office/drawing/2014/main" val="3080479231"/>
                    </a:ext>
                  </a:extLst>
                </a:gridCol>
                <a:gridCol w="630128">
                  <a:extLst>
                    <a:ext uri="{9D8B030D-6E8A-4147-A177-3AD203B41FA5}">
                      <a16:colId xmlns:a16="http://schemas.microsoft.com/office/drawing/2014/main" val="4267641530"/>
                    </a:ext>
                  </a:extLst>
                </a:gridCol>
                <a:gridCol w="630128">
                  <a:extLst>
                    <a:ext uri="{9D8B030D-6E8A-4147-A177-3AD203B41FA5}">
                      <a16:colId xmlns:a16="http://schemas.microsoft.com/office/drawing/2014/main" val="3049018268"/>
                    </a:ext>
                  </a:extLst>
                </a:gridCol>
                <a:gridCol w="630128">
                  <a:extLst>
                    <a:ext uri="{9D8B030D-6E8A-4147-A177-3AD203B41FA5}">
                      <a16:colId xmlns:a16="http://schemas.microsoft.com/office/drawing/2014/main" val="1445542014"/>
                    </a:ext>
                  </a:extLst>
                </a:gridCol>
                <a:gridCol w="630128">
                  <a:extLst>
                    <a:ext uri="{9D8B030D-6E8A-4147-A177-3AD203B41FA5}">
                      <a16:colId xmlns:a16="http://schemas.microsoft.com/office/drawing/2014/main" val="3862179663"/>
                    </a:ext>
                  </a:extLst>
                </a:gridCol>
                <a:gridCol w="630128">
                  <a:extLst>
                    <a:ext uri="{9D8B030D-6E8A-4147-A177-3AD203B41FA5}">
                      <a16:colId xmlns:a16="http://schemas.microsoft.com/office/drawing/2014/main" val="4141103038"/>
                    </a:ext>
                  </a:extLst>
                </a:gridCol>
                <a:gridCol w="630128">
                  <a:extLst>
                    <a:ext uri="{9D8B030D-6E8A-4147-A177-3AD203B41FA5}">
                      <a16:colId xmlns:a16="http://schemas.microsoft.com/office/drawing/2014/main" val="351162945"/>
                    </a:ext>
                  </a:extLst>
                </a:gridCol>
                <a:gridCol w="630128">
                  <a:extLst>
                    <a:ext uri="{9D8B030D-6E8A-4147-A177-3AD203B41FA5}">
                      <a16:colId xmlns:a16="http://schemas.microsoft.com/office/drawing/2014/main" val="655295004"/>
                    </a:ext>
                  </a:extLst>
                </a:gridCol>
                <a:gridCol w="630128">
                  <a:extLst>
                    <a:ext uri="{9D8B030D-6E8A-4147-A177-3AD203B41FA5}">
                      <a16:colId xmlns:a16="http://schemas.microsoft.com/office/drawing/2014/main" val="1540271178"/>
                    </a:ext>
                  </a:extLst>
                </a:gridCol>
                <a:gridCol w="630128">
                  <a:extLst>
                    <a:ext uri="{9D8B030D-6E8A-4147-A177-3AD203B41FA5}">
                      <a16:colId xmlns:a16="http://schemas.microsoft.com/office/drawing/2014/main" val="423337584"/>
                    </a:ext>
                  </a:extLst>
                </a:gridCol>
                <a:gridCol w="630128">
                  <a:extLst>
                    <a:ext uri="{9D8B030D-6E8A-4147-A177-3AD203B41FA5}">
                      <a16:colId xmlns:a16="http://schemas.microsoft.com/office/drawing/2014/main" val="2819949232"/>
                    </a:ext>
                  </a:extLst>
                </a:gridCol>
                <a:gridCol w="630128">
                  <a:extLst>
                    <a:ext uri="{9D8B030D-6E8A-4147-A177-3AD203B41FA5}">
                      <a16:colId xmlns:a16="http://schemas.microsoft.com/office/drawing/2014/main" val="1314850125"/>
                    </a:ext>
                  </a:extLst>
                </a:gridCol>
                <a:gridCol w="630128">
                  <a:extLst>
                    <a:ext uri="{9D8B030D-6E8A-4147-A177-3AD203B41FA5}">
                      <a16:colId xmlns:a16="http://schemas.microsoft.com/office/drawing/2014/main" val="3077694169"/>
                    </a:ext>
                  </a:extLst>
                </a:gridCol>
                <a:gridCol w="630128">
                  <a:extLst>
                    <a:ext uri="{9D8B030D-6E8A-4147-A177-3AD203B41FA5}">
                      <a16:colId xmlns:a16="http://schemas.microsoft.com/office/drawing/2014/main" val="2046048684"/>
                    </a:ext>
                  </a:extLst>
                </a:gridCol>
              </a:tblGrid>
              <a:tr h="491093">
                <a:tc>
                  <a:txBody>
                    <a:bodyPr/>
                    <a:lstStyle/>
                    <a:p>
                      <a:pPr algn="l" fontAlgn="b">
                        <a:buNone/>
                      </a:pPr>
                      <a:r>
                        <a:rPr lang="da-DK" sz="800" b="1" i="0" u="none" strike="noStrike" dirty="0">
                          <a:solidFill>
                            <a:srgbClr val="000000"/>
                          </a:solidFill>
                          <a:effectLst/>
                          <a:latin typeface="Aptos Narrow" panose="020B0004020202020204" pitchFamily="34" charset="0"/>
                        </a:rPr>
                        <a:t>11 Hvad synes du om ventetiderne på almene boliger?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426921"/>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De er for korte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3491080"/>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De er rimelige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8668659"/>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De er for lange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104929"/>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132442"/>
                  </a:ext>
                </a:extLst>
              </a:tr>
            </a:tbl>
          </a:graphicData>
        </a:graphic>
      </p:graphicFrame>
    </p:spTree>
    <p:extLst>
      <p:ext uri="{BB962C8B-B14F-4D97-AF65-F5344CB8AC3E}">
        <p14:creationId xmlns:p14="http://schemas.microsoft.com/office/powerpoint/2010/main" val="171830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DCED-1706-30B8-E4A9-E343F2F922E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3D7E5AE-6D7E-C588-1351-AB8E242BE4B1}"/>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494543BC-0E0B-061D-8930-C0ED76CAF02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A54F1B9E-280B-4CAC-71FC-C05D7FA9876D}"/>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3DECB5F3-D3FC-1C1C-E75C-29E1E2D35DE1}"/>
              </a:ext>
            </a:extLst>
          </p:cNvPr>
          <p:cNvSpPr txBox="1"/>
          <p:nvPr/>
        </p:nvSpPr>
        <p:spPr>
          <a:xfrm>
            <a:off x="5672889" y="2621880"/>
            <a:ext cx="5967663" cy="1938992"/>
          </a:xfrm>
          <a:prstGeom prst="rect">
            <a:avLst/>
          </a:prstGeom>
          <a:noFill/>
        </p:spPr>
        <p:txBody>
          <a:bodyPr wrap="square" rtlCol="0">
            <a:spAutoFit/>
          </a:bodyPr>
          <a:lstStyle/>
          <a:p>
            <a:pPr algn="ctr"/>
            <a:r>
              <a:rPr lang="da-DK" sz="6000" dirty="0"/>
              <a:t>Afstanden til sundhedsydelser</a:t>
            </a:r>
          </a:p>
        </p:txBody>
      </p:sp>
    </p:spTree>
    <p:extLst>
      <p:ext uri="{BB962C8B-B14F-4D97-AF65-F5344CB8AC3E}">
        <p14:creationId xmlns:p14="http://schemas.microsoft.com/office/powerpoint/2010/main" val="25267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Skal din kommune have et bredt boligudbud, så alle uanset indtægt kan bo tidssvarende i en god bolig?</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77,3 % er enige i, at alle skal have mulighed for en tidssvarende god bolig.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578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12. Skal din kommune have et bredt boligudbud, så alle uanset indtægt kan bo tidssvarende i en god bolig?</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14A6CEC6-13BD-456D-9D77-CB6640E1E263}"/>
              </a:ext>
            </a:extLst>
          </p:cNvPr>
          <p:cNvGraphicFramePr>
            <a:graphicFrameLocks/>
          </p:cNvGraphicFramePr>
          <p:nvPr>
            <p:extLst>
              <p:ext uri="{D42A27DB-BD31-4B8C-83A1-F6EECF244321}">
                <p14:modId xmlns:p14="http://schemas.microsoft.com/office/powerpoint/2010/main" val="3389976155"/>
              </p:ext>
            </p:extLst>
          </p:nvPr>
        </p:nvGraphicFramePr>
        <p:xfrm>
          <a:off x="2022358" y="890333"/>
          <a:ext cx="9472897" cy="4156615"/>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691057FA-9B5D-1A37-3963-09E646654BF7}"/>
              </a:ext>
            </a:extLst>
          </p:cNvPr>
          <p:cNvSpPr txBox="1"/>
          <p:nvPr/>
        </p:nvSpPr>
        <p:spPr>
          <a:xfrm>
            <a:off x="2232085" y="204518"/>
            <a:ext cx="9016760" cy="646331"/>
          </a:xfrm>
          <a:prstGeom prst="rect">
            <a:avLst/>
          </a:prstGeom>
          <a:noFill/>
        </p:spPr>
        <p:txBody>
          <a:bodyPr wrap="square">
            <a:spAutoFit/>
          </a:bodyPr>
          <a:lstStyle/>
          <a:p>
            <a:r>
              <a:rPr lang="da-DK" dirty="0"/>
              <a:t>Især socialt udsatte og lønmodtagere med almindelige jobs, har svært ved at finde boliger, de kan betale.</a:t>
            </a:r>
          </a:p>
        </p:txBody>
      </p:sp>
      <p:graphicFrame>
        <p:nvGraphicFramePr>
          <p:cNvPr id="10" name="Tabel 9">
            <a:extLst>
              <a:ext uri="{FF2B5EF4-FFF2-40B4-BE49-F238E27FC236}">
                <a16:creationId xmlns:a16="http://schemas.microsoft.com/office/drawing/2014/main" id="{B3365E36-BDE4-F903-C343-1BFDDE153439}"/>
              </a:ext>
            </a:extLst>
          </p:cNvPr>
          <p:cNvGraphicFramePr>
            <a:graphicFrameLocks noGrp="1"/>
          </p:cNvGraphicFramePr>
          <p:nvPr>
            <p:extLst>
              <p:ext uri="{D42A27DB-BD31-4B8C-83A1-F6EECF244321}">
                <p14:modId xmlns:p14="http://schemas.microsoft.com/office/powerpoint/2010/main" val="2129819218"/>
              </p:ext>
            </p:extLst>
          </p:nvPr>
        </p:nvGraphicFramePr>
        <p:xfrm>
          <a:off x="392657" y="5075572"/>
          <a:ext cx="11218500" cy="1083688"/>
        </p:xfrm>
        <a:graphic>
          <a:graphicData uri="http://schemas.openxmlformats.org/drawingml/2006/table">
            <a:tbl>
              <a:tblPr/>
              <a:tblGrid>
                <a:gridCol w="1869750">
                  <a:extLst>
                    <a:ext uri="{9D8B030D-6E8A-4147-A177-3AD203B41FA5}">
                      <a16:colId xmlns:a16="http://schemas.microsoft.com/office/drawing/2014/main" val="4213044286"/>
                    </a:ext>
                  </a:extLst>
                </a:gridCol>
                <a:gridCol w="623250">
                  <a:extLst>
                    <a:ext uri="{9D8B030D-6E8A-4147-A177-3AD203B41FA5}">
                      <a16:colId xmlns:a16="http://schemas.microsoft.com/office/drawing/2014/main" val="862445234"/>
                    </a:ext>
                  </a:extLst>
                </a:gridCol>
                <a:gridCol w="623250">
                  <a:extLst>
                    <a:ext uri="{9D8B030D-6E8A-4147-A177-3AD203B41FA5}">
                      <a16:colId xmlns:a16="http://schemas.microsoft.com/office/drawing/2014/main" val="694939615"/>
                    </a:ext>
                  </a:extLst>
                </a:gridCol>
                <a:gridCol w="623250">
                  <a:extLst>
                    <a:ext uri="{9D8B030D-6E8A-4147-A177-3AD203B41FA5}">
                      <a16:colId xmlns:a16="http://schemas.microsoft.com/office/drawing/2014/main" val="3795553290"/>
                    </a:ext>
                  </a:extLst>
                </a:gridCol>
                <a:gridCol w="623250">
                  <a:extLst>
                    <a:ext uri="{9D8B030D-6E8A-4147-A177-3AD203B41FA5}">
                      <a16:colId xmlns:a16="http://schemas.microsoft.com/office/drawing/2014/main" val="1948090998"/>
                    </a:ext>
                  </a:extLst>
                </a:gridCol>
                <a:gridCol w="623250">
                  <a:extLst>
                    <a:ext uri="{9D8B030D-6E8A-4147-A177-3AD203B41FA5}">
                      <a16:colId xmlns:a16="http://schemas.microsoft.com/office/drawing/2014/main" val="3445567622"/>
                    </a:ext>
                  </a:extLst>
                </a:gridCol>
                <a:gridCol w="623250">
                  <a:extLst>
                    <a:ext uri="{9D8B030D-6E8A-4147-A177-3AD203B41FA5}">
                      <a16:colId xmlns:a16="http://schemas.microsoft.com/office/drawing/2014/main" val="3244463023"/>
                    </a:ext>
                  </a:extLst>
                </a:gridCol>
                <a:gridCol w="623250">
                  <a:extLst>
                    <a:ext uri="{9D8B030D-6E8A-4147-A177-3AD203B41FA5}">
                      <a16:colId xmlns:a16="http://schemas.microsoft.com/office/drawing/2014/main" val="3484388517"/>
                    </a:ext>
                  </a:extLst>
                </a:gridCol>
                <a:gridCol w="623250">
                  <a:extLst>
                    <a:ext uri="{9D8B030D-6E8A-4147-A177-3AD203B41FA5}">
                      <a16:colId xmlns:a16="http://schemas.microsoft.com/office/drawing/2014/main" val="1745085561"/>
                    </a:ext>
                  </a:extLst>
                </a:gridCol>
                <a:gridCol w="623250">
                  <a:extLst>
                    <a:ext uri="{9D8B030D-6E8A-4147-A177-3AD203B41FA5}">
                      <a16:colId xmlns:a16="http://schemas.microsoft.com/office/drawing/2014/main" val="3804928512"/>
                    </a:ext>
                  </a:extLst>
                </a:gridCol>
                <a:gridCol w="623250">
                  <a:extLst>
                    <a:ext uri="{9D8B030D-6E8A-4147-A177-3AD203B41FA5}">
                      <a16:colId xmlns:a16="http://schemas.microsoft.com/office/drawing/2014/main" val="2703912263"/>
                    </a:ext>
                  </a:extLst>
                </a:gridCol>
                <a:gridCol w="623250">
                  <a:extLst>
                    <a:ext uri="{9D8B030D-6E8A-4147-A177-3AD203B41FA5}">
                      <a16:colId xmlns:a16="http://schemas.microsoft.com/office/drawing/2014/main" val="674369649"/>
                    </a:ext>
                  </a:extLst>
                </a:gridCol>
                <a:gridCol w="623250">
                  <a:extLst>
                    <a:ext uri="{9D8B030D-6E8A-4147-A177-3AD203B41FA5}">
                      <a16:colId xmlns:a16="http://schemas.microsoft.com/office/drawing/2014/main" val="36006002"/>
                    </a:ext>
                  </a:extLst>
                </a:gridCol>
                <a:gridCol w="623250">
                  <a:extLst>
                    <a:ext uri="{9D8B030D-6E8A-4147-A177-3AD203B41FA5}">
                      <a16:colId xmlns:a16="http://schemas.microsoft.com/office/drawing/2014/main" val="464910677"/>
                    </a:ext>
                  </a:extLst>
                </a:gridCol>
                <a:gridCol w="623250">
                  <a:extLst>
                    <a:ext uri="{9D8B030D-6E8A-4147-A177-3AD203B41FA5}">
                      <a16:colId xmlns:a16="http://schemas.microsoft.com/office/drawing/2014/main" val="473625837"/>
                    </a:ext>
                  </a:extLst>
                </a:gridCol>
                <a:gridCol w="623250">
                  <a:extLst>
                    <a:ext uri="{9D8B030D-6E8A-4147-A177-3AD203B41FA5}">
                      <a16:colId xmlns:a16="http://schemas.microsoft.com/office/drawing/2014/main" val="2894246453"/>
                    </a:ext>
                  </a:extLst>
                </a:gridCol>
              </a:tblGrid>
              <a:tr h="407791">
                <a:tc>
                  <a:txBody>
                    <a:bodyPr/>
                    <a:lstStyle/>
                    <a:p>
                      <a:pPr algn="l" fontAlgn="b">
                        <a:buNone/>
                      </a:pPr>
                      <a:r>
                        <a:rPr lang="da-DK" sz="800" b="1" i="0" u="none" strike="noStrike" dirty="0">
                          <a:solidFill>
                            <a:srgbClr val="000000"/>
                          </a:solidFill>
                          <a:effectLst/>
                          <a:latin typeface="Aptos Narrow" panose="020B0004020202020204" pitchFamily="34" charset="0"/>
                        </a:rPr>
                        <a:t>12 Skal din kommune have et bredt boligudbud?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24211"/>
                  </a:ext>
                </a:extLst>
              </a:tr>
              <a:tr h="225299">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41334"/>
                  </a:ext>
                </a:extLst>
              </a:tr>
              <a:tr h="225299">
                <a:tc>
                  <a:txBody>
                    <a:bodyPr/>
                    <a:lstStyle/>
                    <a:p>
                      <a:pPr algn="l" fontAlgn="b">
                        <a:buNone/>
                      </a:pPr>
                      <a:r>
                        <a:rPr lang="da-DK" sz="800" b="0" i="0" u="none" strike="noStrike" dirty="0">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12,4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893510"/>
                  </a:ext>
                </a:extLst>
              </a:tr>
              <a:tr h="225299">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3955114"/>
                  </a:ext>
                </a:extLst>
              </a:tr>
            </a:tbl>
          </a:graphicData>
        </a:graphic>
      </p:graphicFrame>
    </p:spTree>
    <p:extLst>
      <p:ext uri="{BB962C8B-B14F-4D97-AF65-F5344CB8AC3E}">
        <p14:creationId xmlns:p14="http://schemas.microsoft.com/office/powerpoint/2010/main" val="244492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DABF-9742-CCB4-8B9D-7FE23B742FB4}"/>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03A2AD7-3FF6-DBA4-961B-E2F2C8931F3D}"/>
              </a:ext>
            </a:extLst>
          </p:cNvPr>
          <p:cNvSpPr txBox="1"/>
          <p:nvPr/>
        </p:nvSpPr>
        <p:spPr>
          <a:xfrm>
            <a:off x="0" y="1955980"/>
            <a:ext cx="1916505" cy="400110"/>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ved, hvor langt de har til lægen.</a:t>
            </a:r>
          </a:p>
        </p:txBody>
      </p:sp>
      <p:pic>
        <p:nvPicPr>
          <p:cNvPr id="6" name="Billede 5">
            <a:extLst>
              <a:ext uri="{FF2B5EF4-FFF2-40B4-BE49-F238E27FC236}">
                <a16:creationId xmlns:a16="http://schemas.microsoft.com/office/drawing/2014/main" id="{58D346B0-F3B7-F368-3868-60F90CFB3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6BC281AA-3DBE-3350-E978-D74B342F98D7}"/>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til lægen?</a:t>
            </a:r>
            <a:r>
              <a:rPr lang="da-DK" sz="900" dirty="0">
                <a:solidFill>
                  <a:schemeClr val="bg1"/>
                </a:solidFill>
                <a:latin typeface="Tahoma" pitchFamily="34" charset="0"/>
                <a:ea typeface="Tahoma" pitchFamily="34" charset="0"/>
                <a:cs typeface="Tahoma" pitchFamily="34" charset="0"/>
              </a:rPr>
              <a:t>? Er klar over, hvor k</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93,1 % er klar over, hvor langt de har til lægen. (n=1.014)</a:t>
            </a:r>
          </a:p>
        </p:txBody>
      </p:sp>
      <p:sp>
        <p:nvSpPr>
          <p:cNvPr id="13" name="Pladsholder til diasnummer 2">
            <a:extLst>
              <a:ext uri="{FF2B5EF4-FFF2-40B4-BE49-F238E27FC236}">
                <a16:creationId xmlns:a16="http://schemas.microsoft.com/office/drawing/2014/main" id="{EB74EA1B-457C-B2F5-FEEB-40E5990109D7}"/>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053B0B3-EDBE-F974-6106-B3A892A9CB2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958309A-29D0-DBD5-18ED-0BB239AAFFD1}"/>
              </a:ext>
            </a:extLst>
          </p:cNvPr>
          <p:cNvSpPr/>
          <p:nvPr/>
        </p:nvSpPr>
        <p:spPr>
          <a:xfrm>
            <a:off x="0" y="-1"/>
            <a:ext cx="2022358" cy="1712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13. Ved du hvor langt du har til lægen?</a:t>
            </a:r>
          </a:p>
        </p:txBody>
      </p:sp>
      <p:pic>
        <p:nvPicPr>
          <p:cNvPr id="9" name="Billede 8" descr="BL.png">
            <a:extLst>
              <a:ext uri="{FF2B5EF4-FFF2-40B4-BE49-F238E27FC236}">
                <a16:creationId xmlns:a16="http://schemas.microsoft.com/office/drawing/2014/main" id="{B7C66B66-13A3-28F4-7466-68920A723A67}"/>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7" name="Tekstfelt 6">
            <a:extLst>
              <a:ext uri="{FF2B5EF4-FFF2-40B4-BE49-F238E27FC236}">
                <a16:creationId xmlns:a16="http://schemas.microsoft.com/office/drawing/2014/main" id="{E75ED71D-3101-AB9E-6CEB-645D892F5104}"/>
              </a:ext>
            </a:extLst>
          </p:cNvPr>
          <p:cNvSpPr txBox="1"/>
          <p:nvPr/>
        </p:nvSpPr>
        <p:spPr>
          <a:xfrm>
            <a:off x="2188953" y="128361"/>
            <a:ext cx="9146155" cy="646331"/>
          </a:xfrm>
          <a:prstGeom prst="rect">
            <a:avLst/>
          </a:prstGeom>
          <a:noFill/>
        </p:spPr>
        <p:txBody>
          <a:bodyPr wrap="square">
            <a:spAutoFit/>
          </a:bodyPr>
          <a:lstStyle/>
          <a:p>
            <a:r>
              <a:rPr lang="da-DK" dirty="0"/>
              <a:t>Rigtig mange offentlige sundhedstilbud er gennem flere år blevet centraliseret. Afstanden til sundhedstilbud er derfor mange steder stor – både fysisk og mentalt.</a:t>
            </a:r>
          </a:p>
        </p:txBody>
      </p:sp>
      <p:graphicFrame>
        <p:nvGraphicFramePr>
          <p:cNvPr id="8" name="Diagram 7">
            <a:extLst>
              <a:ext uri="{FF2B5EF4-FFF2-40B4-BE49-F238E27FC236}">
                <a16:creationId xmlns:a16="http://schemas.microsoft.com/office/drawing/2014/main" id="{C0583D0E-5C15-434C-A4EB-A3A3BB9C7A2C}"/>
              </a:ext>
            </a:extLst>
          </p:cNvPr>
          <p:cNvGraphicFramePr>
            <a:graphicFrameLocks/>
          </p:cNvGraphicFramePr>
          <p:nvPr>
            <p:extLst>
              <p:ext uri="{D42A27DB-BD31-4B8C-83A1-F6EECF244321}">
                <p14:modId xmlns:p14="http://schemas.microsoft.com/office/powerpoint/2010/main" val="1284494126"/>
              </p:ext>
            </p:extLst>
          </p:nvPr>
        </p:nvGraphicFramePr>
        <p:xfrm>
          <a:off x="2022358" y="959340"/>
          <a:ext cx="9472897" cy="39188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946C64B5-1D4C-CD1D-EABA-B73307B2825E}"/>
              </a:ext>
            </a:extLst>
          </p:cNvPr>
          <p:cNvGraphicFramePr>
            <a:graphicFrameLocks noGrp="1"/>
          </p:cNvGraphicFramePr>
          <p:nvPr>
            <p:extLst>
              <p:ext uri="{D42A27DB-BD31-4B8C-83A1-F6EECF244321}">
                <p14:modId xmlns:p14="http://schemas.microsoft.com/office/powerpoint/2010/main" val="1338853322"/>
              </p:ext>
            </p:extLst>
          </p:nvPr>
        </p:nvGraphicFramePr>
        <p:xfrm>
          <a:off x="320615" y="5154395"/>
          <a:ext cx="10807453" cy="922997"/>
        </p:xfrm>
        <a:graphic>
          <a:graphicData uri="http://schemas.openxmlformats.org/drawingml/2006/table">
            <a:tbl>
              <a:tblPr/>
              <a:tblGrid>
                <a:gridCol w="1801243">
                  <a:extLst>
                    <a:ext uri="{9D8B030D-6E8A-4147-A177-3AD203B41FA5}">
                      <a16:colId xmlns:a16="http://schemas.microsoft.com/office/drawing/2014/main" val="3936069195"/>
                    </a:ext>
                  </a:extLst>
                </a:gridCol>
                <a:gridCol w="600414">
                  <a:extLst>
                    <a:ext uri="{9D8B030D-6E8A-4147-A177-3AD203B41FA5}">
                      <a16:colId xmlns:a16="http://schemas.microsoft.com/office/drawing/2014/main" val="2271770473"/>
                    </a:ext>
                  </a:extLst>
                </a:gridCol>
                <a:gridCol w="600414">
                  <a:extLst>
                    <a:ext uri="{9D8B030D-6E8A-4147-A177-3AD203B41FA5}">
                      <a16:colId xmlns:a16="http://schemas.microsoft.com/office/drawing/2014/main" val="3085131900"/>
                    </a:ext>
                  </a:extLst>
                </a:gridCol>
                <a:gridCol w="600414">
                  <a:extLst>
                    <a:ext uri="{9D8B030D-6E8A-4147-A177-3AD203B41FA5}">
                      <a16:colId xmlns:a16="http://schemas.microsoft.com/office/drawing/2014/main" val="863334418"/>
                    </a:ext>
                  </a:extLst>
                </a:gridCol>
                <a:gridCol w="600414">
                  <a:extLst>
                    <a:ext uri="{9D8B030D-6E8A-4147-A177-3AD203B41FA5}">
                      <a16:colId xmlns:a16="http://schemas.microsoft.com/office/drawing/2014/main" val="266448658"/>
                    </a:ext>
                  </a:extLst>
                </a:gridCol>
                <a:gridCol w="600414">
                  <a:extLst>
                    <a:ext uri="{9D8B030D-6E8A-4147-A177-3AD203B41FA5}">
                      <a16:colId xmlns:a16="http://schemas.microsoft.com/office/drawing/2014/main" val="4215818454"/>
                    </a:ext>
                  </a:extLst>
                </a:gridCol>
                <a:gridCol w="600414">
                  <a:extLst>
                    <a:ext uri="{9D8B030D-6E8A-4147-A177-3AD203B41FA5}">
                      <a16:colId xmlns:a16="http://schemas.microsoft.com/office/drawing/2014/main" val="923468011"/>
                    </a:ext>
                  </a:extLst>
                </a:gridCol>
                <a:gridCol w="600414">
                  <a:extLst>
                    <a:ext uri="{9D8B030D-6E8A-4147-A177-3AD203B41FA5}">
                      <a16:colId xmlns:a16="http://schemas.microsoft.com/office/drawing/2014/main" val="2599047885"/>
                    </a:ext>
                  </a:extLst>
                </a:gridCol>
                <a:gridCol w="600414">
                  <a:extLst>
                    <a:ext uri="{9D8B030D-6E8A-4147-A177-3AD203B41FA5}">
                      <a16:colId xmlns:a16="http://schemas.microsoft.com/office/drawing/2014/main" val="965404679"/>
                    </a:ext>
                  </a:extLst>
                </a:gridCol>
                <a:gridCol w="600414">
                  <a:extLst>
                    <a:ext uri="{9D8B030D-6E8A-4147-A177-3AD203B41FA5}">
                      <a16:colId xmlns:a16="http://schemas.microsoft.com/office/drawing/2014/main" val="3479995272"/>
                    </a:ext>
                  </a:extLst>
                </a:gridCol>
                <a:gridCol w="600414">
                  <a:extLst>
                    <a:ext uri="{9D8B030D-6E8A-4147-A177-3AD203B41FA5}">
                      <a16:colId xmlns:a16="http://schemas.microsoft.com/office/drawing/2014/main" val="3905338721"/>
                    </a:ext>
                  </a:extLst>
                </a:gridCol>
                <a:gridCol w="600414">
                  <a:extLst>
                    <a:ext uri="{9D8B030D-6E8A-4147-A177-3AD203B41FA5}">
                      <a16:colId xmlns:a16="http://schemas.microsoft.com/office/drawing/2014/main" val="3435717770"/>
                    </a:ext>
                  </a:extLst>
                </a:gridCol>
                <a:gridCol w="600414">
                  <a:extLst>
                    <a:ext uri="{9D8B030D-6E8A-4147-A177-3AD203B41FA5}">
                      <a16:colId xmlns:a16="http://schemas.microsoft.com/office/drawing/2014/main" val="2232317423"/>
                    </a:ext>
                  </a:extLst>
                </a:gridCol>
                <a:gridCol w="600414">
                  <a:extLst>
                    <a:ext uri="{9D8B030D-6E8A-4147-A177-3AD203B41FA5}">
                      <a16:colId xmlns:a16="http://schemas.microsoft.com/office/drawing/2014/main" val="3636406449"/>
                    </a:ext>
                  </a:extLst>
                </a:gridCol>
                <a:gridCol w="600414">
                  <a:extLst>
                    <a:ext uri="{9D8B030D-6E8A-4147-A177-3AD203B41FA5}">
                      <a16:colId xmlns:a16="http://schemas.microsoft.com/office/drawing/2014/main" val="2474562686"/>
                    </a:ext>
                  </a:extLst>
                </a:gridCol>
                <a:gridCol w="600414">
                  <a:extLst>
                    <a:ext uri="{9D8B030D-6E8A-4147-A177-3AD203B41FA5}">
                      <a16:colId xmlns:a16="http://schemas.microsoft.com/office/drawing/2014/main" val="1060804077"/>
                    </a:ext>
                  </a:extLst>
                </a:gridCol>
              </a:tblGrid>
              <a:tr h="438485">
                <a:tc>
                  <a:txBody>
                    <a:bodyPr/>
                    <a:lstStyle/>
                    <a:p>
                      <a:pPr algn="l" fontAlgn="b">
                        <a:buNone/>
                      </a:pPr>
                      <a:r>
                        <a:rPr lang="da-DK" sz="800" b="1" i="0" u="none" strike="noStrike" dirty="0">
                          <a:solidFill>
                            <a:srgbClr val="000000"/>
                          </a:solidFill>
                          <a:effectLst/>
                          <a:latin typeface="Aptos Narrow" panose="020B0004020202020204" pitchFamily="34" charset="0"/>
                        </a:rPr>
                        <a:t>13 Ved du hvor langt du har til din læge?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Eget 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552842"/>
                  </a:ext>
                </a:extLst>
              </a:tr>
              <a:tr h="242256">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802133"/>
                  </a:ext>
                </a:extLst>
              </a:tr>
              <a:tr h="242256">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179934"/>
                  </a:ext>
                </a:extLst>
              </a:tr>
            </a:tbl>
          </a:graphicData>
        </a:graphic>
      </p:graphicFrame>
    </p:spTree>
    <p:extLst>
      <p:ext uri="{BB962C8B-B14F-4D97-AF65-F5344CB8AC3E}">
        <p14:creationId xmlns:p14="http://schemas.microsoft.com/office/powerpoint/2010/main" val="141280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F6A19-85AD-ED04-772D-D9CDB01DF48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492E58D-8862-7B41-35F1-6C4E1211CE90}"/>
              </a:ext>
            </a:extLst>
          </p:cNvPr>
          <p:cNvSpPr txBox="1"/>
          <p:nvPr/>
        </p:nvSpPr>
        <p:spPr>
          <a:xfrm>
            <a:off x="0" y="1955980"/>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ved, hvor langt de har til hospitalet.</a:t>
            </a:r>
          </a:p>
        </p:txBody>
      </p:sp>
      <p:pic>
        <p:nvPicPr>
          <p:cNvPr id="6" name="Billede 5">
            <a:extLst>
              <a:ext uri="{FF2B5EF4-FFF2-40B4-BE49-F238E27FC236}">
                <a16:creationId xmlns:a16="http://schemas.microsoft.com/office/drawing/2014/main" id="{51191F50-4ECB-9BC6-F596-2189CA877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A147D31-9E32-4B79-4D39-96AD4A63508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til hospitalet, hvis du eller en pårørende må indlægges?</a:t>
            </a:r>
            <a:r>
              <a:rPr lang="da-DK" sz="900" dirty="0">
                <a:solidFill>
                  <a:schemeClr val="bg1"/>
                </a:solidFill>
                <a:latin typeface="Tahoma" pitchFamily="34" charset="0"/>
                <a:ea typeface="Tahoma" pitchFamily="34" charset="0"/>
                <a:cs typeface="Tahoma" pitchFamily="34" charset="0"/>
              </a:rPr>
              <a:t>? Er klar over, hvor k</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90,1 % er klar over, hvor langt de har til hospitalet. (n=1.014)</a:t>
            </a:r>
          </a:p>
        </p:txBody>
      </p:sp>
      <p:sp>
        <p:nvSpPr>
          <p:cNvPr id="13" name="Pladsholder til diasnummer 2">
            <a:extLst>
              <a:ext uri="{FF2B5EF4-FFF2-40B4-BE49-F238E27FC236}">
                <a16:creationId xmlns:a16="http://schemas.microsoft.com/office/drawing/2014/main" id="{8E67F791-0DDA-BAA7-67DE-26BB23CF9C5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12224BE-557E-1490-B419-72839BFFB3E2}"/>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FC6A076C-9970-2740-B527-D2CCA044A01E}"/>
              </a:ext>
            </a:extLst>
          </p:cNvPr>
          <p:cNvSpPr/>
          <p:nvPr/>
        </p:nvSpPr>
        <p:spPr>
          <a:xfrm>
            <a:off x="0" y="-1"/>
            <a:ext cx="2022358" cy="1712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14. Ved du hvor langt du har til hospitalet, hvis du eller en pårørende må indlægges?</a:t>
            </a:r>
          </a:p>
        </p:txBody>
      </p:sp>
      <p:pic>
        <p:nvPicPr>
          <p:cNvPr id="9" name="Billede 8" descr="BL.png">
            <a:extLst>
              <a:ext uri="{FF2B5EF4-FFF2-40B4-BE49-F238E27FC236}">
                <a16:creationId xmlns:a16="http://schemas.microsoft.com/office/drawing/2014/main" id="{BA367FC2-4AEE-E9DC-4743-BB2184E9447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63556BF4-644C-430F-84FC-6F49C09F2546}"/>
              </a:ext>
            </a:extLst>
          </p:cNvPr>
          <p:cNvGraphicFramePr>
            <a:graphicFrameLocks/>
          </p:cNvGraphicFramePr>
          <p:nvPr>
            <p:extLst>
              <p:ext uri="{D42A27DB-BD31-4B8C-83A1-F6EECF244321}">
                <p14:modId xmlns:p14="http://schemas.microsoft.com/office/powerpoint/2010/main" val="924502567"/>
              </p:ext>
            </p:extLst>
          </p:nvPr>
        </p:nvGraphicFramePr>
        <p:xfrm>
          <a:off x="2123086" y="466865"/>
          <a:ext cx="9266316" cy="4476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B1A9AAFC-A4C5-3AA4-D4C3-B5924A3B117C}"/>
              </a:ext>
            </a:extLst>
          </p:cNvPr>
          <p:cNvGraphicFramePr>
            <a:graphicFrameLocks noGrp="1"/>
          </p:cNvGraphicFramePr>
          <p:nvPr>
            <p:extLst>
              <p:ext uri="{D42A27DB-BD31-4B8C-83A1-F6EECF244321}">
                <p14:modId xmlns:p14="http://schemas.microsoft.com/office/powerpoint/2010/main" val="1540686387"/>
              </p:ext>
            </p:extLst>
          </p:nvPr>
        </p:nvGraphicFramePr>
        <p:xfrm>
          <a:off x="562154" y="4942935"/>
          <a:ext cx="10927979" cy="904239"/>
        </p:xfrm>
        <a:graphic>
          <a:graphicData uri="http://schemas.openxmlformats.org/drawingml/2006/table">
            <a:tbl>
              <a:tblPr/>
              <a:tblGrid>
                <a:gridCol w="1821329">
                  <a:extLst>
                    <a:ext uri="{9D8B030D-6E8A-4147-A177-3AD203B41FA5}">
                      <a16:colId xmlns:a16="http://schemas.microsoft.com/office/drawing/2014/main" val="1035243758"/>
                    </a:ext>
                  </a:extLst>
                </a:gridCol>
                <a:gridCol w="607110">
                  <a:extLst>
                    <a:ext uri="{9D8B030D-6E8A-4147-A177-3AD203B41FA5}">
                      <a16:colId xmlns:a16="http://schemas.microsoft.com/office/drawing/2014/main" val="135996139"/>
                    </a:ext>
                  </a:extLst>
                </a:gridCol>
                <a:gridCol w="607110">
                  <a:extLst>
                    <a:ext uri="{9D8B030D-6E8A-4147-A177-3AD203B41FA5}">
                      <a16:colId xmlns:a16="http://schemas.microsoft.com/office/drawing/2014/main" val="2074061749"/>
                    </a:ext>
                  </a:extLst>
                </a:gridCol>
                <a:gridCol w="607110">
                  <a:extLst>
                    <a:ext uri="{9D8B030D-6E8A-4147-A177-3AD203B41FA5}">
                      <a16:colId xmlns:a16="http://schemas.microsoft.com/office/drawing/2014/main" val="4186388058"/>
                    </a:ext>
                  </a:extLst>
                </a:gridCol>
                <a:gridCol w="607110">
                  <a:extLst>
                    <a:ext uri="{9D8B030D-6E8A-4147-A177-3AD203B41FA5}">
                      <a16:colId xmlns:a16="http://schemas.microsoft.com/office/drawing/2014/main" val="4140052683"/>
                    </a:ext>
                  </a:extLst>
                </a:gridCol>
                <a:gridCol w="607110">
                  <a:extLst>
                    <a:ext uri="{9D8B030D-6E8A-4147-A177-3AD203B41FA5}">
                      <a16:colId xmlns:a16="http://schemas.microsoft.com/office/drawing/2014/main" val="3906918437"/>
                    </a:ext>
                  </a:extLst>
                </a:gridCol>
                <a:gridCol w="607110">
                  <a:extLst>
                    <a:ext uri="{9D8B030D-6E8A-4147-A177-3AD203B41FA5}">
                      <a16:colId xmlns:a16="http://schemas.microsoft.com/office/drawing/2014/main" val="3658856736"/>
                    </a:ext>
                  </a:extLst>
                </a:gridCol>
                <a:gridCol w="607110">
                  <a:extLst>
                    <a:ext uri="{9D8B030D-6E8A-4147-A177-3AD203B41FA5}">
                      <a16:colId xmlns:a16="http://schemas.microsoft.com/office/drawing/2014/main" val="1832748998"/>
                    </a:ext>
                  </a:extLst>
                </a:gridCol>
                <a:gridCol w="607110">
                  <a:extLst>
                    <a:ext uri="{9D8B030D-6E8A-4147-A177-3AD203B41FA5}">
                      <a16:colId xmlns:a16="http://schemas.microsoft.com/office/drawing/2014/main" val="3565736808"/>
                    </a:ext>
                  </a:extLst>
                </a:gridCol>
                <a:gridCol w="607110">
                  <a:extLst>
                    <a:ext uri="{9D8B030D-6E8A-4147-A177-3AD203B41FA5}">
                      <a16:colId xmlns:a16="http://schemas.microsoft.com/office/drawing/2014/main" val="3535939316"/>
                    </a:ext>
                  </a:extLst>
                </a:gridCol>
                <a:gridCol w="607110">
                  <a:extLst>
                    <a:ext uri="{9D8B030D-6E8A-4147-A177-3AD203B41FA5}">
                      <a16:colId xmlns:a16="http://schemas.microsoft.com/office/drawing/2014/main" val="3183532111"/>
                    </a:ext>
                  </a:extLst>
                </a:gridCol>
                <a:gridCol w="607110">
                  <a:extLst>
                    <a:ext uri="{9D8B030D-6E8A-4147-A177-3AD203B41FA5}">
                      <a16:colId xmlns:a16="http://schemas.microsoft.com/office/drawing/2014/main" val="2086215860"/>
                    </a:ext>
                  </a:extLst>
                </a:gridCol>
                <a:gridCol w="607110">
                  <a:extLst>
                    <a:ext uri="{9D8B030D-6E8A-4147-A177-3AD203B41FA5}">
                      <a16:colId xmlns:a16="http://schemas.microsoft.com/office/drawing/2014/main" val="935918341"/>
                    </a:ext>
                  </a:extLst>
                </a:gridCol>
                <a:gridCol w="607110">
                  <a:extLst>
                    <a:ext uri="{9D8B030D-6E8A-4147-A177-3AD203B41FA5}">
                      <a16:colId xmlns:a16="http://schemas.microsoft.com/office/drawing/2014/main" val="2374873938"/>
                    </a:ext>
                  </a:extLst>
                </a:gridCol>
                <a:gridCol w="607110">
                  <a:extLst>
                    <a:ext uri="{9D8B030D-6E8A-4147-A177-3AD203B41FA5}">
                      <a16:colId xmlns:a16="http://schemas.microsoft.com/office/drawing/2014/main" val="3663600413"/>
                    </a:ext>
                  </a:extLst>
                </a:gridCol>
                <a:gridCol w="607110">
                  <a:extLst>
                    <a:ext uri="{9D8B030D-6E8A-4147-A177-3AD203B41FA5}">
                      <a16:colId xmlns:a16="http://schemas.microsoft.com/office/drawing/2014/main" val="2076645123"/>
                    </a:ext>
                  </a:extLst>
                </a:gridCol>
              </a:tblGrid>
              <a:tr h="429573">
                <a:tc>
                  <a:txBody>
                    <a:bodyPr/>
                    <a:lstStyle/>
                    <a:p>
                      <a:pPr algn="l" fontAlgn="b">
                        <a:buNone/>
                      </a:pPr>
                      <a:r>
                        <a:rPr lang="da-DK" sz="800" b="1" i="0" u="none" strike="noStrike" dirty="0">
                          <a:solidFill>
                            <a:srgbClr val="000000"/>
                          </a:solidFill>
                          <a:effectLst/>
                          <a:latin typeface="Aptos Narrow" panose="020B0004020202020204" pitchFamily="34" charset="0"/>
                        </a:rPr>
                        <a:t>14. Ved du hvor langt du har til hospitalet?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4765223"/>
                  </a:ext>
                </a:extLst>
              </a:tr>
              <a:tr h="237333">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143854"/>
                  </a:ext>
                </a:extLst>
              </a:tr>
              <a:tr h="237333">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762991"/>
                  </a:ext>
                </a:extLst>
              </a:tr>
            </a:tbl>
          </a:graphicData>
        </a:graphic>
      </p:graphicFrame>
    </p:spTree>
    <p:extLst>
      <p:ext uri="{BB962C8B-B14F-4D97-AF65-F5344CB8AC3E}">
        <p14:creationId xmlns:p14="http://schemas.microsoft.com/office/powerpoint/2010/main" val="328651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DEEBF-551F-AB2A-ED13-E43264B49F0B}"/>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DCBDC3F8-881E-7CE9-1758-056A67A1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009B701E-97CA-2D2F-BAD0-0C94A384C0B1}"/>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Ville det gøre dig tryg, hvis der var en lille klinik med forskellige sundhedstilbud i kvarteret eller boligområdet, hvor du bor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20,5 % synes det vil gøre dem noget mere tryg. (n=1.014)</a:t>
            </a:r>
          </a:p>
        </p:txBody>
      </p:sp>
      <p:sp>
        <p:nvSpPr>
          <p:cNvPr id="13" name="Pladsholder til diasnummer 2">
            <a:extLst>
              <a:ext uri="{FF2B5EF4-FFF2-40B4-BE49-F238E27FC236}">
                <a16:creationId xmlns:a16="http://schemas.microsoft.com/office/drawing/2014/main" id="{AFD4E985-A6EC-AB9D-C472-ACB4AEC85AAB}"/>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21C8601-1419-743D-A628-B75292EDE1CD}"/>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251E69D-C3CD-D985-DAB1-9C75344D554A}"/>
              </a:ext>
            </a:extLst>
          </p:cNvPr>
          <p:cNvSpPr/>
          <p:nvPr/>
        </p:nvSpPr>
        <p:spPr>
          <a:xfrm>
            <a:off x="0" y="-1"/>
            <a:ext cx="2022358" cy="1938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15. Ville det gøre dig tryg, hvis der var en lille klinik med forskellige sundhedstilbud i kvarteret eller boligområdet, hvor du bor?</a:t>
            </a:r>
          </a:p>
        </p:txBody>
      </p:sp>
      <p:pic>
        <p:nvPicPr>
          <p:cNvPr id="9" name="Billede 8" descr="BL.png">
            <a:extLst>
              <a:ext uri="{FF2B5EF4-FFF2-40B4-BE49-F238E27FC236}">
                <a16:creationId xmlns:a16="http://schemas.microsoft.com/office/drawing/2014/main" id="{4BAAD0D5-99AF-7FFA-D091-8A92B3CD4EE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CBFED0D0-D965-4A41-9F93-B1E344E5607E}"/>
              </a:ext>
            </a:extLst>
          </p:cNvPr>
          <p:cNvGraphicFramePr>
            <a:graphicFrameLocks/>
          </p:cNvGraphicFramePr>
          <p:nvPr>
            <p:extLst>
              <p:ext uri="{D42A27DB-BD31-4B8C-83A1-F6EECF244321}">
                <p14:modId xmlns:p14="http://schemas.microsoft.com/office/powerpoint/2010/main" val="3057271666"/>
              </p:ext>
            </p:extLst>
          </p:nvPr>
        </p:nvGraphicFramePr>
        <p:xfrm>
          <a:off x="2433637" y="232493"/>
          <a:ext cx="8955765" cy="4529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18D17D1C-BE0A-E25A-D774-458D924EB742}"/>
              </a:ext>
            </a:extLst>
          </p:cNvPr>
          <p:cNvGraphicFramePr>
            <a:graphicFrameLocks noGrp="1"/>
          </p:cNvGraphicFramePr>
          <p:nvPr>
            <p:extLst>
              <p:ext uri="{D42A27DB-BD31-4B8C-83A1-F6EECF244321}">
                <p14:modId xmlns:p14="http://schemas.microsoft.com/office/powerpoint/2010/main" val="1311891578"/>
              </p:ext>
            </p:extLst>
          </p:nvPr>
        </p:nvGraphicFramePr>
        <p:xfrm>
          <a:off x="358150" y="4892530"/>
          <a:ext cx="11209877" cy="1167800"/>
        </p:xfrm>
        <a:graphic>
          <a:graphicData uri="http://schemas.openxmlformats.org/drawingml/2006/table">
            <a:tbl>
              <a:tblPr/>
              <a:tblGrid>
                <a:gridCol w="1868312">
                  <a:extLst>
                    <a:ext uri="{9D8B030D-6E8A-4147-A177-3AD203B41FA5}">
                      <a16:colId xmlns:a16="http://schemas.microsoft.com/office/drawing/2014/main" val="1698393018"/>
                    </a:ext>
                  </a:extLst>
                </a:gridCol>
                <a:gridCol w="622771">
                  <a:extLst>
                    <a:ext uri="{9D8B030D-6E8A-4147-A177-3AD203B41FA5}">
                      <a16:colId xmlns:a16="http://schemas.microsoft.com/office/drawing/2014/main" val="2948818339"/>
                    </a:ext>
                  </a:extLst>
                </a:gridCol>
                <a:gridCol w="622771">
                  <a:extLst>
                    <a:ext uri="{9D8B030D-6E8A-4147-A177-3AD203B41FA5}">
                      <a16:colId xmlns:a16="http://schemas.microsoft.com/office/drawing/2014/main" val="3683457083"/>
                    </a:ext>
                  </a:extLst>
                </a:gridCol>
                <a:gridCol w="622771">
                  <a:extLst>
                    <a:ext uri="{9D8B030D-6E8A-4147-A177-3AD203B41FA5}">
                      <a16:colId xmlns:a16="http://schemas.microsoft.com/office/drawing/2014/main" val="1102036895"/>
                    </a:ext>
                  </a:extLst>
                </a:gridCol>
                <a:gridCol w="622771">
                  <a:extLst>
                    <a:ext uri="{9D8B030D-6E8A-4147-A177-3AD203B41FA5}">
                      <a16:colId xmlns:a16="http://schemas.microsoft.com/office/drawing/2014/main" val="3880790289"/>
                    </a:ext>
                  </a:extLst>
                </a:gridCol>
                <a:gridCol w="622771">
                  <a:extLst>
                    <a:ext uri="{9D8B030D-6E8A-4147-A177-3AD203B41FA5}">
                      <a16:colId xmlns:a16="http://schemas.microsoft.com/office/drawing/2014/main" val="1954472373"/>
                    </a:ext>
                  </a:extLst>
                </a:gridCol>
                <a:gridCol w="622771">
                  <a:extLst>
                    <a:ext uri="{9D8B030D-6E8A-4147-A177-3AD203B41FA5}">
                      <a16:colId xmlns:a16="http://schemas.microsoft.com/office/drawing/2014/main" val="867601486"/>
                    </a:ext>
                  </a:extLst>
                </a:gridCol>
                <a:gridCol w="622771">
                  <a:extLst>
                    <a:ext uri="{9D8B030D-6E8A-4147-A177-3AD203B41FA5}">
                      <a16:colId xmlns:a16="http://schemas.microsoft.com/office/drawing/2014/main" val="1977347917"/>
                    </a:ext>
                  </a:extLst>
                </a:gridCol>
                <a:gridCol w="622771">
                  <a:extLst>
                    <a:ext uri="{9D8B030D-6E8A-4147-A177-3AD203B41FA5}">
                      <a16:colId xmlns:a16="http://schemas.microsoft.com/office/drawing/2014/main" val="290507255"/>
                    </a:ext>
                  </a:extLst>
                </a:gridCol>
                <a:gridCol w="622771">
                  <a:extLst>
                    <a:ext uri="{9D8B030D-6E8A-4147-A177-3AD203B41FA5}">
                      <a16:colId xmlns:a16="http://schemas.microsoft.com/office/drawing/2014/main" val="1753625706"/>
                    </a:ext>
                  </a:extLst>
                </a:gridCol>
                <a:gridCol w="622771">
                  <a:extLst>
                    <a:ext uri="{9D8B030D-6E8A-4147-A177-3AD203B41FA5}">
                      <a16:colId xmlns:a16="http://schemas.microsoft.com/office/drawing/2014/main" val="544095499"/>
                    </a:ext>
                  </a:extLst>
                </a:gridCol>
                <a:gridCol w="622771">
                  <a:extLst>
                    <a:ext uri="{9D8B030D-6E8A-4147-A177-3AD203B41FA5}">
                      <a16:colId xmlns:a16="http://schemas.microsoft.com/office/drawing/2014/main" val="3143020669"/>
                    </a:ext>
                  </a:extLst>
                </a:gridCol>
                <a:gridCol w="622771">
                  <a:extLst>
                    <a:ext uri="{9D8B030D-6E8A-4147-A177-3AD203B41FA5}">
                      <a16:colId xmlns:a16="http://schemas.microsoft.com/office/drawing/2014/main" val="1278926422"/>
                    </a:ext>
                  </a:extLst>
                </a:gridCol>
                <a:gridCol w="622771">
                  <a:extLst>
                    <a:ext uri="{9D8B030D-6E8A-4147-A177-3AD203B41FA5}">
                      <a16:colId xmlns:a16="http://schemas.microsoft.com/office/drawing/2014/main" val="2897670595"/>
                    </a:ext>
                  </a:extLst>
                </a:gridCol>
                <a:gridCol w="622771">
                  <a:extLst>
                    <a:ext uri="{9D8B030D-6E8A-4147-A177-3AD203B41FA5}">
                      <a16:colId xmlns:a16="http://schemas.microsoft.com/office/drawing/2014/main" val="2286016993"/>
                    </a:ext>
                  </a:extLst>
                </a:gridCol>
                <a:gridCol w="622771">
                  <a:extLst>
                    <a:ext uri="{9D8B030D-6E8A-4147-A177-3AD203B41FA5}">
                      <a16:colId xmlns:a16="http://schemas.microsoft.com/office/drawing/2014/main" val="2118517805"/>
                    </a:ext>
                  </a:extLst>
                </a:gridCol>
              </a:tblGrid>
              <a:tr h="363808">
                <a:tc>
                  <a:txBody>
                    <a:bodyPr/>
                    <a:lstStyle/>
                    <a:p>
                      <a:pPr algn="l" fontAlgn="b">
                        <a:buNone/>
                      </a:pPr>
                      <a:r>
                        <a:rPr lang="da-DK" sz="800" b="1" i="0" u="none" strike="noStrike" dirty="0">
                          <a:solidFill>
                            <a:srgbClr val="000000"/>
                          </a:solidFill>
                          <a:effectLst/>
                          <a:latin typeface="Aptos Narrow" panose="020B0004020202020204" pitchFamily="34" charset="0"/>
                        </a:rPr>
                        <a:t>15 Ville det gøre dig tryg hvis der var en lille klinik?</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833780"/>
                  </a:ext>
                </a:extLst>
              </a:tr>
              <a:tr h="200998">
                <a:tc>
                  <a:txBody>
                    <a:bodyPr/>
                    <a:lstStyle/>
                    <a:p>
                      <a:pPr algn="l" fontAlgn="b">
                        <a:buNone/>
                      </a:pPr>
                      <a:r>
                        <a:rPr lang="da-DK" sz="800" b="0" i="0" u="none" strike="noStrike">
                          <a:solidFill>
                            <a:srgbClr val="000000"/>
                          </a:solidFill>
                          <a:effectLst/>
                          <a:latin typeface="Aptos Narrow" panose="020B0004020202020204" pitchFamily="34" charset="0"/>
                        </a:rPr>
                        <a:t>Det ville gøre mig utryg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479184"/>
                  </a:ext>
                </a:extLst>
              </a:tr>
              <a:tr h="200998">
                <a:tc>
                  <a:txBody>
                    <a:bodyPr/>
                    <a:lstStyle/>
                    <a:p>
                      <a:pPr algn="l" fontAlgn="b">
                        <a:buNone/>
                      </a:pPr>
                      <a:r>
                        <a:rPr lang="da-DK" sz="800" b="0" i="0" u="none" strike="noStrike">
                          <a:solidFill>
                            <a:srgbClr val="000000"/>
                          </a:solidFill>
                          <a:effectLst/>
                          <a:latin typeface="Aptos Narrow" panose="020B0004020202020204" pitchFamily="34" charset="0"/>
                        </a:rPr>
                        <a:t>Det gør ingen forskel</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66,7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120896"/>
                  </a:ext>
                </a:extLst>
              </a:tr>
              <a:tr h="200998">
                <a:tc>
                  <a:txBody>
                    <a:bodyPr/>
                    <a:lstStyle/>
                    <a:p>
                      <a:pPr algn="l" fontAlgn="b">
                        <a:buNone/>
                      </a:pPr>
                      <a:r>
                        <a:rPr lang="da-DK" sz="800" b="0" i="0" u="none" strike="noStrike">
                          <a:solidFill>
                            <a:srgbClr val="000000"/>
                          </a:solidFill>
                          <a:effectLst/>
                          <a:latin typeface="Aptos Narrow" panose="020B0004020202020204" pitchFamily="34" charset="0"/>
                        </a:rPr>
                        <a:t>Noget mere tryg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507861"/>
                  </a:ext>
                </a:extLst>
              </a:tr>
              <a:tr h="200998">
                <a:tc>
                  <a:txBody>
                    <a:bodyPr/>
                    <a:lstStyle/>
                    <a:p>
                      <a:pPr algn="l" fontAlgn="b">
                        <a:buNone/>
                      </a:pPr>
                      <a:r>
                        <a:rPr lang="da-DK" sz="800" b="0" i="0" u="none" strike="noStrike">
                          <a:solidFill>
                            <a:srgbClr val="000000"/>
                          </a:solidFill>
                          <a:effectLst/>
                          <a:latin typeface="Aptos Narrow" panose="020B0004020202020204" pitchFamily="34" charset="0"/>
                        </a:rPr>
                        <a:t>Meget mere tryg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515159"/>
                  </a:ext>
                </a:extLst>
              </a:tr>
            </a:tbl>
          </a:graphicData>
        </a:graphic>
      </p:graphicFrame>
    </p:spTree>
    <p:extLst>
      <p:ext uri="{BB962C8B-B14F-4D97-AF65-F5344CB8AC3E}">
        <p14:creationId xmlns:p14="http://schemas.microsoft.com/office/powerpoint/2010/main" val="326069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4DC140CA-CD3F-B2B5-3EBE-AE33AD95BC80}"/>
              </a:ext>
            </a:extLst>
          </p:cNvPr>
          <p:cNvPicPr>
            <a:picLocks noChangeAspect="1"/>
          </p:cNvPicPr>
          <p:nvPr/>
        </p:nvPicPr>
        <p:blipFill>
          <a:blip r:embed="rId2"/>
          <a:stretch>
            <a:fillRect/>
          </a:stretch>
        </p:blipFill>
        <p:spPr>
          <a:xfrm>
            <a:off x="1768" y="0"/>
            <a:ext cx="4819464" cy="6858000"/>
          </a:xfrm>
          <a:prstGeom prst="rect">
            <a:avLst/>
          </a:prstGeom>
        </p:spPr>
      </p:pic>
      <p:sp>
        <p:nvSpPr>
          <p:cNvPr id="13" name="Kombinationstegning: figur 12">
            <a:extLst>
              <a:ext uri="{FF2B5EF4-FFF2-40B4-BE49-F238E27FC236}">
                <a16:creationId xmlns:a16="http://schemas.microsoft.com/office/drawing/2014/main" id="{07E1BDE8-C7B5-4E2F-A9F0-A2BE218FC446}"/>
              </a:ext>
            </a:extLst>
          </p:cNvPr>
          <p:cNvSpPr>
            <a:spLocks noChangeAspect="1"/>
          </p:cNvSpPr>
          <p:nvPr/>
        </p:nvSpPr>
        <p:spPr>
          <a:xfrm>
            <a:off x="5622016" y="2619594"/>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4" name="Ellipse 13">
            <a:extLst>
              <a:ext uri="{FF2B5EF4-FFF2-40B4-BE49-F238E27FC236}">
                <a16:creationId xmlns:a16="http://schemas.microsoft.com/office/drawing/2014/main" id="{A444B00A-E570-4D77-890C-0218D691A7A5}"/>
              </a:ext>
            </a:extLst>
          </p:cNvPr>
          <p:cNvSpPr/>
          <p:nvPr/>
        </p:nvSpPr>
        <p:spPr>
          <a:xfrm>
            <a:off x="5752210" y="2744669"/>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8" descr="j0437079">
            <a:extLst>
              <a:ext uri="{FF2B5EF4-FFF2-40B4-BE49-F238E27FC236}">
                <a16:creationId xmlns:a16="http://schemas.microsoft.com/office/drawing/2014/main" id="{176D979C-700B-4793-9210-ED62072FE8F3}"/>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635" y="2868231"/>
            <a:ext cx="46799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Kombinationstegning: figur 10">
            <a:extLst>
              <a:ext uri="{FF2B5EF4-FFF2-40B4-BE49-F238E27FC236}">
                <a16:creationId xmlns:a16="http://schemas.microsoft.com/office/drawing/2014/main" id="{49EEDF11-54A0-48A9-902A-784B38B136E8}"/>
              </a:ext>
            </a:extLst>
          </p:cNvPr>
          <p:cNvSpPr>
            <a:spLocks noChangeAspect="1"/>
          </p:cNvSpPr>
          <p:nvPr/>
        </p:nvSpPr>
        <p:spPr>
          <a:xfrm>
            <a:off x="5615534" y="13387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2" name="Ellipse 11">
            <a:extLst>
              <a:ext uri="{FF2B5EF4-FFF2-40B4-BE49-F238E27FC236}">
                <a16:creationId xmlns:a16="http://schemas.microsoft.com/office/drawing/2014/main" id="{0C47CEB9-EC11-4519-9FD7-D754AB258570}"/>
              </a:ext>
            </a:extLst>
          </p:cNvPr>
          <p:cNvSpPr/>
          <p:nvPr/>
        </p:nvSpPr>
        <p:spPr>
          <a:xfrm>
            <a:off x="5745728" y="14638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Picture 10" descr="j0432631">
            <a:extLst>
              <a:ext uri="{FF2B5EF4-FFF2-40B4-BE49-F238E27FC236}">
                <a16:creationId xmlns:a16="http://schemas.microsoft.com/office/drawing/2014/main" id="{BDBD8076-3844-4388-9080-50984C58930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179" y="1585306"/>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Kombinationstegning: figur 15">
            <a:extLst>
              <a:ext uri="{FF2B5EF4-FFF2-40B4-BE49-F238E27FC236}">
                <a16:creationId xmlns:a16="http://schemas.microsoft.com/office/drawing/2014/main" id="{3333017D-D713-4056-A0C9-8B902C46C9C7}"/>
              </a:ext>
            </a:extLst>
          </p:cNvPr>
          <p:cNvSpPr>
            <a:spLocks noChangeAspect="1"/>
          </p:cNvSpPr>
          <p:nvPr/>
        </p:nvSpPr>
        <p:spPr>
          <a:xfrm>
            <a:off x="5618772" y="38906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7" name="Ellipse 16">
            <a:extLst>
              <a:ext uri="{FF2B5EF4-FFF2-40B4-BE49-F238E27FC236}">
                <a16:creationId xmlns:a16="http://schemas.microsoft.com/office/drawing/2014/main" id="{C7C277CD-24D7-4E93-8B62-77C96BAF04CC}"/>
              </a:ext>
            </a:extLst>
          </p:cNvPr>
          <p:cNvSpPr/>
          <p:nvPr/>
        </p:nvSpPr>
        <p:spPr>
          <a:xfrm>
            <a:off x="5748966" y="40157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Kombinationstegning: figur 18">
            <a:extLst>
              <a:ext uri="{FF2B5EF4-FFF2-40B4-BE49-F238E27FC236}">
                <a16:creationId xmlns:a16="http://schemas.microsoft.com/office/drawing/2014/main" id="{3876284F-383A-43AA-B20F-2BED8CDD49A3}"/>
              </a:ext>
            </a:extLst>
          </p:cNvPr>
          <p:cNvSpPr>
            <a:spLocks noChangeAspect="1"/>
          </p:cNvSpPr>
          <p:nvPr/>
        </p:nvSpPr>
        <p:spPr>
          <a:xfrm>
            <a:off x="5615528" y="5161781"/>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20" name="Ellipse 19">
            <a:extLst>
              <a:ext uri="{FF2B5EF4-FFF2-40B4-BE49-F238E27FC236}">
                <a16:creationId xmlns:a16="http://schemas.microsoft.com/office/drawing/2014/main" id="{92CAD83A-2C30-4D88-942B-E6B049596BC8}"/>
              </a:ext>
            </a:extLst>
          </p:cNvPr>
          <p:cNvSpPr/>
          <p:nvPr/>
        </p:nvSpPr>
        <p:spPr>
          <a:xfrm>
            <a:off x="5745722" y="528685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Picture 12" descr="MC900318920[1]">
            <a:extLst>
              <a:ext uri="{FF2B5EF4-FFF2-40B4-BE49-F238E27FC236}">
                <a16:creationId xmlns:a16="http://schemas.microsoft.com/office/drawing/2014/main" id="{39BE1C4B-AF2C-459B-ACFA-1BC2111AE482}"/>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830345" y="5409187"/>
            <a:ext cx="55433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atoer">
            <a:extLst>
              <a:ext uri="{FF2B5EF4-FFF2-40B4-BE49-F238E27FC236}">
                <a16:creationId xmlns:a16="http://schemas.microsoft.com/office/drawing/2014/main" id="{57178B5E-14A7-4B87-8BAA-BD29D4DB8FDE}"/>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5795734" y="4122757"/>
            <a:ext cx="548405"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kstfelt 23">
            <a:extLst>
              <a:ext uri="{FF2B5EF4-FFF2-40B4-BE49-F238E27FC236}">
                <a16:creationId xmlns:a16="http://schemas.microsoft.com/office/drawing/2014/main" id="{32F1DBF7-9F65-4D47-8FE6-AAF0BEAAB423}"/>
              </a:ext>
            </a:extLst>
          </p:cNvPr>
          <p:cNvSpPr txBox="1"/>
          <p:nvPr/>
        </p:nvSpPr>
        <p:spPr>
          <a:xfrm>
            <a:off x="6833393" y="1510083"/>
            <a:ext cx="5044080" cy="95410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Undersøgelsen er foretaget i et såkaldt Danmarkspanel. Panelet består af mere end 70.000 tilfældigt udvalgte danskere. Indsamling er foretaget via internettet som selvudfyldt spørgeskema.</a:t>
            </a:r>
          </a:p>
        </p:txBody>
      </p:sp>
      <p:sp>
        <p:nvSpPr>
          <p:cNvPr id="26" name="Tekstfelt 25">
            <a:extLst>
              <a:ext uri="{FF2B5EF4-FFF2-40B4-BE49-F238E27FC236}">
                <a16:creationId xmlns:a16="http://schemas.microsoft.com/office/drawing/2014/main" id="{9BA30711-2728-4D54-81C9-D78F2A468EF3}"/>
              </a:ext>
            </a:extLst>
          </p:cNvPr>
          <p:cNvSpPr txBox="1"/>
          <p:nvPr/>
        </p:nvSpPr>
        <p:spPr>
          <a:xfrm>
            <a:off x="6839876" y="3066173"/>
            <a:ext cx="5044080" cy="674031"/>
          </a:xfrm>
          <a:prstGeom prst="rect">
            <a:avLst/>
          </a:prstGeom>
          <a:noFill/>
        </p:spPr>
        <p:txBody>
          <a:bodyPr wrap="square" rtlCol="0">
            <a:spAutoFit/>
          </a:bodyPr>
          <a:lstStyle/>
          <a:p>
            <a:pPr>
              <a:lnSpc>
                <a:spcPct val="90000"/>
              </a:lnSpc>
              <a:spcBef>
                <a:spcPct val="20000"/>
              </a:spcBef>
            </a:pPr>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Målgruppen for undersøgelsen er personer i alderen 18-80 år bosiddende i 31 udvalgte landkommuner. 1.014 personer deltog i undersøgelsen.</a:t>
            </a:r>
          </a:p>
        </p:txBody>
      </p:sp>
      <p:sp>
        <p:nvSpPr>
          <p:cNvPr id="28" name="Tekstfelt 27">
            <a:extLst>
              <a:ext uri="{FF2B5EF4-FFF2-40B4-BE49-F238E27FC236}">
                <a16:creationId xmlns:a16="http://schemas.microsoft.com/office/drawing/2014/main" id="{2BEF634A-4A92-4DAE-BE9F-80720BDE4B99}"/>
              </a:ext>
            </a:extLst>
          </p:cNvPr>
          <p:cNvSpPr txBox="1"/>
          <p:nvPr/>
        </p:nvSpPr>
        <p:spPr>
          <a:xfrm>
            <a:off x="6839878" y="4376517"/>
            <a:ext cx="5044080" cy="30777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Dataindsamling er foretaget fra d. 25.9 – 7.10 2025.</a:t>
            </a:r>
          </a:p>
        </p:txBody>
      </p:sp>
      <p:sp>
        <p:nvSpPr>
          <p:cNvPr id="30" name="Tekstfelt 29">
            <a:extLst>
              <a:ext uri="{FF2B5EF4-FFF2-40B4-BE49-F238E27FC236}">
                <a16:creationId xmlns:a16="http://schemas.microsoft.com/office/drawing/2014/main" id="{C881FCCC-C48E-4C11-A1CA-DDFC9AC144C6}"/>
              </a:ext>
            </a:extLst>
          </p:cNvPr>
          <p:cNvSpPr txBox="1"/>
          <p:nvPr/>
        </p:nvSpPr>
        <p:spPr>
          <a:xfrm>
            <a:off x="6836633" y="5491973"/>
            <a:ext cx="5044080" cy="738664"/>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er vægtet på køn, alder og kommune, således at stikprøvens sammensætning matematisk matcher den fordeling man finder i de 3 kommuner.</a:t>
            </a:r>
          </a:p>
        </p:txBody>
      </p:sp>
      <p:pic>
        <p:nvPicPr>
          <p:cNvPr id="32" name="Billede 31">
            <a:extLst>
              <a:ext uri="{FF2B5EF4-FFF2-40B4-BE49-F238E27FC236}">
                <a16:creationId xmlns:a16="http://schemas.microsoft.com/office/drawing/2014/main" id="{EB039932-669B-4BC8-AA6B-CF96C036042A}"/>
              </a:ext>
            </a:extLst>
          </p:cNvPr>
          <p:cNvPicPr>
            <a:picLocks noChangeAspect="1"/>
          </p:cNvPicPr>
          <p:nvPr/>
        </p:nvPicPr>
        <p:blipFill>
          <a:blip r:embed="rId7"/>
          <a:stretch>
            <a:fillRect/>
          </a:stretch>
        </p:blipFill>
        <p:spPr>
          <a:xfrm rot="5400000">
            <a:off x="-191073" y="1925622"/>
            <a:ext cx="6383065" cy="2353260"/>
          </a:xfrm>
          <a:prstGeom prst="rect">
            <a:avLst/>
          </a:prstGeom>
        </p:spPr>
      </p:pic>
      <p:pic>
        <p:nvPicPr>
          <p:cNvPr id="3" name="Billede 2">
            <a:extLst>
              <a:ext uri="{FF2B5EF4-FFF2-40B4-BE49-F238E27FC236}">
                <a16:creationId xmlns:a16="http://schemas.microsoft.com/office/drawing/2014/main" id="{528166E3-B07E-46B3-59C0-27E61DABB572}"/>
              </a:ext>
            </a:extLst>
          </p:cNvPr>
          <p:cNvPicPr>
            <a:picLocks noChangeAspect="1"/>
          </p:cNvPicPr>
          <p:nvPr/>
        </p:nvPicPr>
        <p:blipFill rotWithShape="1">
          <a:blip r:embed="rId8"/>
          <a:srcRect l="16034" t="15033" r="12795" b="28464"/>
          <a:stretch/>
        </p:blipFill>
        <p:spPr>
          <a:xfrm>
            <a:off x="6911788" y="1099590"/>
            <a:ext cx="1084730" cy="485716"/>
          </a:xfrm>
          <a:prstGeom prst="rect">
            <a:avLst/>
          </a:prstGeom>
        </p:spPr>
      </p:pic>
      <p:pic>
        <p:nvPicPr>
          <p:cNvPr id="4" name="Billede 3">
            <a:extLst>
              <a:ext uri="{FF2B5EF4-FFF2-40B4-BE49-F238E27FC236}">
                <a16:creationId xmlns:a16="http://schemas.microsoft.com/office/drawing/2014/main" id="{E69222A5-1F0F-DC6C-3C97-229709101179}"/>
              </a:ext>
            </a:extLst>
          </p:cNvPr>
          <p:cNvPicPr>
            <a:picLocks noChangeAspect="1"/>
          </p:cNvPicPr>
          <p:nvPr/>
        </p:nvPicPr>
        <p:blipFill rotWithShape="1">
          <a:blip r:embed="rId9"/>
          <a:srcRect l="4986" t="13950" r="4661" b="32919"/>
          <a:stretch/>
        </p:blipFill>
        <p:spPr>
          <a:xfrm>
            <a:off x="6839876" y="2585715"/>
            <a:ext cx="3057159" cy="456712"/>
          </a:xfrm>
          <a:prstGeom prst="rect">
            <a:avLst/>
          </a:prstGeom>
        </p:spPr>
      </p:pic>
      <p:pic>
        <p:nvPicPr>
          <p:cNvPr id="9" name="Billede 8">
            <a:extLst>
              <a:ext uri="{FF2B5EF4-FFF2-40B4-BE49-F238E27FC236}">
                <a16:creationId xmlns:a16="http://schemas.microsoft.com/office/drawing/2014/main" id="{41E5D6FD-D81E-7EFD-A14F-DA1A2A84B924}"/>
              </a:ext>
            </a:extLst>
          </p:cNvPr>
          <p:cNvPicPr>
            <a:picLocks noChangeAspect="1"/>
          </p:cNvPicPr>
          <p:nvPr/>
        </p:nvPicPr>
        <p:blipFill rotWithShape="1">
          <a:blip r:embed="rId10"/>
          <a:srcRect l="7175" t="20749" r="8255" b="35271"/>
          <a:stretch/>
        </p:blipFill>
        <p:spPr>
          <a:xfrm>
            <a:off x="6833393" y="4015755"/>
            <a:ext cx="1835477" cy="378056"/>
          </a:xfrm>
          <a:prstGeom prst="rect">
            <a:avLst/>
          </a:prstGeom>
        </p:spPr>
      </p:pic>
      <p:pic>
        <p:nvPicPr>
          <p:cNvPr id="10" name="Billede 9">
            <a:extLst>
              <a:ext uri="{FF2B5EF4-FFF2-40B4-BE49-F238E27FC236}">
                <a16:creationId xmlns:a16="http://schemas.microsoft.com/office/drawing/2014/main" id="{CA78FC2D-D259-83DE-7601-41A55986EA6E}"/>
              </a:ext>
            </a:extLst>
          </p:cNvPr>
          <p:cNvPicPr>
            <a:picLocks noChangeAspect="1"/>
          </p:cNvPicPr>
          <p:nvPr/>
        </p:nvPicPr>
        <p:blipFill rotWithShape="1">
          <a:blip r:embed="rId11"/>
          <a:srcRect l="9045" t="23592" r="10825" b="32428"/>
          <a:stretch/>
        </p:blipFill>
        <p:spPr>
          <a:xfrm>
            <a:off x="6839876" y="5154612"/>
            <a:ext cx="1470406" cy="378057"/>
          </a:xfrm>
          <a:prstGeom prst="rect">
            <a:avLst/>
          </a:prstGeom>
        </p:spPr>
      </p:pic>
      <p:pic>
        <p:nvPicPr>
          <p:cNvPr id="2" name="Billede 1">
            <a:extLst>
              <a:ext uri="{FF2B5EF4-FFF2-40B4-BE49-F238E27FC236}">
                <a16:creationId xmlns:a16="http://schemas.microsoft.com/office/drawing/2014/main" id="{F9A9A18D-7B06-4142-9BCD-13725E43718A}"/>
              </a:ext>
            </a:extLst>
          </p:cNvPr>
          <p:cNvPicPr>
            <a:picLocks noChangeAspect="1"/>
          </p:cNvPicPr>
          <p:nvPr/>
        </p:nvPicPr>
        <p:blipFill rotWithShape="1">
          <a:blip r:embed="rId12"/>
          <a:srcRect l="7698" t="15460" r="6491" b="28032"/>
          <a:stretch/>
        </p:blipFill>
        <p:spPr>
          <a:xfrm>
            <a:off x="5622016" y="121995"/>
            <a:ext cx="3306324" cy="668344"/>
          </a:xfrm>
          <a:prstGeom prst="rect">
            <a:avLst/>
          </a:prstGeom>
        </p:spPr>
      </p:pic>
    </p:spTree>
    <p:extLst>
      <p:ext uri="{BB962C8B-B14F-4D97-AF65-F5344CB8AC3E}">
        <p14:creationId xmlns:p14="http://schemas.microsoft.com/office/powerpoint/2010/main" val="357649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071F-0351-2164-FE9C-DE772D1FE30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3874378-198A-1A82-C78D-E54580637A1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19E1E6B5-BA93-F3D2-C029-3290B45DE68D}"/>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67F972C2-85CE-6545-BD28-B0307E8718EE}"/>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40FC9691-4C6D-A749-954F-4AA9F143F27C}"/>
              </a:ext>
            </a:extLst>
          </p:cNvPr>
          <p:cNvSpPr txBox="1"/>
          <p:nvPr/>
        </p:nvSpPr>
        <p:spPr>
          <a:xfrm>
            <a:off x="5672889" y="2621880"/>
            <a:ext cx="5967663" cy="1015663"/>
          </a:xfrm>
          <a:prstGeom prst="rect">
            <a:avLst/>
          </a:prstGeom>
          <a:noFill/>
        </p:spPr>
        <p:txBody>
          <a:bodyPr wrap="square" rtlCol="0">
            <a:spAutoFit/>
          </a:bodyPr>
          <a:lstStyle/>
          <a:p>
            <a:r>
              <a:rPr lang="da-DK" sz="6000" dirty="0"/>
              <a:t>Din sidste bolig</a:t>
            </a:r>
          </a:p>
        </p:txBody>
      </p:sp>
    </p:spTree>
    <p:extLst>
      <p:ext uri="{BB962C8B-B14F-4D97-AF65-F5344CB8AC3E}">
        <p14:creationId xmlns:p14="http://schemas.microsoft.com/office/powerpoint/2010/main" val="413180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ACAD-20A5-0402-C229-1EF92D0D9E8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4A99CB7-28D7-2D8F-2F25-38C0BC50A183}"/>
              </a:ext>
            </a:extLst>
          </p:cNvPr>
          <p:cNvSpPr txBox="1"/>
          <p:nvPr/>
        </p:nvSpPr>
        <p:spPr>
          <a:xfrm>
            <a:off x="0" y="1413365"/>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1FD7B1B0-6029-E8BF-EBA3-8467FDE5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44830B28-BD14-5108-8D28-FCE1DAE2DDC2}"/>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lyst til at bo i din nuværende bolig, når du bliver ældre?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52,1 % af deltagerne har lyst til at blive boende i deres nuværende bolig, når de bliver ældre. (n=1.014)</a:t>
            </a:r>
          </a:p>
        </p:txBody>
      </p:sp>
      <p:sp>
        <p:nvSpPr>
          <p:cNvPr id="13" name="Pladsholder til diasnummer 2">
            <a:extLst>
              <a:ext uri="{FF2B5EF4-FFF2-40B4-BE49-F238E27FC236}">
                <a16:creationId xmlns:a16="http://schemas.microsoft.com/office/drawing/2014/main" id="{5E3F1774-C535-8369-BE32-418FA5F0B33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B1ED240-2AB1-60E6-95E7-8E113328A608}"/>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7A1CBB1E-6AE4-BBF8-728F-4EC8C6A7F7E2}"/>
              </a:ext>
            </a:extLst>
          </p:cNvPr>
          <p:cNvSpPr/>
          <p:nvPr/>
        </p:nvSpPr>
        <p:spPr>
          <a:xfrm>
            <a:off x="0" y="0"/>
            <a:ext cx="2022358" cy="1181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16. Har du lyst til at bo i din nuværende bolig, når du bliver ældre?</a:t>
            </a:r>
          </a:p>
        </p:txBody>
      </p:sp>
      <p:pic>
        <p:nvPicPr>
          <p:cNvPr id="9" name="Billede 8" descr="BL.png">
            <a:extLst>
              <a:ext uri="{FF2B5EF4-FFF2-40B4-BE49-F238E27FC236}">
                <a16:creationId xmlns:a16="http://schemas.microsoft.com/office/drawing/2014/main" id="{72AB7D7D-A752-9016-AA30-73CE665876C2}"/>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4" name="Tekstfelt 3">
            <a:extLst>
              <a:ext uri="{FF2B5EF4-FFF2-40B4-BE49-F238E27FC236}">
                <a16:creationId xmlns:a16="http://schemas.microsoft.com/office/drawing/2014/main" id="{3F454C42-D76D-6706-C8CE-82B2DBBD5CDB}"/>
              </a:ext>
            </a:extLst>
          </p:cNvPr>
          <p:cNvSpPr txBox="1"/>
          <p:nvPr/>
        </p:nvSpPr>
        <p:spPr>
          <a:xfrm>
            <a:off x="2186740" y="86026"/>
            <a:ext cx="9080834" cy="830997"/>
          </a:xfrm>
          <a:prstGeom prst="rect">
            <a:avLst/>
          </a:prstGeom>
          <a:noFill/>
        </p:spPr>
        <p:txBody>
          <a:bodyPr wrap="square">
            <a:spAutoFit/>
          </a:bodyPr>
          <a:lstStyle/>
          <a:p>
            <a:r>
              <a:rPr lang="da-DK" sz="1200" dirty="0"/>
              <a:t>Om ti år forventes der at være ca. 220.000 flere borgere over 60 år end i dag, heraf 130.000 flere borgere over 80 år.</a:t>
            </a:r>
            <a:br>
              <a:rPr lang="da-DK" sz="1200" dirty="0"/>
            </a:br>
            <a:br>
              <a:rPr lang="da-DK" sz="1200" dirty="0"/>
            </a:br>
            <a:r>
              <a:rPr lang="da-DK" sz="1200" dirty="0"/>
              <a:t>De fleste boliger er ikke bygget tilstrækkeligt tilgængelig til at huse de mange flere seniorer, som er mere plejekrævende i fremtiden. Vi vil gerne høre om dine overvejelser i forbindelse med din boligsituation, når du bliver ældre.</a:t>
            </a:r>
          </a:p>
        </p:txBody>
      </p:sp>
      <p:graphicFrame>
        <p:nvGraphicFramePr>
          <p:cNvPr id="8" name="Diagram 7">
            <a:extLst>
              <a:ext uri="{FF2B5EF4-FFF2-40B4-BE49-F238E27FC236}">
                <a16:creationId xmlns:a16="http://schemas.microsoft.com/office/drawing/2014/main" id="{310D6A1D-901A-4C0A-91A8-9DB003D5DCF2}"/>
              </a:ext>
            </a:extLst>
          </p:cNvPr>
          <p:cNvGraphicFramePr>
            <a:graphicFrameLocks/>
          </p:cNvGraphicFramePr>
          <p:nvPr>
            <p:extLst>
              <p:ext uri="{D42A27DB-BD31-4B8C-83A1-F6EECF244321}">
                <p14:modId xmlns:p14="http://schemas.microsoft.com/office/powerpoint/2010/main" val="3385143849"/>
              </p:ext>
            </p:extLst>
          </p:nvPr>
        </p:nvGraphicFramePr>
        <p:xfrm>
          <a:off x="2186740" y="1115178"/>
          <a:ext cx="9128960" cy="37756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8E24D58A-7FF0-5578-08CC-89011C967CCF}"/>
              </a:ext>
            </a:extLst>
          </p:cNvPr>
          <p:cNvGraphicFramePr>
            <a:graphicFrameLocks noGrp="1"/>
          </p:cNvGraphicFramePr>
          <p:nvPr>
            <p:extLst>
              <p:ext uri="{D42A27DB-BD31-4B8C-83A1-F6EECF244321}">
                <p14:modId xmlns:p14="http://schemas.microsoft.com/office/powerpoint/2010/main" val="1393820032"/>
              </p:ext>
            </p:extLst>
          </p:nvPr>
        </p:nvGraphicFramePr>
        <p:xfrm>
          <a:off x="338890" y="5057648"/>
          <a:ext cx="11205413" cy="878124"/>
        </p:xfrm>
        <a:graphic>
          <a:graphicData uri="http://schemas.openxmlformats.org/drawingml/2006/table">
            <a:tbl>
              <a:tblPr/>
              <a:tblGrid>
                <a:gridCol w="1867568">
                  <a:extLst>
                    <a:ext uri="{9D8B030D-6E8A-4147-A177-3AD203B41FA5}">
                      <a16:colId xmlns:a16="http://schemas.microsoft.com/office/drawing/2014/main" val="3550682775"/>
                    </a:ext>
                  </a:extLst>
                </a:gridCol>
                <a:gridCol w="622523">
                  <a:extLst>
                    <a:ext uri="{9D8B030D-6E8A-4147-A177-3AD203B41FA5}">
                      <a16:colId xmlns:a16="http://schemas.microsoft.com/office/drawing/2014/main" val="3306294733"/>
                    </a:ext>
                  </a:extLst>
                </a:gridCol>
                <a:gridCol w="622523">
                  <a:extLst>
                    <a:ext uri="{9D8B030D-6E8A-4147-A177-3AD203B41FA5}">
                      <a16:colId xmlns:a16="http://schemas.microsoft.com/office/drawing/2014/main" val="3812954399"/>
                    </a:ext>
                  </a:extLst>
                </a:gridCol>
                <a:gridCol w="622523">
                  <a:extLst>
                    <a:ext uri="{9D8B030D-6E8A-4147-A177-3AD203B41FA5}">
                      <a16:colId xmlns:a16="http://schemas.microsoft.com/office/drawing/2014/main" val="1419073911"/>
                    </a:ext>
                  </a:extLst>
                </a:gridCol>
                <a:gridCol w="622523">
                  <a:extLst>
                    <a:ext uri="{9D8B030D-6E8A-4147-A177-3AD203B41FA5}">
                      <a16:colId xmlns:a16="http://schemas.microsoft.com/office/drawing/2014/main" val="2311898078"/>
                    </a:ext>
                  </a:extLst>
                </a:gridCol>
                <a:gridCol w="622523">
                  <a:extLst>
                    <a:ext uri="{9D8B030D-6E8A-4147-A177-3AD203B41FA5}">
                      <a16:colId xmlns:a16="http://schemas.microsoft.com/office/drawing/2014/main" val="2415393138"/>
                    </a:ext>
                  </a:extLst>
                </a:gridCol>
                <a:gridCol w="622523">
                  <a:extLst>
                    <a:ext uri="{9D8B030D-6E8A-4147-A177-3AD203B41FA5}">
                      <a16:colId xmlns:a16="http://schemas.microsoft.com/office/drawing/2014/main" val="2317539567"/>
                    </a:ext>
                  </a:extLst>
                </a:gridCol>
                <a:gridCol w="622523">
                  <a:extLst>
                    <a:ext uri="{9D8B030D-6E8A-4147-A177-3AD203B41FA5}">
                      <a16:colId xmlns:a16="http://schemas.microsoft.com/office/drawing/2014/main" val="4109076167"/>
                    </a:ext>
                  </a:extLst>
                </a:gridCol>
                <a:gridCol w="622523">
                  <a:extLst>
                    <a:ext uri="{9D8B030D-6E8A-4147-A177-3AD203B41FA5}">
                      <a16:colId xmlns:a16="http://schemas.microsoft.com/office/drawing/2014/main" val="2007125080"/>
                    </a:ext>
                  </a:extLst>
                </a:gridCol>
                <a:gridCol w="622523">
                  <a:extLst>
                    <a:ext uri="{9D8B030D-6E8A-4147-A177-3AD203B41FA5}">
                      <a16:colId xmlns:a16="http://schemas.microsoft.com/office/drawing/2014/main" val="2088534856"/>
                    </a:ext>
                  </a:extLst>
                </a:gridCol>
                <a:gridCol w="622523">
                  <a:extLst>
                    <a:ext uri="{9D8B030D-6E8A-4147-A177-3AD203B41FA5}">
                      <a16:colId xmlns:a16="http://schemas.microsoft.com/office/drawing/2014/main" val="1770855812"/>
                    </a:ext>
                  </a:extLst>
                </a:gridCol>
                <a:gridCol w="622523">
                  <a:extLst>
                    <a:ext uri="{9D8B030D-6E8A-4147-A177-3AD203B41FA5}">
                      <a16:colId xmlns:a16="http://schemas.microsoft.com/office/drawing/2014/main" val="869928356"/>
                    </a:ext>
                  </a:extLst>
                </a:gridCol>
                <a:gridCol w="622523">
                  <a:extLst>
                    <a:ext uri="{9D8B030D-6E8A-4147-A177-3AD203B41FA5}">
                      <a16:colId xmlns:a16="http://schemas.microsoft.com/office/drawing/2014/main" val="858474554"/>
                    </a:ext>
                  </a:extLst>
                </a:gridCol>
                <a:gridCol w="622523">
                  <a:extLst>
                    <a:ext uri="{9D8B030D-6E8A-4147-A177-3AD203B41FA5}">
                      <a16:colId xmlns:a16="http://schemas.microsoft.com/office/drawing/2014/main" val="3791459358"/>
                    </a:ext>
                  </a:extLst>
                </a:gridCol>
                <a:gridCol w="622523">
                  <a:extLst>
                    <a:ext uri="{9D8B030D-6E8A-4147-A177-3AD203B41FA5}">
                      <a16:colId xmlns:a16="http://schemas.microsoft.com/office/drawing/2014/main" val="2694473960"/>
                    </a:ext>
                  </a:extLst>
                </a:gridCol>
                <a:gridCol w="622523">
                  <a:extLst>
                    <a:ext uri="{9D8B030D-6E8A-4147-A177-3AD203B41FA5}">
                      <a16:colId xmlns:a16="http://schemas.microsoft.com/office/drawing/2014/main" val="607475330"/>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16 Har du lyst til at bo i din nuværende 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3720562"/>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468032"/>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9108048"/>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712256"/>
                  </a:ext>
                </a:extLst>
              </a:tr>
            </a:tbl>
          </a:graphicData>
        </a:graphic>
      </p:graphicFrame>
    </p:spTree>
    <p:extLst>
      <p:ext uri="{BB962C8B-B14F-4D97-AF65-F5344CB8AC3E}">
        <p14:creationId xmlns:p14="http://schemas.microsoft.com/office/powerpoint/2010/main" val="4044378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291F-B8A4-7EF8-B204-6283B01C9ADC}"/>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5AE2F60-39CA-C1E9-BB1F-CDD0AEC95FB2}"/>
              </a:ext>
            </a:extLst>
          </p:cNvPr>
          <p:cNvSpPr txBox="1"/>
          <p:nvPr/>
        </p:nvSpPr>
        <p:spPr>
          <a:xfrm>
            <a:off x="0" y="1905635"/>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C91FD343-2785-B37D-9E07-D83A310C4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A6536782-E100-AC7A-B5EF-14E4A97359E5}"/>
              </a:ext>
            </a:extLst>
          </p:cNvPr>
          <p:cNvSpPr txBox="1"/>
          <p:nvPr/>
        </p:nvSpPr>
        <p:spPr>
          <a:xfrm>
            <a:off x="1664797" y="6274883"/>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den bolig, du bor i tilstrækkelig nem at bevæge dig rundt i, hvis du bliver gangbesværet eller synshandicappet?</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47,3 % af deltagerne mener, at deres bolig er tilstrækkelig nem at bevæge sig rundt, hvis de skulle blive gangbesværet eller synshandicappet. (n=1.014)</a:t>
            </a:r>
          </a:p>
        </p:txBody>
      </p:sp>
      <p:sp>
        <p:nvSpPr>
          <p:cNvPr id="13" name="Pladsholder til diasnummer 2">
            <a:extLst>
              <a:ext uri="{FF2B5EF4-FFF2-40B4-BE49-F238E27FC236}">
                <a16:creationId xmlns:a16="http://schemas.microsoft.com/office/drawing/2014/main" id="{3BFF7894-789B-1983-BABB-4B57F02C9BE1}"/>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8456196-F0E5-09CF-6FB9-A81B21F68AD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B99319A3-4409-18D2-8B56-CF68545893EA}"/>
              </a:ext>
            </a:extLst>
          </p:cNvPr>
          <p:cNvSpPr/>
          <p:nvPr/>
        </p:nvSpPr>
        <p:spPr>
          <a:xfrm>
            <a:off x="0" y="0"/>
            <a:ext cx="2022358" cy="1666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17. Er den bolig, du bor i tilstrækkelig nem at komme til og bevæge dig rundt i, hvis du bliver gangbesværet eller synshandicappet?</a:t>
            </a:r>
          </a:p>
        </p:txBody>
      </p:sp>
      <p:pic>
        <p:nvPicPr>
          <p:cNvPr id="9" name="Billede 8" descr="BL.png">
            <a:extLst>
              <a:ext uri="{FF2B5EF4-FFF2-40B4-BE49-F238E27FC236}">
                <a16:creationId xmlns:a16="http://schemas.microsoft.com/office/drawing/2014/main" id="{C10B46D0-718C-5423-1ACF-42BE5CB042F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8C01F50D-865E-4665-A367-0DA3B40070F2}"/>
              </a:ext>
            </a:extLst>
          </p:cNvPr>
          <p:cNvGraphicFramePr>
            <a:graphicFrameLocks/>
          </p:cNvGraphicFramePr>
          <p:nvPr>
            <p:extLst>
              <p:ext uri="{D42A27DB-BD31-4B8C-83A1-F6EECF244321}">
                <p14:modId xmlns:p14="http://schemas.microsoft.com/office/powerpoint/2010/main" val="1757585616"/>
              </p:ext>
            </p:extLst>
          </p:nvPr>
        </p:nvGraphicFramePr>
        <p:xfrm>
          <a:off x="2150895" y="288654"/>
          <a:ext cx="9188868" cy="4529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3F28B5FD-FF72-FDB8-2AA5-E7A685A69419}"/>
              </a:ext>
            </a:extLst>
          </p:cNvPr>
          <p:cNvGraphicFramePr>
            <a:graphicFrameLocks noGrp="1"/>
          </p:cNvGraphicFramePr>
          <p:nvPr>
            <p:extLst>
              <p:ext uri="{D42A27DB-BD31-4B8C-83A1-F6EECF244321}">
                <p14:modId xmlns:p14="http://schemas.microsoft.com/office/powerpoint/2010/main" val="2255651670"/>
              </p:ext>
            </p:extLst>
          </p:nvPr>
        </p:nvGraphicFramePr>
        <p:xfrm>
          <a:off x="338889" y="4733189"/>
          <a:ext cx="11073061" cy="1038779"/>
        </p:xfrm>
        <a:graphic>
          <a:graphicData uri="http://schemas.openxmlformats.org/drawingml/2006/table">
            <a:tbl>
              <a:tblPr/>
              <a:tblGrid>
                <a:gridCol w="1845511">
                  <a:extLst>
                    <a:ext uri="{9D8B030D-6E8A-4147-A177-3AD203B41FA5}">
                      <a16:colId xmlns:a16="http://schemas.microsoft.com/office/drawing/2014/main" val="2058578323"/>
                    </a:ext>
                  </a:extLst>
                </a:gridCol>
                <a:gridCol w="615170">
                  <a:extLst>
                    <a:ext uri="{9D8B030D-6E8A-4147-A177-3AD203B41FA5}">
                      <a16:colId xmlns:a16="http://schemas.microsoft.com/office/drawing/2014/main" val="4176433721"/>
                    </a:ext>
                  </a:extLst>
                </a:gridCol>
                <a:gridCol w="615170">
                  <a:extLst>
                    <a:ext uri="{9D8B030D-6E8A-4147-A177-3AD203B41FA5}">
                      <a16:colId xmlns:a16="http://schemas.microsoft.com/office/drawing/2014/main" val="155055623"/>
                    </a:ext>
                  </a:extLst>
                </a:gridCol>
                <a:gridCol w="615170">
                  <a:extLst>
                    <a:ext uri="{9D8B030D-6E8A-4147-A177-3AD203B41FA5}">
                      <a16:colId xmlns:a16="http://schemas.microsoft.com/office/drawing/2014/main" val="2132128534"/>
                    </a:ext>
                  </a:extLst>
                </a:gridCol>
                <a:gridCol w="615170">
                  <a:extLst>
                    <a:ext uri="{9D8B030D-6E8A-4147-A177-3AD203B41FA5}">
                      <a16:colId xmlns:a16="http://schemas.microsoft.com/office/drawing/2014/main" val="3854654442"/>
                    </a:ext>
                  </a:extLst>
                </a:gridCol>
                <a:gridCol w="615170">
                  <a:extLst>
                    <a:ext uri="{9D8B030D-6E8A-4147-A177-3AD203B41FA5}">
                      <a16:colId xmlns:a16="http://schemas.microsoft.com/office/drawing/2014/main" val="1001550352"/>
                    </a:ext>
                  </a:extLst>
                </a:gridCol>
                <a:gridCol w="615170">
                  <a:extLst>
                    <a:ext uri="{9D8B030D-6E8A-4147-A177-3AD203B41FA5}">
                      <a16:colId xmlns:a16="http://schemas.microsoft.com/office/drawing/2014/main" val="993950557"/>
                    </a:ext>
                  </a:extLst>
                </a:gridCol>
                <a:gridCol w="615170">
                  <a:extLst>
                    <a:ext uri="{9D8B030D-6E8A-4147-A177-3AD203B41FA5}">
                      <a16:colId xmlns:a16="http://schemas.microsoft.com/office/drawing/2014/main" val="1468935916"/>
                    </a:ext>
                  </a:extLst>
                </a:gridCol>
                <a:gridCol w="615170">
                  <a:extLst>
                    <a:ext uri="{9D8B030D-6E8A-4147-A177-3AD203B41FA5}">
                      <a16:colId xmlns:a16="http://schemas.microsoft.com/office/drawing/2014/main" val="3188845512"/>
                    </a:ext>
                  </a:extLst>
                </a:gridCol>
                <a:gridCol w="615170">
                  <a:extLst>
                    <a:ext uri="{9D8B030D-6E8A-4147-A177-3AD203B41FA5}">
                      <a16:colId xmlns:a16="http://schemas.microsoft.com/office/drawing/2014/main" val="3706592781"/>
                    </a:ext>
                  </a:extLst>
                </a:gridCol>
                <a:gridCol w="615170">
                  <a:extLst>
                    <a:ext uri="{9D8B030D-6E8A-4147-A177-3AD203B41FA5}">
                      <a16:colId xmlns:a16="http://schemas.microsoft.com/office/drawing/2014/main" val="45497244"/>
                    </a:ext>
                  </a:extLst>
                </a:gridCol>
                <a:gridCol w="615170">
                  <a:extLst>
                    <a:ext uri="{9D8B030D-6E8A-4147-A177-3AD203B41FA5}">
                      <a16:colId xmlns:a16="http://schemas.microsoft.com/office/drawing/2014/main" val="2718538369"/>
                    </a:ext>
                  </a:extLst>
                </a:gridCol>
                <a:gridCol w="615170">
                  <a:extLst>
                    <a:ext uri="{9D8B030D-6E8A-4147-A177-3AD203B41FA5}">
                      <a16:colId xmlns:a16="http://schemas.microsoft.com/office/drawing/2014/main" val="2178017734"/>
                    </a:ext>
                  </a:extLst>
                </a:gridCol>
                <a:gridCol w="615170">
                  <a:extLst>
                    <a:ext uri="{9D8B030D-6E8A-4147-A177-3AD203B41FA5}">
                      <a16:colId xmlns:a16="http://schemas.microsoft.com/office/drawing/2014/main" val="410360675"/>
                    </a:ext>
                  </a:extLst>
                </a:gridCol>
                <a:gridCol w="615170">
                  <a:extLst>
                    <a:ext uri="{9D8B030D-6E8A-4147-A177-3AD203B41FA5}">
                      <a16:colId xmlns:a16="http://schemas.microsoft.com/office/drawing/2014/main" val="2604451158"/>
                    </a:ext>
                  </a:extLst>
                </a:gridCol>
                <a:gridCol w="615170">
                  <a:extLst>
                    <a:ext uri="{9D8B030D-6E8A-4147-A177-3AD203B41FA5}">
                      <a16:colId xmlns:a16="http://schemas.microsoft.com/office/drawing/2014/main" val="1635047308"/>
                    </a:ext>
                  </a:extLst>
                </a:gridCol>
              </a:tblGrid>
              <a:tr h="491093">
                <a:tc>
                  <a:txBody>
                    <a:bodyPr/>
                    <a:lstStyle/>
                    <a:p>
                      <a:pPr algn="l" fontAlgn="b">
                        <a:buNone/>
                      </a:pPr>
                      <a:r>
                        <a:rPr lang="da-DK" sz="800" b="1" i="0" u="none" strike="noStrike" dirty="0">
                          <a:solidFill>
                            <a:srgbClr val="000000"/>
                          </a:solidFill>
                          <a:effectLst/>
                          <a:latin typeface="Aptos Narrow" panose="020B0004020202020204" pitchFamily="34" charset="0"/>
                        </a:rPr>
                        <a:t>17 Er den bolig du bor i tilstrækkelig nem at komme til?</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834498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00529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681621"/>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362975"/>
                  </a:ext>
                </a:extLst>
              </a:tr>
            </a:tbl>
          </a:graphicData>
        </a:graphic>
      </p:graphicFrame>
    </p:spTree>
    <p:extLst>
      <p:ext uri="{BB962C8B-B14F-4D97-AF65-F5344CB8AC3E}">
        <p14:creationId xmlns:p14="http://schemas.microsoft.com/office/powerpoint/2010/main" val="350206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6961-C437-94B8-CA3B-4BF4C11489AB}"/>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C2890C2-B76D-6379-63FD-8382BB929C35}"/>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 deltagerne gerne vil bo, hvis deres bolig ikke lever op til deres behov.</a:t>
            </a:r>
          </a:p>
        </p:txBody>
      </p:sp>
      <p:pic>
        <p:nvPicPr>
          <p:cNvPr id="6" name="Billede 5">
            <a:extLst>
              <a:ext uri="{FF2B5EF4-FFF2-40B4-BE49-F238E27FC236}">
                <a16:creationId xmlns:a16="http://schemas.microsoft.com/office/drawing/2014/main" id="{91B17178-7313-5C15-44F5-6DEE7700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45049508-F7D7-B85F-208F-ACA70DFA9960}"/>
              </a:ext>
            </a:extLst>
          </p:cNvPr>
          <p:cNvSpPr txBox="1"/>
          <p:nvPr/>
        </p:nvSpPr>
        <p:spPr>
          <a:xfrm>
            <a:off x="2022359" y="6284150"/>
            <a:ext cx="7296100"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Hvis din bolig ikke længere lever op til dit behov for tilgængelighed, hvad vil du så foretrække?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17,1 % af vil foretrække en ”Ny tilgængelig bolig i en almen udlejningsbolig. (n=1.014)</a:t>
            </a:r>
          </a:p>
        </p:txBody>
      </p:sp>
      <p:sp>
        <p:nvSpPr>
          <p:cNvPr id="13" name="Pladsholder til diasnummer 2">
            <a:extLst>
              <a:ext uri="{FF2B5EF4-FFF2-40B4-BE49-F238E27FC236}">
                <a16:creationId xmlns:a16="http://schemas.microsoft.com/office/drawing/2014/main" id="{F3156403-2EDE-22B3-67FD-C8157E552177}"/>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8987E3A-92A1-F700-4361-62B730ADE46D}"/>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F62FA734-975D-6CA6-B88B-AE5F3EF28309}"/>
              </a:ext>
            </a:extLst>
          </p:cNvPr>
          <p:cNvSpPr/>
          <p:nvPr/>
        </p:nvSpPr>
        <p:spPr>
          <a:xfrm>
            <a:off x="0" y="0"/>
            <a:ext cx="2022358" cy="1588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18. Hvis din bolig ikke længere lever op til dit behov for tilgængelighed, hvad vil du så foretrække?</a:t>
            </a:r>
          </a:p>
        </p:txBody>
      </p:sp>
      <p:pic>
        <p:nvPicPr>
          <p:cNvPr id="9" name="Billede 8" descr="BL.png">
            <a:extLst>
              <a:ext uri="{FF2B5EF4-FFF2-40B4-BE49-F238E27FC236}">
                <a16:creationId xmlns:a16="http://schemas.microsoft.com/office/drawing/2014/main" id="{4621E12C-3338-F452-7902-99E0F8E0C82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E3BFDCAE-0159-49B2-85CD-F072844D712D}"/>
              </a:ext>
            </a:extLst>
          </p:cNvPr>
          <p:cNvGraphicFramePr>
            <a:graphicFrameLocks/>
          </p:cNvGraphicFramePr>
          <p:nvPr>
            <p:extLst>
              <p:ext uri="{D42A27DB-BD31-4B8C-83A1-F6EECF244321}">
                <p14:modId xmlns:p14="http://schemas.microsoft.com/office/powerpoint/2010/main" val="3653015173"/>
              </p:ext>
            </p:extLst>
          </p:nvPr>
        </p:nvGraphicFramePr>
        <p:xfrm>
          <a:off x="2247148" y="338026"/>
          <a:ext cx="9142254" cy="4209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E6AEAD76-0B20-E67B-3F19-077ACC420F0C}"/>
              </a:ext>
            </a:extLst>
          </p:cNvPr>
          <p:cNvGraphicFramePr>
            <a:graphicFrameLocks noGrp="1"/>
          </p:cNvGraphicFramePr>
          <p:nvPr>
            <p:extLst>
              <p:ext uri="{D42A27DB-BD31-4B8C-83A1-F6EECF244321}">
                <p14:modId xmlns:p14="http://schemas.microsoft.com/office/powerpoint/2010/main" val="3473399778"/>
              </p:ext>
            </p:extLst>
          </p:nvPr>
        </p:nvGraphicFramePr>
        <p:xfrm>
          <a:off x="260684" y="4634290"/>
          <a:ext cx="11446039" cy="1563448"/>
        </p:xfrm>
        <a:graphic>
          <a:graphicData uri="http://schemas.openxmlformats.org/drawingml/2006/table">
            <a:tbl>
              <a:tblPr/>
              <a:tblGrid>
                <a:gridCol w="1907674">
                  <a:extLst>
                    <a:ext uri="{9D8B030D-6E8A-4147-A177-3AD203B41FA5}">
                      <a16:colId xmlns:a16="http://schemas.microsoft.com/office/drawing/2014/main" val="2226171588"/>
                    </a:ext>
                  </a:extLst>
                </a:gridCol>
                <a:gridCol w="635891">
                  <a:extLst>
                    <a:ext uri="{9D8B030D-6E8A-4147-A177-3AD203B41FA5}">
                      <a16:colId xmlns:a16="http://schemas.microsoft.com/office/drawing/2014/main" val="23531643"/>
                    </a:ext>
                  </a:extLst>
                </a:gridCol>
                <a:gridCol w="635891">
                  <a:extLst>
                    <a:ext uri="{9D8B030D-6E8A-4147-A177-3AD203B41FA5}">
                      <a16:colId xmlns:a16="http://schemas.microsoft.com/office/drawing/2014/main" val="3153083147"/>
                    </a:ext>
                  </a:extLst>
                </a:gridCol>
                <a:gridCol w="635891">
                  <a:extLst>
                    <a:ext uri="{9D8B030D-6E8A-4147-A177-3AD203B41FA5}">
                      <a16:colId xmlns:a16="http://schemas.microsoft.com/office/drawing/2014/main" val="2436606308"/>
                    </a:ext>
                  </a:extLst>
                </a:gridCol>
                <a:gridCol w="635891">
                  <a:extLst>
                    <a:ext uri="{9D8B030D-6E8A-4147-A177-3AD203B41FA5}">
                      <a16:colId xmlns:a16="http://schemas.microsoft.com/office/drawing/2014/main" val="3982463154"/>
                    </a:ext>
                  </a:extLst>
                </a:gridCol>
                <a:gridCol w="635891">
                  <a:extLst>
                    <a:ext uri="{9D8B030D-6E8A-4147-A177-3AD203B41FA5}">
                      <a16:colId xmlns:a16="http://schemas.microsoft.com/office/drawing/2014/main" val="1159209146"/>
                    </a:ext>
                  </a:extLst>
                </a:gridCol>
                <a:gridCol w="635891">
                  <a:extLst>
                    <a:ext uri="{9D8B030D-6E8A-4147-A177-3AD203B41FA5}">
                      <a16:colId xmlns:a16="http://schemas.microsoft.com/office/drawing/2014/main" val="3038650756"/>
                    </a:ext>
                  </a:extLst>
                </a:gridCol>
                <a:gridCol w="635891">
                  <a:extLst>
                    <a:ext uri="{9D8B030D-6E8A-4147-A177-3AD203B41FA5}">
                      <a16:colId xmlns:a16="http://schemas.microsoft.com/office/drawing/2014/main" val="3233256402"/>
                    </a:ext>
                  </a:extLst>
                </a:gridCol>
                <a:gridCol w="635891">
                  <a:extLst>
                    <a:ext uri="{9D8B030D-6E8A-4147-A177-3AD203B41FA5}">
                      <a16:colId xmlns:a16="http://schemas.microsoft.com/office/drawing/2014/main" val="3665897209"/>
                    </a:ext>
                  </a:extLst>
                </a:gridCol>
                <a:gridCol w="635891">
                  <a:extLst>
                    <a:ext uri="{9D8B030D-6E8A-4147-A177-3AD203B41FA5}">
                      <a16:colId xmlns:a16="http://schemas.microsoft.com/office/drawing/2014/main" val="4059569204"/>
                    </a:ext>
                  </a:extLst>
                </a:gridCol>
                <a:gridCol w="635891">
                  <a:extLst>
                    <a:ext uri="{9D8B030D-6E8A-4147-A177-3AD203B41FA5}">
                      <a16:colId xmlns:a16="http://schemas.microsoft.com/office/drawing/2014/main" val="2148053935"/>
                    </a:ext>
                  </a:extLst>
                </a:gridCol>
                <a:gridCol w="635891">
                  <a:extLst>
                    <a:ext uri="{9D8B030D-6E8A-4147-A177-3AD203B41FA5}">
                      <a16:colId xmlns:a16="http://schemas.microsoft.com/office/drawing/2014/main" val="1590802649"/>
                    </a:ext>
                  </a:extLst>
                </a:gridCol>
                <a:gridCol w="635891">
                  <a:extLst>
                    <a:ext uri="{9D8B030D-6E8A-4147-A177-3AD203B41FA5}">
                      <a16:colId xmlns:a16="http://schemas.microsoft.com/office/drawing/2014/main" val="3897234189"/>
                    </a:ext>
                  </a:extLst>
                </a:gridCol>
                <a:gridCol w="635891">
                  <a:extLst>
                    <a:ext uri="{9D8B030D-6E8A-4147-A177-3AD203B41FA5}">
                      <a16:colId xmlns:a16="http://schemas.microsoft.com/office/drawing/2014/main" val="1404048857"/>
                    </a:ext>
                  </a:extLst>
                </a:gridCol>
                <a:gridCol w="635891">
                  <a:extLst>
                    <a:ext uri="{9D8B030D-6E8A-4147-A177-3AD203B41FA5}">
                      <a16:colId xmlns:a16="http://schemas.microsoft.com/office/drawing/2014/main" val="3650079417"/>
                    </a:ext>
                  </a:extLst>
                </a:gridCol>
                <a:gridCol w="635891">
                  <a:extLst>
                    <a:ext uri="{9D8B030D-6E8A-4147-A177-3AD203B41FA5}">
                      <a16:colId xmlns:a16="http://schemas.microsoft.com/office/drawing/2014/main" val="3904525993"/>
                    </a:ext>
                  </a:extLst>
                </a:gridCol>
              </a:tblGrid>
              <a:tr h="130401">
                <a:tc>
                  <a:txBody>
                    <a:bodyPr/>
                    <a:lstStyle/>
                    <a:p>
                      <a:pPr algn="l" fontAlgn="b">
                        <a:buNone/>
                      </a:pPr>
                      <a:r>
                        <a:rPr lang="da-DK" sz="800" b="1" i="0" u="none" strike="noStrike" dirty="0">
                          <a:solidFill>
                            <a:srgbClr val="000000"/>
                          </a:solidFill>
                          <a:effectLst/>
                          <a:latin typeface="Aptos Narrow" panose="020B0004020202020204" pitchFamily="34" charset="0"/>
                        </a:rPr>
                        <a:t>18 Hvis din bolig ikke længere lever op til dit behov?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878570"/>
                  </a:ext>
                </a:extLst>
              </a:tr>
              <a:tr h="130401">
                <a:tc>
                  <a:txBody>
                    <a:bodyPr/>
                    <a:lstStyle/>
                    <a:p>
                      <a:pPr algn="l" fontAlgn="b">
                        <a:buNone/>
                      </a:pPr>
                      <a:r>
                        <a:rPr lang="da-DK" sz="800" b="0" i="0" u="none" strike="noStrike">
                          <a:solidFill>
                            <a:srgbClr val="000000"/>
                          </a:solidFill>
                          <a:effectLst/>
                          <a:latin typeface="Aptos Narrow" panose="020B0004020202020204" pitchFamily="34" charset="0"/>
                        </a:rPr>
                        <a:t>Den bolig jeg bor i hvis den renoveres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5269166"/>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Ny tilgængelig bolig i eget 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8082194"/>
                  </a:ext>
                </a:extLst>
              </a:tr>
              <a:tr h="1304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548809"/>
                  </a:ext>
                </a:extLst>
              </a:tr>
              <a:tr h="1304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almen udlejningsbolig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119141"/>
                  </a:ext>
                </a:extLst>
              </a:tr>
              <a:tr h="130401">
                <a:tc>
                  <a:txBody>
                    <a:bodyPr/>
                    <a:lstStyle/>
                    <a:p>
                      <a:pPr algn="l" fontAlgn="b">
                        <a:buNone/>
                      </a:pPr>
                      <a:r>
                        <a:rPr lang="da-DK" sz="800" b="0" i="0" u="none" strike="noStrike">
                          <a:solidFill>
                            <a:srgbClr val="000000"/>
                          </a:solidFill>
                          <a:effectLst/>
                          <a:latin typeface="Aptos Narrow" panose="020B0004020202020204" pitchFamily="34" charset="0"/>
                        </a:rPr>
                        <a:t>Ny tilgængeligbolig i privatejet udlejningsbolig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979316"/>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Ny tilgængelig bolig i 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646019"/>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Plejehjem</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5684457"/>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Ny tilgængelig bolig i kollektiv</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6684255"/>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361644"/>
                  </a:ext>
                </a:extLst>
              </a:tr>
              <a:tr h="72044">
                <a:tc>
                  <a:txBody>
                    <a:bodyPr/>
                    <a:lstStyle/>
                    <a:p>
                      <a:pPr algn="l"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9867449"/>
                  </a:ext>
                </a:extLst>
              </a:tr>
            </a:tbl>
          </a:graphicData>
        </a:graphic>
      </p:graphicFrame>
    </p:spTree>
    <p:extLst>
      <p:ext uri="{BB962C8B-B14F-4D97-AF65-F5344CB8AC3E}">
        <p14:creationId xmlns:p14="http://schemas.microsoft.com/office/powerpoint/2010/main" val="10262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71CBD-A8BE-9B37-54B8-AD37B39061E5}"/>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D82E8D5-CB7B-F521-0327-B87D7765733C}"/>
              </a:ext>
            </a:extLst>
          </p:cNvPr>
          <p:cNvSpPr txBox="1"/>
          <p:nvPr/>
        </p:nvSpPr>
        <p:spPr>
          <a:xfrm>
            <a:off x="0" y="1905635"/>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lyst til at bo i deres nuværende bolig, når de bliver ældre.</a:t>
            </a:r>
          </a:p>
        </p:txBody>
      </p:sp>
      <p:pic>
        <p:nvPicPr>
          <p:cNvPr id="6" name="Billede 5">
            <a:extLst>
              <a:ext uri="{FF2B5EF4-FFF2-40B4-BE49-F238E27FC236}">
                <a16:creationId xmlns:a16="http://schemas.microsoft.com/office/drawing/2014/main" id="{9993F7E2-C722-07DE-DC31-B76AA8CB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5A7D8DB5-25B2-3FFF-7BBD-F06C7BADEEB4}"/>
              </a:ext>
            </a:extLst>
          </p:cNvPr>
          <p:cNvSpPr txBox="1"/>
          <p:nvPr/>
        </p:nvSpPr>
        <p:spPr>
          <a:xfrm>
            <a:off x="1463265" y="6254932"/>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hvor høj grad betyder økonomien noget, hvis du ønsker en anden bolig, hvor du kan nyde dit otium?</a:t>
            </a:r>
            <a:r>
              <a:rPr lang="da-DK" sz="900" dirty="0">
                <a:solidFill>
                  <a:schemeClr val="bg1"/>
                </a:solidFill>
                <a:latin typeface="Tahoma" pitchFamily="34" charset="0"/>
                <a:ea typeface="Tahoma" pitchFamily="34" charset="0"/>
                <a:cs typeface="Tahoma" pitchFamily="34" charset="0"/>
              </a:rPr>
              <a:t>?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10,5 % af deltagerne mener, at økonomien betyder meget, da de ikke råd til at flytte. (n=1.014)</a:t>
            </a:r>
          </a:p>
        </p:txBody>
      </p:sp>
      <p:sp>
        <p:nvSpPr>
          <p:cNvPr id="13" name="Pladsholder til diasnummer 2">
            <a:extLst>
              <a:ext uri="{FF2B5EF4-FFF2-40B4-BE49-F238E27FC236}">
                <a16:creationId xmlns:a16="http://schemas.microsoft.com/office/drawing/2014/main" id="{33DFD08E-5E14-98ED-2C8C-3353097C2F38}"/>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F3C44807-AEA2-FF4A-2E79-6244E8D43DF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0E700253-9896-C42D-7B32-4D3570C9D277}"/>
              </a:ext>
            </a:extLst>
          </p:cNvPr>
          <p:cNvSpPr/>
          <p:nvPr/>
        </p:nvSpPr>
        <p:spPr>
          <a:xfrm>
            <a:off x="0" y="0"/>
            <a:ext cx="2022358" cy="1666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19. I hvor høj grad betyder økonomien noget, hvis du ønsker en anden bolig, hvor du kan nyde dit otium?</a:t>
            </a:r>
          </a:p>
        </p:txBody>
      </p:sp>
      <p:pic>
        <p:nvPicPr>
          <p:cNvPr id="9" name="Billede 8" descr="BL.png">
            <a:extLst>
              <a:ext uri="{FF2B5EF4-FFF2-40B4-BE49-F238E27FC236}">
                <a16:creationId xmlns:a16="http://schemas.microsoft.com/office/drawing/2014/main" id="{61B27D37-66CB-7555-9E6E-2B07F28780AF}"/>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C9DA6E4C-6C98-49E4-9FEE-55A2C8EDB88F}"/>
              </a:ext>
            </a:extLst>
          </p:cNvPr>
          <p:cNvGraphicFramePr>
            <a:graphicFrameLocks/>
          </p:cNvGraphicFramePr>
          <p:nvPr>
            <p:extLst>
              <p:ext uri="{D42A27DB-BD31-4B8C-83A1-F6EECF244321}">
                <p14:modId xmlns:p14="http://schemas.microsoft.com/office/powerpoint/2010/main" val="1833975927"/>
              </p:ext>
            </p:extLst>
          </p:nvPr>
        </p:nvGraphicFramePr>
        <p:xfrm>
          <a:off x="2349416" y="338026"/>
          <a:ext cx="8954252" cy="4086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BDDAF5A4-BDA1-C86B-1C49-708B794BEAE9}"/>
              </a:ext>
            </a:extLst>
          </p:cNvPr>
          <p:cNvGraphicFramePr>
            <a:graphicFrameLocks noGrp="1"/>
          </p:cNvGraphicFramePr>
          <p:nvPr>
            <p:extLst>
              <p:ext uri="{D42A27DB-BD31-4B8C-83A1-F6EECF244321}">
                <p14:modId xmlns:p14="http://schemas.microsoft.com/office/powerpoint/2010/main" val="606237731"/>
              </p:ext>
            </p:extLst>
          </p:nvPr>
        </p:nvGraphicFramePr>
        <p:xfrm>
          <a:off x="284747" y="4488313"/>
          <a:ext cx="11109151" cy="1243248"/>
        </p:xfrm>
        <a:graphic>
          <a:graphicData uri="http://schemas.openxmlformats.org/drawingml/2006/table">
            <a:tbl>
              <a:tblPr/>
              <a:tblGrid>
                <a:gridCol w="1851526">
                  <a:extLst>
                    <a:ext uri="{9D8B030D-6E8A-4147-A177-3AD203B41FA5}">
                      <a16:colId xmlns:a16="http://schemas.microsoft.com/office/drawing/2014/main" val="883213007"/>
                    </a:ext>
                  </a:extLst>
                </a:gridCol>
                <a:gridCol w="617175">
                  <a:extLst>
                    <a:ext uri="{9D8B030D-6E8A-4147-A177-3AD203B41FA5}">
                      <a16:colId xmlns:a16="http://schemas.microsoft.com/office/drawing/2014/main" val="1131415719"/>
                    </a:ext>
                  </a:extLst>
                </a:gridCol>
                <a:gridCol w="617175">
                  <a:extLst>
                    <a:ext uri="{9D8B030D-6E8A-4147-A177-3AD203B41FA5}">
                      <a16:colId xmlns:a16="http://schemas.microsoft.com/office/drawing/2014/main" val="2016121617"/>
                    </a:ext>
                  </a:extLst>
                </a:gridCol>
                <a:gridCol w="617175">
                  <a:extLst>
                    <a:ext uri="{9D8B030D-6E8A-4147-A177-3AD203B41FA5}">
                      <a16:colId xmlns:a16="http://schemas.microsoft.com/office/drawing/2014/main" val="2009086389"/>
                    </a:ext>
                  </a:extLst>
                </a:gridCol>
                <a:gridCol w="617175">
                  <a:extLst>
                    <a:ext uri="{9D8B030D-6E8A-4147-A177-3AD203B41FA5}">
                      <a16:colId xmlns:a16="http://schemas.microsoft.com/office/drawing/2014/main" val="3210712002"/>
                    </a:ext>
                  </a:extLst>
                </a:gridCol>
                <a:gridCol w="617175">
                  <a:extLst>
                    <a:ext uri="{9D8B030D-6E8A-4147-A177-3AD203B41FA5}">
                      <a16:colId xmlns:a16="http://schemas.microsoft.com/office/drawing/2014/main" val="2440360069"/>
                    </a:ext>
                  </a:extLst>
                </a:gridCol>
                <a:gridCol w="617175">
                  <a:extLst>
                    <a:ext uri="{9D8B030D-6E8A-4147-A177-3AD203B41FA5}">
                      <a16:colId xmlns:a16="http://schemas.microsoft.com/office/drawing/2014/main" val="2612213570"/>
                    </a:ext>
                  </a:extLst>
                </a:gridCol>
                <a:gridCol w="617175">
                  <a:extLst>
                    <a:ext uri="{9D8B030D-6E8A-4147-A177-3AD203B41FA5}">
                      <a16:colId xmlns:a16="http://schemas.microsoft.com/office/drawing/2014/main" val="2630011731"/>
                    </a:ext>
                  </a:extLst>
                </a:gridCol>
                <a:gridCol w="617175">
                  <a:extLst>
                    <a:ext uri="{9D8B030D-6E8A-4147-A177-3AD203B41FA5}">
                      <a16:colId xmlns:a16="http://schemas.microsoft.com/office/drawing/2014/main" val="2460737500"/>
                    </a:ext>
                  </a:extLst>
                </a:gridCol>
                <a:gridCol w="617175">
                  <a:extLst>
                    <a:ext uri="{9D8B030D-6E8A-4147-A177-3AD203B41FA5}">
                      <a16:colId xmlns:a16="http://schemas.microsoft.com/office/drawing/2014/main" val="3592463467"/>
                    </a:ext>
                  </a:extLst>
                </a:gridCol>
                <a:gridCol w="617175">
                  <a:extLst>
                    <a:ext uri="{9D8B030D-6E8A-4147-A177-3AD203B41FA5}">
                      <a16:colId xmlns:a16="http://schemas.microsoft.com/office/drawing/2014/main" val="1799245765"/>
                    </a:ext>
                  </a:extLst>
                </a:gridCol>
                <a:gridCol w="617175">
                  <a:extLst>
                    <a:ext uri="{9D8B030D-6E8A-4147-A177-3AD203B41FA5}">
                      <a16:colId xmlns:a16="http://schemas.microsoft.com/office/drawing/2014/main" val="3964521556"/>
                    </a:ext>
                  </a:extLst>
                </a:gridCol>
                <a:gridCol w="617175">
                  <a:extLst>
                    <a:ext uri="{9D8B030D-6E8A-4147-A177-3AD203B41FA5}">
                      <a16:colId xmlns:a16="http://schemas.microsoft.com/office/drawing/2014/main" val="1993907634"/>
                    </a:ext>
                  </a:extLst>
                </a:gridCol>
                <a:gridCol w="617175">
                  <a:extLst>
                    <a:ext uri="{9D8B030D-6E8A-4147-A177-3AD203B41FA5}">
                      <a16:colId xmlns:a16="http://schemas.microsoft.com/office/drawing/2014/main" val="1395564940"/>
                    </a:ext>
                  </a:extLst>
                </a:gridCol>
                <a:gridCol w="617175">
                  <a:extLst>
                    <a:ext uri="{9D8B030D-6E8A-4147-A177-3AD203B41FA5}">
                      <a16:colId xmlns:a16="http://schemas.microsoft.com/office/drawing/2014/main" val="591682648"/>
                    </a:ext>
                  </a:extLst>
                </a:gridCol>
                <a:gridCol w="617175">
                  <a:extLst>
                    <a:ext uri="{9D8B030D-6E8A-4147-A177-3AD203B41FA5}">
                      <a16:colId xmlns:a16="http://schemas.microsoft.com/office/drawing/2014/main" val="1200520108"/>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19 I hvor høj grad betyder økonomien noget?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154481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Slet ikke jeg har penge nok</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8688650"/>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mindre grad jeg er privilegeret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20,0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286809"/>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nogen grad jeg har muligheder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53055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høj grad jeg kan nok</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84292"/>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meget høj grad jeg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630049"/>
                  </a:ext>
                </a:extLst>
              </a:tr>
            </a:tbl>
          </a:graphicData>
        </a:graphic>
      </p:graphicFrame>
    </p:spTree>
    <p:extLst>
      <p:ext uri="{BB962C8B-B14F-4D97-AF65-F5344CB8AC3E}">
        <p14:creationId xmlns:p14="http://schemas.microsoft.com/office/powerpoint/2010/main" val="238724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067A-AE94-AC67-C15A-D5383A24F81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C59CBEC2-5772-840F-E85B-5FED4196AE5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85F41537-F246-87BB-8F3E-A712C6F660B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B97B6335-FD1A-1EBE-AD7B-3896CC572B19}"/>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84BE847B-6F36-9F63-BCF2-5913A57F196A}"/>
              </a:ext>
            </a:extLst>
          </p:cNvPr>
          <p:cNvSpPr txBox="1"/>
          <p:nvPr/>
        </p:nvSpPr>
        <p:spPr>
          <a:xfrm>
            <a:off x="6635416" y="2703707"/>
            <a:ext cx="2995864" cy="1015663"/>
          </a:xfrm>
          <a:prstGeom prst="rect">
            <a:avLst/>
          </a:prstGeom>
          <a:noFill/>
        </p:spPr>
        <p:txBody>
          <a:bodyPr wrap="square" rtlCol="0">
            <a:spAutoFit/>
          </a:bodyPr>
          <a:lstStyle/>
          <a:p>
            <a:r>
              <a:rPr lang="da-DK" sz="6000" dirty="0"/>
              <a:t>Klimaet</a:t>
            </a:r>
          </a:p>
        </p:txBody>
      </p:sp>
    </p:spTree>
    <p:extLst>
      <p:ext uri="{BB962C8B-B14F-4D97-AF65-F5344CB8AC3E}">
        <p14:creationId xmlns:p14="http://schemas.microsoft.com/office/powerpoint/2010/main" val="241405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D64B-F247-4E88-E4E4-EE1ED069FF1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F37D4A1-A040-519C-7B07-A868EBC1613D}"/>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område er sikret stormflod og stigende vandmasser.</a:t>
            </a:r>
          </a:p>
        </p:txBody>
      </p:sp>
      <p:pic>
        <p:nvPicPr>
          <p:cNvPr id="6" name="Billede 5">
            <a:extLst>
              <a:ext uri="{FF2B5EF4-FFF2-40B4-BE49-F238E27FC236}">
                <a16:creationId xmlns:a16="http://schemas.microsoft.com/office/drawing/2014/main" id="{A97F74C6-84CE-6F52-EA7C-DC7BEB76C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D48C2B96-7818-D960-BD97-B5021918B304}"/>
              </a:ext>
            </a:extLst>
          </p:cNvPr>
          <p:cNvSpPr txBox="1"/>
          <p:nvPr/>
        </p:nvSpPr>
        <p:spPr>
          <a:xfrm>
            <a:off x="2022359" y="6284150"/>
            <a:ext cx="9472896"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området, hvor din bolig er bygget, sikret mod stormflod eller stigende vandmasser efter ekstrem regn?</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29,9 % af deltagerne i undersøgelsen ikke ved om deres boligområde er sikret mod stormflod eller stigende vandmasser. (n=1.014)</a:t>
            </a:r>
          </a:p>
        </p:txBody>
      </p:sp>
      <p:sp>
        <p:nvSpPr>
          <p:cNvPr id="13" name="Pladsholder til diasnummer 2">
            <a:extLst>
              <a:ext uri="{FF2B5EF4-FFF2-40B4-BE49-F238E27FC236}">
                <a16:creationId xmlns:a16="http://schemas.microsoft.com/office/drawing/2014/main" id="{83D83C9D-AF56-F8C6-9B33-21D07593C33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8D77E4A-1A3E-06AA-2F50-9D0867CFDC9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6E720145-8002-4CEE-42C5-BDD438879A5D}"/>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20. Er området, hvor din bolig er bygget, sikret mod stormflod eller stigende vandmasser efter ekstrem regn?</a:t>
            </a:r>
          </a:p>
        </p:txBody>
      </p:sp>
      <p:pic>
        <p:nvPicPr>
          <p:cNvPr id="9" name="Billede 8" descr="BL.png">
            <a:extLst>
              <a:ext uri="{FF2B5EF4-FFF2-40B4-BE49-F238E27FC236}">
                <a16:creationId xmlns:a16="http://schemas.microsoft.com/office/drawing/2014/main" id="{20FE17CA-79D6-7F68-E874-D86575785A84}"/>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4904E04A-E51D-43EE-8D6C-93543BF8B11E}"/>
              </a:ext>
            </a:extLst>
          </p:cNvPr>
          <p:cNvGraphicFramePr>
            <a:graphicFrameLocks/>
          </p:cNvGraphicFramePr>
          <p:nvPr>
            <p:extLst>
              <p:ext uri="{D42A27DB-BD31-4B8C-83A1-F6EECF244321}">
                <p14:modId xmlns:p14="http://schemas.microsoft.com/office/powerpoint/2010/main" val="3902389875"/>
              </p:ext>
            </p:extLst>
          </p:nvPr>
        </p:nvGraphicFramePr>
        <p:xfrm>
          <a:off x="2180974" y="257947"/>
          <a:ext cx="9140742" cy="4229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AF0128EC-640F-F69C-8DF0-4FDCCE740951}"/>
              </a:ext>
            </a:extLst>
          </p:cNvPr>
          <p:cNvGraphicFramePr>
            <a:graphicFrameLocks noGrp="1"/>
          </p:cNvGraphicFramePr>
          <p:nvPr>
            <p:extLst>
              <p:ext uri="{D42A27DB-BD31-4B8C-83A1-F6EECF244321}">
                <p14:modId xmlns:p14="http://schemas.microsoft.com/office/powerpoint/2010/main" val="4002782925"/>
              </p:ext>
            </p:extLst>
          </p:nvPr>
        </p:nvGraphicFramePr>
        <p:xfrm>
          <a:off x="392657" y="4599311"/>
          <a:ext cx="11012904" cy="1243248"/>
        </p:xfrm>
        <a:graphic>
          <a:graphicData uri="http://schemas.openxmlformats.org/drawingml/2006/table">
            <a:tbl>
              <a:tblPr/>
              <a:tblGrid>
                <a:gridCol w="1835484">
                  <a:extLst>
                    <a:ext uri="{9D8B030D-6E8A-4147-A177-3AD203B41FA5}">
                      <a16:colId xmlns:a16="http://schemas.microsoft.com/office/drawing/2014/main" val="3498738575"/>
                    </a:ext>
                  </a:extLst>
                </a:gridCol>
                <a:gridCol w="611828">
                  <a:extLst>
                    <a:ext uri="{9D8B030D-6E8A-4147-A177-3AD203B41FA5}">
                      <a16:colId xmlns:a16="http://schemas.microsoft.com/office/drawing/2014/main" val="1356009376"/>
                    </a:ext>
                  </a:extLst>
                </a:gridCol>
                <a:gridCol w="611828">
                  <a:extLst>
                    <a:ext uri="{9D8B030D-6E8A-4147-A177-3AD203B41FA5}">
                      <a16:colId xmlns:a16="http://schemas.microsoft.com/office/drawing/2014/main" val="2940169543"/>
                    </a:ext>
                  </a:extLst>
                </a:gridCol>
                <a:gridCol w="611828">
                  <a:extLst>
                    <a:ext uri="{9D8B030D-6E8A-4147-A177-3AD203B41FA5}">
                      <a16:colId xmlns:a16="http://schemas.microsoft.com/office/drawing/2014/main" val="2077567673"/>
                    </a:ext>
                  </a:extLst>
                </a:gridCol>
                <a:gridCol w="611828">
                  <a:extLst>
                    <a:ext uri="{9D8B030D-6E8A-4147-A177-3AD203B41FA5}">
                      <a16:colId xmlns:a16="http://schemas.microsoft.com/office/drawing/2014/main" val="3429545933"/>
                    </a:ext>
                  </a:extLst>
                </a:gridCol>
                <a:gridCol w="611828">
                  <a:extLst>
                    <a:ext uri="{9D8B030D-6E8A-4147-A177-3AD203B41FA5}">
                      <a16:colId xmlns:a16="http://schemas.microsoft.com/office/drawing/2014/main" val="2519083991"/>
                    </a:ext>
                  </a:extLst>
                </a:gridCol>
                <a:gridCol w="611828">
                  <a:extLst>
                    <a:ext uri="{9D8B030D-6E8A-4147-A177-3AD203B41FA5}">
                      <a16:colId xmlns:a16="http://schemas.microsoft.com/office/drawing/2014/main" val="2814032682"/>
                    </a:ext>
                  </a:extLst>
                </a:gridCol>
                <a:gridCol w="611828">
                  <a:extLst>
                    <a:ext uri="{9D8B030D-6E8A-4147-A177-3AD203B41FA5}">
                      <a16:colId xmlns:a16="http://schemas.microsoft.com/office/drawing/2014/main" val="657925107"/>
                    </a:ext>
                  </a:extLst>
                </a:gridCol>
                <a:gridCol w="611828">
                  <a:extLst>
                    <a:ext uri="{9D8B030D-6E8A-4147-A177-3AD203B41FA5}">
                      <a16:colId xmlns:a16="http://schemas.microsoft.com/office/drawing/2014/main" val="2808977369"/>
                    </a:ext>
                  </a:extLst>
                </a:gridCol>
                <a:gridCol w="611828">
                  <a:extLst>
                    <a:ext uri="{9D8B030D-6E8A-4147-A177-3AD203B41FA5}">
                      <a16:colId xmlns:a16="http://schemas.microsoft.com/office/drawing/2014/main" val="3907618990"/>
                    </a:ext>
                  </a:extLst>
                </a:gridCol>
                <a:gridCol w="611828">
                  <a:extLst>
                    <a:ext uri="{9D8B030D-6E8A-4147-A177-3AD203B41FA5}">
                      <a16:colId xmlns:a16="http://schemas.microsoft.com/office/drawing/2014/main" val="184132327"/>
                    </a:ext>
                  </a:extLst>
                </a:gridCol>
                <a:gridCol w="611828">
                  <a:extLst>
                    <a:ext uri="{9D8B030D-6E8A-4147-A177-3AD203B41FA5}">
                      <a16:colId xmlns:a16="http://schemas.microsoft.com/office/drawing/2014/main" val="3094852732"/>
                    </a:ext>
                  </a:extLst>
                </a:gridCol>
                <a:gridCol w="611828">
                  <a:extLst>
                    <a:ext uri="{9D8B030D-6E8A-4147-A177-3AD203B41FA5}">
                      <a16:colId xmlns:a16="http://schemas.microsoft.com/office/drawing/2014/main" val="2651338628"/>
                    </a:ext>
                  </a:extLst>
                </a:gridCol>
                <a:gridCol w="611828">
                  <a:extLst>
                    <a:ext uri="{9D8B030D-6E8A-4147-A177-3AD203B41FA5}">
                      <a16:colId xmlns:a16="http://schemas.microsoft.com/office/drawing/2014/main" val="3187714238"/>
                    </a:ext>
                  </a:extLst>
                </a:gridCol>
                <a:gridCol w="611828">
                  <a:extLst>
                    <a:ext uri="{9D8B030D-6E8A-4147-A177-3AD203B41FA5}">
                      <a16:colId xmlns:a16="http://schemas.microsoft.com/office/drawing/2014/main" val="1422573543"/>
                    </a:ext>
                  </a:extLst>
                </a:gridCol>
                <a:gridCol w="611828">
                  <a:extLst>
                    <a:ext uri="{9D8B030D-6E8A-4147-A177-3AD203B41FA5}">
                      <a16:colId xmlns:a16="http://schemas.microsoft.com/office/drawing/2014/main" val="2318395263"/>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20 Er området hvor din bolig er bygget sikret mod? </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389073"/>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507614"/>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Lidt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13,8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370236"/>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27,2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523250"/>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I høj grad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193603"/>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29,9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7820389"/>
                  </a:ext>
                </a:extLst>
              </a:tr>
            </a:tbl>
          </a:graphicData>
        </a:graphic>
      </p:graphicFrame>
    </p:spTree>
    <p:extLst>
      <p:ext uri="{BB962C8B-B14F-4D97-AF65-F5344CB8AC3E}">
        <p14:creationId xmlns:p14="http://schemas.microsoft.com/office/powerpoint/2010/main" val="32606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4FAD4-6BF5-DB49-4C7F-9DBB16D6F35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3DD08B7-EEDE-7745-22D4-605CED1EF646}"/>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ejendom er sikret mod kraftig storm.</a:t>
            </a:r>
          </a:p>
        </p:txBody>
      </p:sp>
      <p:pic>
        <p:nvPicPr>
          <p:cNvPr id="6" name="Billede 5">
            <a:extLst>
              <a:ext uri="{FF2B5EF4-FFF2-40B4-BE49-F238E27FC236}">
                <a16:creationId xmlns:a16="http://schemas.microsoft.com/office/drawing/2014/main" id="{5101046C-E975-A29E-7BF3-2BEC088D1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1CA22560-8403-67BC-F143-B189C5CCF4BA}"/>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området, hvor din bolig er bygget, sikret mod kraftig storm?</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a:t>
            </a:r>
            <a:r>
              <a:rPr lang="da-DK" sz="900">
                <a:solidFill>
                  <a:schemeClr val="tx1">
                    <a:lumMod val="65000"/>
                    <a:lumOff val="35000"/>
                  </a:schemeClr>
                </a:solidFill>
                <a:latin typeface="Tahoma" pitchFamily="34" charset="0"/>
                <a:ea typeface="Tahoma" pitchFamily="34" charset="0"/>
                <a:cs typeface="Tahoma" pitchFamily="34" charset="0"/>
              </a:rPr>
              <a:t>for 30,9 </a:t>
            </a:r>
            <a:r>
              <a:rPr lang="da-DK" sz="900" dirty="0">
                <a:solidFill>
                  <a:schemeClr val="tx1">
                    <a:lumMod val="65000"/>
                    <a:lumOff val="35000"/>
                  </a:schemeClr>
                </a:solidFill>
                <a:latin typeface="Tahoma" pitchFamily="34" charset="0"/>
                <a:ea typeface="Tahoma" pitchFamily="34" charset="0"/>
                <a:cs typeface="Tahoma" pitchFamily="34" charset="0"/>
              </a:rPr>
              <a:t>% af deltagerne mener, at ejendommen de bor i – i nogen grad er sikret mod kraftig Storm. (n=1.014)</a:t>
            </a:r>
          </a:p>
        </p:txBody>
      </p:sp>
      <p:sp>
        <p:nvSpPr>
          <p:cNvPr id="13" name="Pladsholder til diasnummer 2">
            <a:extLst>
              <a:ext uri="{FF2B5EF4-FFF2-40B4-BE49-F238E27FC236}">
                <a16:creationId xmlns:a16="http://schemas.microsoft.com/office/drawing/2014/main" id="{BEA88BD6-4A80-2396-9C82-5B9EEF68CCB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871D7A6-55C3-440D-F2C8-9B7D5B24637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2104737-C0CD-BDC6-10B0-A475C2B94FCC}"/>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21. Er ejendommen du bor i sikret mod kraftig storm?</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0CC4D4F1-522E-E8AA-01FB-37E9B74B576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43879857-E45D-431A-9E4C-60597307184E}"/>
              </a:ext>
            </a:extLst>
          </p:cNvPr>
          <p:cNvGraphicFramePr>
            <a:graphicFrameLocks/>
          </p:cNvGraphicFramePr>
          <p:nvPr>
            <p:extLst>
              <p:ext uri="{D42A27DB-BD31-4B8C-83A1-F6EECF244321}">
                <p14:modId xmlns:p14="http://schemas.microsoft.com/office/powerpoint/2010/main" val="2702885045"/>
              </p:ext>
            </p:extLst>
          </p:nvPr>
        </p:nvGraphicFramePr>
        <p:xfrm>
          <a:off x="2097207" y="338026"/>
          <a:ext cx="9292195" cy="43466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4F4F4382-B839-8309-B05B-D06A97634285}"/>
              </a:ext>
            </a:extLst>
          </p:cNvPr>
          <p:cNvGraphicFramePr>
            <a:graphicFrameLocks noGrp="1"/>
          </p:cNvGraphicFramePr>
          <p:nvPr>
            <p:extLst>
              <p:ext uri="{D42A27DB-BD31-4B8C-83A1-F6EECF244321}">
                <p14:modId xmlns:p14="http://schemas.microsoft.com/office/powerpoint/2010/main" val="205642915"/>
              </p:ext>
            </p:extLst>
          </p:nvPr>
        </p:nvGraphicFramePr>
        <p:xfrm>
          <a:off x="225720" y="4790476"/>
          <a:ext cx="11163678" cy="1177817"/>
        </p:xfrm>
        <a:graphic>
          <a:graphicData uri="http://schemas.openxmlformats.org/drawingml/2006/table">
            <a:tbl>
              <a:tblPr/>
              <a:tblGrid>
                <a:gridCol w="2350248">
                  <a:extLst>
                    <a:ext uri="{9D8B030D-6E8A-4147-A177-3AD203B41FA5}">
                      <a16:colId xmlns:a16="http://schemas.microsoft.com/office/drawing/2014/main" val="61823316"/>
                    </a:ext>
                  </a:extLst>
                </a:gridCol>
                <a:gridCol w="587562">
                  <a:extLst>
                    <a:ext uri="{9D8B030D-6E8A-4147-A177-3AD203B41FA5}">
                      <a16:colId xmlns:a16="http://schemas.microsoft.com/office/drawing/2014/main" val="657796668"/>
                    </a:ext>
                  </a:extLst>
                </a:gridCol>
                <a:gridCol w="587562">
                  <a:extLst>
                    <a:ext uri="{9D8B030D-6E8A-4147-A177-3AD203B41FA5}">
                      <a16:colId xmlns:a16="http://schemas.microsoft.com/office/drawing/2014/main" val="2023575997"/>
                    </a:ext>
                  </a:extLst>
                </a:gridCol>
                <a:gridCol w="587562">
                  <a:extLst>
                    <a:ext uri="{9D8B030D-6E8A-4147-A177-3AD203B41FA5}">
                      <a16:colId xmlns:a16="http://schemas.microsoft.com/office/drawing/2014/main" val="1048275307"/>
                    </a:ext>
                  </a:extLst>
                </a:gridCol>
                <a:gridCol w="587562">
                  <a:extLst>
                    <a:ext uri="{9D8B030D-6E8A-4147-A177-3AD203B41FA5}">
                      <a16:colId xmlns:a16="http://schemas.microsoft.com/office/drawing/2014/main" val="327438280"/>
                    </a:ext>
                  </a:extLst>
                </a:gridCol>
                <a:gridCol w="587562">
                  <a:extLst>
                    <a:ext uri="{9D8B030D-6E8A-4147-A177-3AD203B41FA5}">
                      <a16:colId xmlns:a16="http://schemas.microsoft.com/office/drawing/2014/main" val="2914010144"/>
                    </a:ext>
                  </a:extLst>
                </a:gridCol>
                <a:gridCol w="587562">
                  <a:extLst>
                    <a:ext uri="{9D8B030D-6E8A-4147-A177-3AD203B41FA5}">
                      <a16:colId xmlns:a16="http://schemas.microsoft.com/office/drawing/2014/main" val="929350554"/>
                    </a:ext>
                  </a:extLst>
                </a:gridCol>
                <a:gridCol w="587562">
                  <a:extLst>
                    <a:ext uri="{9D8B030D-6E8A-4147-A177-3AD203B41FA5}">
                      <a16:colId xmlns:a16="http://schemas.microsoft.com/office/drawing/2014/main" val="4162227448"/>
                    </a:ext>
                  </a:extLst>
                </a:gridCol>
                <a:gridCol w="587562">
                  <a:extLst>
                    <a:ext uri="{9D8B030D-6E8A-4147-A177-3AD203B41FA5}">
                      <a16:colId xmlns:a16="http://schemas.microsoft.com/office/drawing/2014/main" val="2606477948"/>
                    </a:ext>
                  </a:extLst>
                </a:gridCol>
                <a:gridCol w="587562">
                  <a:extLst>
                    <a:ext uri="{9D8B030D-6E8A-4147-A177-3AD203B41FA5}">
                      <a16:colId xmlns:a16="http://schemas.microsoft.com/office/drawing/2014/main" val="3881913699"/>
                    </a:ext>
                  </a:extLst>
                </a:gridCol>
                <a:gridCol w="587562">
                  <a:extLst>
                    <a:ext uri="{9D8B030D-6E8A-4147-A177-3AD203B41FA5}">
                      <a16:colId xmlns:a16="http://schemas.microsoft.com/office/drawing/2014/main" val="732738370"/>
                    </a:ext>
                  </a:extLst>
                </a:gridCol>
                <a:gridCol w="587562">
                  <a:extLst>
                    <a:ext uri="{9D8B030D-6E8A-4147-A177-3AD203B41FA5}">
                      <a16:colId xmlns:a16="http://schemas.microsoft.com/office/drawing/2014/main" val="336801963"/>
                    </a:ext>
                  </a:extLst>
                </a:gridCol>
                <a:gridCol w="587562">
                  <a:extLst>
                    <a:ext uri="{9D8B030D-6E8A-4147-A177-3AD203B41FA5}">
                      <a16:colId xmlns:a16="http://schemas.microsoft.com/office/drawing/2014/main" val="2956323572"/>
                    </a:ext>
                  </a:extLst>
                </a:gridCol>
                <a:gridCol w="587562">
                  <a:extLst>
                    <a:ext uri="{9D8B030D-6E8A-4147-A177-3AD203B41FA5}">
                      <a16:colId xmlns:a16="http://schemas.microsoft.com/office/drawing/2014/main" val="724370143"/>
                    </a:ext>
                  </a:extLst>
                </a:gridCol>
                <a:gridCol w="587562">
                  <a:extLst>
                    <a:ext uri="{9D8B030D-6E8A-4147-A177-3AD203B41FA5}">
                      <a16:colId xmlns:a16="http://schemas.microsoft.com/office/drawing/2014/main" val="332432035"/>
                    </a:ext>
                  </a:extLst>
                </a:gridCol>
                <a:gridCol w="587562">
                  <a:extLst>
                    <a:ext uri="{9D8B030D-6E8A-4147-A177-3AD203B41FA5}">
                      <a16:colId xmlns:a16="http://schemas.microsoft.com/office/drawing/2014/main" val="2990382704"/>
                    </a:ext>
                  </a:extLst>
                </a:gridCol>
              </a:tblGrid>
              <a:tr h="313047">
                <a:tc>
                  <a:txBody>
                    <a:bodyPr/>
                    <a:lstStyle/>
                    <a:p>
                      <a:pPr algn="l" fontAlgn="b">
                        <a:buNone/>
                      </a:pPr>
                      <a:r>
                        <a:rPr lang="da-DK" sz="800" b="1" i="0" u="none" strike="noStrike" dirty="0">
                          <a:solidFill>
                            <a:srgbClr val="000000"/>
                          </a:solidFill>
                          <a:effectLst/>
                          <a:latin typeface="Aptos Narrow" panose="020B0004020202020204" pitchFamily="34" charset="0"/>
                        </a:rPr>
                        <a:t>21 Er ejendommen du bor i sikret mod kraftig storm?</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278814"/>
                  </a:ext>
                </a:extLst>
              </a:tr>
              <a:tr h="172954">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6,9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906964"/>
                  </a:ext>
                </a:extLst>
              </a:tr>
              <a:tr h="172954">
                <a:tc>
                  <a:txBody>
                    <a:bodyPr/>
                    <a:lstStyle/>
                    <a:p>
                      <a:pPr algn="l" fontAlgn="b">
                        <a:buNone/>
                      </a:pPr>
                      <a:r>
                        <a:rPr lang="da-DK" sz="800" b="0" i="0" u="none" strike="noStrike">
                          <a:solidFill>
                            <a:srgbClr val="000000"/>
                          </a:solidFill>
                          <a:effectLst/>
                          <a:latin typeface="Aptos Narrow" panose="020B0004020202020204" pitchFamily="34" charset="0"/>
                        </a:rPr>
                        <a:t>Lidt</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232944"/>
                  </a:ext>
                </a:extLst>
              </a:tr>
              <a:tr h="172954">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021365"/>
                  </a:ext>
                </a:extLst>
              </a:tr>
              <a:tr h="172954">
                <a:tc>
                  <a:txBody>
                    <a:bodyPr/>
                    <a:lstStyle/>
                    <a:p>
                      <a:pPr algn="l" fontAlgn="b">
                        <a:buNone/>
                      </a:pPr>
                      <a:r>
                        <a:rPr lang="da-DK" sz="800" b="0" i="0" u="none" strike="noStrike">
                          <a:solidFill>
                            <a:srgbClr val="000000"/>
                          </a:solidFill>
                          <a:effectLst/>
                          <a:latin typeface="Aptos Narrow" panose="020B0004020202020204" pitchFamily="34" charset="0"/>
                        </a:rPr>
                        <a:t>I høj grad</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16,6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17,0</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073586"/>
                  </a:ext>
                </a:extLst>
              </a:tr>
              <a:tr h="172954">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36,4</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42,3</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51,7</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49,5</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36,2</a:t>
                      </a:r>
                    </a:p>
                  </a:txBody>
                  <a:tcPr marL="8648" marR="8648" marT="8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032332"/>
                  </a:ext>
                </a:extLst>
              </a:tr>
            </a:tbl>
          </a:graphicData>
        </a:graphic>
      </p:graphicFrame>
    </p:spTree>
    <p:extLst>
      <p:ext uri="{BB962C8B-B14F-4D97-AF65-F5344CB8AC3E}">
        <p14:creationId xmlns:p14="http://schemas.microsoft.com/office/powerpoint/2010/main" val="83327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ECD5-7627-FA1F-B75A-70019998220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04B2B5D6-9B85-EB67-EDC2-BCA2FA2D20C3}"/>
              </a:ext>
            </a:extLst>
          </p:cNvPr>
          <p:cNvSpPr txBox="1"/>
          <p:nvPr/>
        </p:nvSpPr>
        <p:spPr>
          <a:xfrm>
            <a:off x="0" y="1747062"/>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hvem deltagerne mener har ansvaret for at deres ejendom er sikret mod ekstreme vejskader.</a:t>
            </a:r>
          </a:p>
        </p:txBody>
      </p:sp>
      <p:pic>
        <p:nvPicPr>
          <p:cNvPr id="6" name="Billede 5">
            <a:extLst>
              <a:ext uri="{FF2B5EF4-FFF2-40B4-BE49-F238E27FC236}">
                <a16:creationId xmlns:a16="http://schemas.microsoft.com/office/drawing/2014/main" id="{C23DC164-67BE-2E36-5A33-92EAA13D2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CA822A77-5A2E-63BE-A940-EBFA10BBCB80}"/>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Hvem, mener du, hat ansvaret for at din bolig sikres mod ekstreme vejskader?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36,6 % af deltagerne mener, at ejeren af boligen har ansvaret for at boligen er sikret mod ekstreme vejskader. (n=1.014)</a:t>
            </a:r>
          </a:p>
        </p:txBody>
      </p:sp>
      <p:sp>
        <p:nvSpPr>
          <p:cNvPr id="13" name="Pladsholder til diasnummer 2">
            <a:extLst>
              <a:ext uri="{FF2B5EF4-FFF2-40B4-BE49-F238E27FC236}">
                <a16:creationId xmlns:a16="http://schemas.microsoft.com/office/drawing/2014/main" id="{CECACEE3-39AD-DC53-1794-B53754C8F1D3}"/>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C249B77B-3E4C-83BE-1CC3-D4D5A75CF7E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F3D0E8F-1446-7F2E-6A0D-D3AF5448A48F}"/>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22. Hvem, mener du, har ansvaret for at din bolig sikres mod ekstreme vejrskader?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DC9F48DF-6D38-DFFE-CC17-639F930B841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8FD0E575-01F6-403C-932A-59224F2B36AC}"/>
              </a:ext>
            </a:extLst>
          </p:cNvPr>
          <p:cNvGraphicFramePr>
            <a:graphicFrameLocks/>
          </p:cNvGraphicFramePr>
          <p:nvPr>
            <p:extLst>
              <p:ext uri="{D42A27DB-BD31-4B8C-83A1-F6EECF244321}">
                <p14:modId xmlns:p14="http://schemas.microsoft.com/office/powerpoint/2010/main" val="3816933766"/>
              </p:ext>
            </p:extLst>
          </p:nvPr>
        </p:nvGraphicFramePr>
        <p:xfrm>
          <a:off x="2313321" y="190023"/>
          <a:ext cx="8996363" cy="42470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CE285EC7-3808-9D3D-5C20-EB6736E0510D}"/>
              </a:ext>
            </a:extLst>
          </p:cNvPr>
          <p:cNvGraphicFramePr>
            <a:graphicFrameLocks noGrp="1"/>
          </p:cNvGraphicFramePr>
          <p:nvPr>
            <p:extLst>
              <p:ext uri="{D42A27DB-BD31-4B8C-83A1-F6EECF244321}">
                <p14:modId xmlns:p14="http://schemas.microsoft.com/office/powerpoint/2010/main" val="4100798184"/>
              </p:ext>
            </p:extLst>
          </p:nvPr>
        </p:nvGraphicFramePr>
        <p:xfrm>
          <a:off x="314826" y="4523530"/>
          <a:ext cx="10946735" cy="1425810"/>
        </p:xfrm>
        <a:graphic>
          <a:graphicData uri="http://schemas.openxmlformats.org/drawingml/2006/table">
            <a:tbl>
              <a:tblPr/>
              <a:tblGrid>
                <a:gridCol w="1824455">
                  <a:extLst>
                    <a:ext uri="{9D8B030D-6E8A-4147-A177-3AD203B41FA5}">
                      <a16:colId xmlns:a16="http://schemas.microsoft.com/office/drawing/2014/main" val="3554918390"/>
                    </a:ext>
                  </a:extLst>
                </a:gridCol>
                <a:gridCol w="608152">
                  <a:extLst>
                    <a:ext uri="{9D8B030D-6E8A-4147-A177-3AD203B41FA5}">
                      <a16:colId xmlns:a16="http://schemas.microsoft.com/office/drawing/2014/main" val="2248282288"/>
                    </a:ext>
                  </a:extLst>
                </a:gridCol>
                <a:gridCol w="608152">
                  <a:extLst>
                    <a:ext uri="{9D8B030D-6E8A-4147-A177-3AD203B41FA5}">
                      <a16:colId xmlns:a16="http://schemas.microsoft.com/office/drawing/2014/main" val="4258384567"/>
                    </a:ext>
                  </a:extLst>
                </a:gridCol>
                <a:gridCol w="608152">
                  <a:extLst>
                    <a:ext uri="{9D8B030D-6E8A-4147-A177-3AD203B41FA5}">
                      <a16:colId xmlns:a16="http://schemas.microsoft.com/office/drawing/2014/main" val="352412912"/>
                    </a:ext>
                  </a:extLst>
                </a:gridCol>
                <a:gridCol w="608152">
                  <a:extLst>
                    <a:ext uri="{9D8B030D-6E8A-4147-A177-3AD203B41FA5}">
                      <a16:colId xmlns:a16="http://schemas.microsoft.com/office/drawing/2014/main" val="2356476242"/>
                    </a:ext>
                  </a:extLst>
                </a:gridCol>
                <a:gridCol w="608152">
                  <a:extLst>
                    <a:ext uri="{9D8B030D-6E8A-4147-A177-3AD203B41FA5}">
                      <a16:colId xmlns:a16="http://schemas.microsoft.com/office/drawing/2014/main" val="1921925157"/>
                    </a:ext>
                  </a:extLst>
                </a:gridCol>
                <a:gridCol w="608152">
                  <a:extLst>
                    <a:ext uri="{9D8B030D-6E8A-4147-A177-3AD203B41FA5}">
                      <a16:colId xmlns:a16="http://schemas.microsoft.com/office/drawing/2014/main" val="1187783872"/>
                    </a:ext>
                  </a:extLst>
                </a:gridCol>
                <a:gridCol w="608152">
                  <a:extLst>
                    <a:ext uri="{9D8B030D-6E8A-4147-A177-3AD203B41FA5}">
                      <a16:colId xmlns:a16="http://schemas.microsoft.com/office/drawing/2014/main" val="2005661354"/>
                    </a:ext>
                  </a:extLst>
                </a:gridCol>
                <a:gridCol w="608152">
                  <a:extLst>
                    <a:ext uri="{9D8B030D-6E8A-4147-A177-3AD203B41FA5}">
                      <a16:colId xmlns:a16="http://schemas.microsoft.com/office/drawing/2014/main" val="2756565510"/>
                    </a:ext>
                  </a:extLst>
                </a:gridCol>
                <a:gridCol w="608152">
                  <a:extLst>
                    <a:ext uri="{9D8B030D-6E8A-4147-A177-3AD203B41FA5}">
                      <a16:colId xmlns:a16="http://schemas.microsoft.com/office/drawing/2014/main" val="2898317522"/>
                    </a:ext>
                  </a:extLst>
                </a:gridCol>
                <a:gridCol w="608152">
                  <a:extLst>
                    <a:ext uri="{9D8B030D-6E8A-4147-A177-3AD203B41FA5}">
                      <a16:colId xmlns:a16="http://schemas.microsoft.com/office/drawing/2014/main" val="328111766"/>
                    </a:ext>
                  </a:extLst>
                </a:gridCol>
                <a:gridCol w="608152">
                  <a:extLst>
                    <a:ext uri="{9D8B030D-6E8A-4147-A177-3AD203B41FA5}">
                      <a16:colId xmlns:a16="http://schemas.microsoft.com/office/drawing/2014/main" val="616226500"/>
                    </a:ext>
                  </a:extLst>
                </a:gridCol>
                <a:gridCol w="608152">
                  <a:extLst>
                    <a:ext uri="{9D8B030D-6E8A-4147-A177-3AD203B41FA5}">
                      <a16:colId xmlns:a16="http://schemas.microsoft.com/office/drawing/2014/main" val="328013561"/>
                    </a:ext>
                  </a:extLst>
                </a:gridCol>
                <a:gridCol w="608152">
                  <a:extLst>
                    <a:ext uri="{9D8B030D-6E8A-4147-A177-3AD203B41FA5}">
                      <a16:colId xmlns:a16="http://schemas.microsoft.com/office/drawing/2014/main" val="613058581"/>
                    </a:ext>
                  </a:extLst>
                </a:gridCol>
                <a:gridCol w="608152">
                  <a:extLst>
                    <a:ext uri="{9D8B030D-6E8A-4147-A177-3AD203B41FA5}">
                      <a16:colId xmlns:a16="http://schemas.microsoft.com/office/drawing/2014/main" val="600520383"/>
                    </a:ext>
                  </a:extLst>
                </a:gridCol>
                <a:gridCol w="608152">
                  <a:extLst>
                    <a:ext uri="{9D8B030D-6E8A-4147-A177-3AD203B41FA5}">
                      <a16:colId xmlns:a16="http://schemas.microsoft.com/office/drawing/2014/main" val="4263311467"/>
                    </a:ext>
                  </a:extLst>
                </a:gridCol>
              </a:tblGrid>
              <a:tr h="330438">
                <a:tc>
                  <a:txBody>
                    <a:bodyPr/>
                    <a:lstStyle/>
                    <a:p>
                      <a:pPr algn="l" fontAlgn="b">
                        <a:buNone/>
                      </a:pPr>
                      <a:r>
                        <a:rPr lang="da-DK" sz="800" b="1" i="0" u="none" strike="noStrike" dirty="0">
                          <a:solidFill>
                            <a:srgbClr val="000000"/>
                          </a:solidFill>
                          <a:effectLst/>
                          <a:latin typeface="Aptos Narrow" panose="020B0004020202020204" pitchFamily="34" charset="0"/>
                        </a:rPr>
                        <a:t>22 Hvem mener du har ansvaret for at din 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563105"/>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Ejeren af din bolig</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36,6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79997"/>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Kommunen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463263"/>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Staten</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436363"/>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Flere i et samarbejde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27,5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4008"/>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Andre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6048282"/>
                  </a:ext>
                </a:extLst>
              </a:tr>
              <a:tr h="182562">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12,0</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11,8</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13,2</a:t>
                      </a:r>
                    </a:p>
                  </a:txBody>
                  <a:tcPr marL="9128" marR="9128" marT="9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952433"/>
                  </a:ext>
                </a:extLst>
              </a:tr>
            </a:tbl>
          </a:graphicData>
        </a:graphic>
      </p:graphicFrame>
    </p:spTree>
    <p:extLst>
      <p:ext uri="{BB962C8B-B14F-4D97-AF65-F5344CB8AC3E}">
        <p14:creationId xmlns:p14="http://schemas.microsoft.com/office/powerpoint/2010/main" val="237843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FA71-247A-D60D-8374-983E43332FB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558A8D2-89B1-FC84-DFF1-EEA6159E75BE}"/>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55581D7D-8289-6C34-FBA0-7F9E83FC15D3}"/>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CDD735DF-1D1D-1015-6F79-30A128B8C192}"/>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5BF050C2-25F6-63FE-9367-2B450531A981}"/>
              </a:ext>
            </a:extLst>
          </p:cNvPr>
          <p:cNvSpPr txBox="1"/>
          <p:nvPr/>
        </p:nvSpPr>
        <p:spPr>
          <a:xfrm>
            <a:off x="5745078" y="2459504"/>
            <a:ext cx="5847347" cy="1938992"/>
          </a:xfrm>
          <a:prstGeom prst="rect">
            <a:avLst/>
          </a:prstGeom>
          <a:noFill/>
        </p:spPr>
        <p:txBody>
          <a:bodyPr wrap="square" rtlCol="0">
            <a:spAutoFit/>
          </a:bodyPr>
          <a:lstStyle/>
          <a:p>
            <a:pPr algn="ctr"/>
            <a:r>
              <a:rPr lang="da-DK" sz="6000" dirty="0"/>
              <a:t>Valgets vigtigste emner</a:t>
            </a:r>
          </a:p>
        </p:txBody>
      </p:sp>
    </p:spTree>
    <p:extLst>
      <p:ext uri="{BB962C8B-B14F-4D97-AF65-F5344CB8AC3E}">
        <p14:creationId xmlns:p14="http://schemas.microsoft.com/office/powerpoint/2010/main" val="83913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C96E94B-7DFF-4F85-BF6E-E1C059320AE6}"/>
              </a:ext>
            </a:extLst>
          </p:cNvPr>
          <p:cNvPicPr>
            <a:picLocks noChangeAspect="1"/>
          </p:cNvPicPr>
          <p:nvPr/>
        </p:nvPicPr>
        <p:blipFill>
          <a:blip r:embed="rId2"/>
          <a:stretch>
            <a:fillRect/>
          </a:stretch>
        </p:blipFill>
        <p:spPr>
          <a:xfrm>
            <a:off x="6095" y="0"/>
            <a:ext cx="12179809" cy="6858000"/>
          </a:xfrm>
          <a:prstGeom prst="rect">
            <a:avLst/>
          </a:prstGeom>
        </p:spPr>
      </p:pic>
      <p:pic>
        <p:nvPicPr>
          <p:cNvPr id="3" name="Billede 2">
            <a:extLst>
              <a:ext uri="{FF2B5EF4-FFF2-40B4-BE49-F238E27FC236}">
                <a16:creationId xmlns:a16="http://schemas.microsoft.com/office/drawing/2014/main" id="{8A0313D9-D4A2-377B-D110-0CA741C2AC1B}"/>
              </a:ext>
            </a:extLst>
          </p:cNvPr>
          <p:cNvPicPr>
            <a:picLocks noChangeAspect="1"/>
          </p:cNvPicPr>
          <p:nvPr/>
        </p:nvPicPr>
        <p:blipFill rotWithShape="1">
          <a:blip r:embed="rId3"/>
          <a:srcRect l="10621" t="22581" r="9782" b="30267"/>
          <a:stretch/>
        </p:blipFill>
        <p:spPr>
          <a:xfrm>
            <a:off x="6786282" y="3783105"/>
            <a:ext cx="5109883" cy="1210235"/>
          </a:xfrm>
          <a:prstGeom prst="rect">
            <a:avLst/>
          </a:prstGeom>
        </p:spPr>
      </p:pic>
    </p:spTree>
    <p:extLst>
      <p:ext uri="{BB962C8B-B14F-4D97-AF65-F5344CB8AC3E}">
        <p14:creationId xmlns:p14="http://schemas.microsoft.com/office/powerpoint/2010/main" val="111671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BAB-5855-2429-CA96-0C2A419987D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E0AE763-5FF5-DBBF-2A24-206E70CEE45C}"/>
              </a:ext>
            </a:extLst>
          </p:cNvPr>
          <p:cNvSpPr txBox="1"/>
          <p:nvPr/>
        </p:nvSpPr>
        <p:spPr>
          <a:xfrm>
            <a:off x="0" y="1747062"/>
            <a:ext cx="1916505" cy="1323439"/>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prioritering over Kommunalvalgets vigtigste emne.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På de næste par sider er spørgsmålet nedbrudt på bagrundsoplysninger.</a:t>
            </a:r>
          </a:p>
        </p:txBody>
      </p:sp>
      <p:pic>
        <p:nvPicPr>
          <p:cNvPr id="6" name="Billede 5">
            <a:extLst>
              <a:ext uri="{FF2B5EF4-FFF2-40B4-BE49-F238E27FC236}">
                <a16:creationId xmlns:a16="http://schemas.microsoft.com/office/drawing/2014/main" id="{ADC5D01E-AB95-1185-E8AA-349571037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F5D4F61-41D6-3A70-D011-346A2EEF96F5}"/>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Hvilke emner synes deltagerne er vigtigst i forbindelse med Kommunalvalget 2025?</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30,1 % af deltagerne betyder ”Hjemmeplejen for de ældre” meget. (n=1.014)</a:t>
            </a:r>
          </a:p>
        </p:txBody>
      </p:sp>
      <p:sp>
        <p:nvSpPr>
          <p:cNvPr id="13" name="Pladsholder til diasnummer 2">
            <a:extLst>
              <a:ext uri="{FF2B5EF4-FFF2-40B4-BE49-F238E27FC236}">
                <a16:creationId xmlns:a16="http://schemas.microsoft.com/office/drawing/2014/main" id="{3B08ED36-02A3-1188-8FE9-BA9418EEA1A6}"/>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4657DF5-40CE-8C06-8A37-28F48C2CAAE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0403630-C6B3-1722-9337-A8DFA968175B}"/>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21.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F7191A4C-C966-EE96-C637-33B25E6A3EF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C5475BE9-76A9-1991-8DA1-83EC7C9FEBB7}"/>
              </a:ext>
            </a:extLst>
          </p:cNvPr>
          <p:cNvGraphicFramePr>
            <a:graphicFrameLocks/>
          </p:cNvGraphicFramePr>
          <p:nvPr>
            <p:extLst>
              <p:ext uri="{D42A27DB-BD31-4B8C-83A1-F6EECF244321}">
                <p14:modId xmlns:p14="http://schemas.microsoft.com/office/powerpoint/2010/main" val="348484359"/>
              </p:ext>
            </p:extLst>
          </p:nvPr>
        </p:nvGraphicFramePr>
        <p:xfrm>
          <a:off x="2231858" y="168024"/>
          <a:ext cx="9083908" cy="5909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5360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3879-116D-A949-5065-C10D8AC357A7}"/>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7628CA4A-6194-5766-AA34-AB731F27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12B8EA56-6693-F903-D291-8EDC9BCD5DA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7AF117F-6B38-D4A0-A351-44D85CA4F2C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56E4C9B5-2265-0DD6-AE78-44BF20E8F1FA}"/>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23.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193CB34D-5E69-DEF8-784C-D63DE664A17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3" name="Tabel 2">
            <a:extLst>
              <a:ext uri="{FF2B5EF4-FFF2-40B4-BE49-F238E27FC236}">
                <a16:creationId xmlns:a16="http://schemas.microsoft.com/office/drawing/2014/main" id="{E96ABB99-4155-AA97-4380-6EE2EC4CE8B4}"/>
              </a:ext>
            </a:extLst>
          </p:cNvPr>
          <p:cNvGraphicFramePr>
            <a:graphicFrameLocks noGrp="1"/>
          </p:cNvGraphicFramePr>
          <p:nvPr>
            <p:extLst>
              <p:ext uri="{D42A27DB-BD31-4B8C-83A1-F6EECF244321}">
                <p14:modId xmlns:p14="http://schemas.microsoft.com/office/powerpoint/2010/main" val="494062299"/>
              </p:ext>
            </p:extLst>
          </p:nvPr>
        </p:nvGraphicFramePr>
        <p:xfrm>
          <a:off x="2201049" y="492273"/>
          <a:ext cx="9060515" cy="5873453"/>
        </p:xfrm>
        <a:graphic>
          <a:graphicData uri="http://schemas.openxmlformats.org/drawingml/2006/table">
            <a:tbl>
              <a:tblPr/>
              <a:tblGrid>
                <a:gridCol w="1510085">
                  <a:extLst>
                    <a:ext uri="{9D8B030D-6E8A-4147-A177-3AD203B41FA5}">
                      <a16:colId xmlns:a16="http://schemas.microsoft.com/office/drawing/2014/main" val="588483822"/>
                    </a:ext>
                  </a:extLst>
                </a:gridCol>
                <a:gridCol w="503362">
                  <a:extLst>
                    <a:ext uri="{9D8B030D-6E8A-4147-A177-3AD203B41FA5}">
                      <a16:colId xmlns:a16="http://schemas.microsoft.com/office/drawing/2014/main" val="863561668"/>
                    </a:ext>
                  </a:extLst>
                </a:gridCol>
                <a:gridCol w="503362">
                  <a:extLst>
                    <a:ext uri="{9D8B030D-6E8A-4147-A177-3AD203B41FA5}">
                      <a16:colId xmlns:a16="http://schemas.microsoft.com/office/drawing/2014/main" val="2165820477"/>
                    </a:ext>
                  </a:extLst>
                </a:gridCol>
                <a:gridCol w="503362">
                  <a:extLst>
                    <a:ext uri="{9D8B030D-6E8A-4147-A177-3AD203B41FA5}">
                      <a16:colId xmlns:a16="http://schemas.microsoft.com/office/drawing/2014/main" val="2517464755"/>
                    </a:ext>
                  </a:extLst>
                </a:gridCol>
                <a:gridCol w="503362">
                  <a:extLst>
                    <a:ext uri="{9D8B030D-6E8A-4147-A177-3AD203B41FA5}">
                      <a16:colId xmlns:a16="http://schemas.microsoft.com/office/drawing/2014/main" val="2454869814"/>
                    </a:ext>
                  </a:extLst>
                </a:gridCol>
                <a:gridCol w="503362">
                  <a:extLst>
                    <a:ext uri="{9D8B030D-6E8A-4147-A177-3AD203B41FA5}">
                      <a16:colId xmlns:a16="http://schemas.microsoft.com/office/drawing/2014/main" val="3421184769"/>
                    </a:ext>
                  </a:extLst>
                </a:gridCol>
                <a:gridCol w="503362">
                  <a:extLst>
                    <a:ext uri="{9D8B030D-6E8A-4147-A177-3AD203B41FA5}">
                      <a16:colId xmlns:a16="http://schemas.microsoft.com/office/drawing/2014/main" val="3382363781"/>
                    </a:ext>
                  </a:extLst>
                </a:gridCol>
                <a:gridCol w="503362">
                  <a:extLst>
                    <a:ext uri="{9D8B030D-6E8A-4147-A177-3AD203B41FA5}">
                      <a16:colId xmlns:a16="http://schemas.microsoft.com/office/drawing/2014/main" val="681997453"/>
                    </a:ext>
                  </a:extLst>
                </a:gridCol>
                <a:gridCol w="503362">
                  <a:extLst>
                    <a:ext uri="{9D8B030D-6E8A-4147-A177-3AD203B41FA5}">
                      <a16:colId xmlns:a16="http://schemas.microsoft.com/office/drawing/2014/main" val="3529775777"/>
                    </a:ext>
                  </a:extLst>
                </a:gridCol>
                <a:gridCol w="503362">
                  <a:extLst>
                    <a:ext uri="{9D8B030D-6E8A-4147-A177-3AD203B41FA5}">
                      <a16:colId xmlns:a16="http://schemas.microsoft.com/office/drawing/2014/main" val="772416595"/>
                    </a:ext>
                  </a:extLst>
                </a:gridCol>
                <a:gridCol w="503362">
                  <a:extLst>
                    <a:ext uri="{9D8B030D-6E8A-4147-A177-3AD203B41FA5}">
                      <a16:colId xmlns:a16="http://schemas.microsoft.com/office/drawing/2014/main" val="2444768343"/>
                    </a:ext>
                  </a:extLst>
                </a:gridCol>
                <a:gridCol w="503362">
                  <a:extLst>
                    <a:ext uri="{9D8B030D-6E8A-4147-A177-3AD203B41FA5}">
                      <a16:colId xmlns:a16="http://schemas.microsoft.com/office/drawing/2014/main" val="3226557261"/>
                    </a:ext>
                  </a:extLst>
                </a:gridCol>
                <a:gridCol w="503362">
                  <a:extLst>
                    <a:ext uri="{9D8B030D-6E8A-4147-A177-3AD203B41FA5}">
                      <a16:colId xmlns:a16="http://schemas.microsoft.com/office/drawing/2014/main" val="185805483"/>
                    </a:ext>
                  </a:extLst>
                </a:gridCol>
                <a:gridCol w="503362">
                  <a:extLst>
                    <a:ext uri="{9D8B030D-6E8A-4147-A177-3AD203B41FA5}">
                      <a16:colId xmlns:a16="http://schemas.microsoft.com/office/drawing/2014/main" val="3424340798"/>
                    </a:ext>
                  </a:extLst>
                </a:gridCol>
                <a:gridCol w="503362">
                  <a:extLst>
                    <a:ext uri="{9D8B030D-6E8A-4147-A177-3AD203B41FA5}">
                      <a16:colId xmlns:a16="http://schemas.microsoft.com/office/drawing/2014/main" val="585839929"/>
                    </a:ext>
                  </a:extLst>
                </a:gridCol>
                <a:gridCol w="503362">
                  <a:extLst>
                    <a:ext uri="{9D8B030D-6E8A-4147-A177-3AD203B41FA5}">
                      <a16:colId xmlns:a16="http://schemas.microsoft.com/office/drawing/2014/main" val="1324681368"/>
                    </a:ext>
                  </a:extLst>
                </a:gridCol>
              </a:tblGrid>
              <a:tr h="245802">
                <a:tc>
                  <a:txBody>
                    <a:bodyPr/>
                    <a:lstStyle/>
                    <a:p>
                      <a:pPr algn="l" fontAlgn="b">
                        <a:buNone/>
                      </a:pPr>
                      <a:r>
                        <a:rPr lang="da-DK" sz="800" b="1" i="0" u="none" strike="noStrike" dirty="0">
                          <a:solidFill>
                            <a:srgbClr val="000000"/>
                          </a:solidFill>
                          <a:effectLst/>
                          <a:latin typeface="Aptos Narrow" panose="020B0004020202020204" pitchFamily="34" charset="0"/>
                        </a:rPr>
                        <a:t>23a. Bedre infrastruktur (Veje, parkering, offentlig transport m.m.)</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0810250"/>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8578525"/>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45606"/>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013010"/>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003345"/>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68664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42686"/>
                  </a:ext>
                </a:extLst>
              </a:tr>
              <a:tr h="165391">
                <a:tc>
                  <a:txBody>
                    <a:bodyPr/>
                    <a:lstStyle/>
                    <a:p>
                      <a:pPr algn="l" fontAlgn="b">
                        <a:buNone/>
                      </a:pPr>
                      <a:r>
                        <a:rPr lang="da-DK" sz="800" b="1" i="0" u="none" strike="noStrike">
                          <a:solidFill>
                            <a:srgbClr val="000000"/>
                          </a:solidFill>
                          <a:effectLst/>
                          <a:latin typeface="Aptos Narrow" panose="020B0004020202020204" pitchFamily="34" charset="0"/>
                        </a:rPr>
                        <a:t>23b. Gode idræts- og fritidsaktiviteter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268584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413801"/>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5881463"/>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962869"/>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791429"/>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34111"/>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698440"/>
                  </a:ext>
                </a:extLst>
              </a:tr>
              <a:tr h="165391">
                <a:tc>
                  <a:txBody>
                    <a:bodyPr/>
                    <a:lstStyle/>
                    <a:p>
                      <a:pPr algn="l" fontAlgn="b">
                        <a:buNone/>
                      </a:pPr>
                      <a:r>
                        <a:rPr lang="da-DK" sz="800" b="1" i="0" u="none" strike="noStrike">
                          <a:solidFill>
                            <a:srgbClr val="000000"/>
                          </a:solidFill>
                          <a:effectLst/>
                          <a:latin typeface="Aptos Narrow" panose="020B0004020202020204" pitchFamily="34" charset="0"/>
                        </a:rPr>
                        <a:t>23c.Boliger til alle, man kan betale med en almindelig løn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650409"/>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650930"/>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4854486"/>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089576"/>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3184301"/>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03792"/>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486633"/>
                  </a:ext>
                </a:extLst>
              </a:tr>
              <a:tr h="165391">
                <a:tc>
                  <a:txBody>
                    <a:bodyPr/>
                    <a:lstStyle/>
                    <a:p>
                      <a:pPr algn="l" fontAlgn="b">
                        <a:buNone/>
                      </a:pPr>
                      <a:r>
                        <a:rPr lang="da-DK" sz="800" b="1" i="0" u="none" strike="noStrike">
                          <a:solidFill>
                            <a:srgbClr val="000000"/>
                          </a:solidFill>
                          <a:effectLst/>
                          <a:latin typeface="Aptos Narrow" panose="020B0004020202020204" pitchFamily="34" charset="0"/>
                        </a:rPr>
                        <a:t>23d. Bevarelse af den lokale natur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14663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2132469"/>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022620"/>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8418306"/>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743765"/>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60865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5327456"/>
                  </a:ext>
                </a:extLst>
              </a:tr>
              <a:tr h="165391">
                <a:tc>
                  <a:txBody>
                    <a:bodyPr/>
                    <a:lstStyle/>
                    <a:p>
                      <a:pPr algn="l" fontAlgn="b">
                        <a:buNone/>
                      </a:pPr>
                      <a:r>
                        <a:rPr lang="da-DK" sz="800" b="1" i="0" u="none" strike="noStrike">
                          <a:solidFill>
                            <a:srgbClr val="000000"/>
                          </a:solidFill>
                          <a:effectLst/>
                          <a:latin typeface="Aptos Narrow" panose="020B0004020202020204" pitchFamily="34" charset="0"/>
                        </a:rPr>
                        <a:t>23e. Flere grønne områder i byen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011745"/>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879994"/>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199767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747287"/>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974462"/>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1832848"/>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6584902"/>
                  </a:ext>
                </a:extLst>
              </a:tr>
              <a:tr h="245802">
                <a:tc>
                  <a:txBody>
                    <a:bodyPr/>
                    <a:lstStyle/>
                    <a:p>
                      <a:pPr algn="l" fontAlgn="b">
                        <a:buNone/>
                      </a:pPr>
                      <a:r>
                        <a:rPr lang="da-DK" sz="800" b="1" i="0" u="none" strike="noStrike">
                          <a:solidFill>
                            <a:srgbClr val="000000"/>
                          </a:solidFill>
                          <a:effectLst/>
                          <a:latin typeface="Aptos Narrow" panose="020B0004020202020204" pitchFamily="34" charset="0"/>
                        </a:rPr>
                        <a:t>23f. Kommunen skal have en politik for klimasikring og klimavenlig energi?</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885119"/>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482006"/>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662085"/>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6574998"/>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510471"/>
                  </a:ext>
                </a:extLst>
              </a:tr>
              <a:tr h="91376">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99777"/>
                  </a:ext>
                </a:extLst>
              </a:tr>
            </a:tbl>
          </a:graphicData>
        </a:graphic>
      </p:graphicFrame>
    </p:spTree>
    <p:extLst>
      <p:ext uri="{BB962C8B-B14F-4D97-AF65-F5344CB8AC3E}">
        <p14:creationId xmlns:p14="http://schemas.microsoft.com/office/powerpoint/2010/main" val="150468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9D02-0C4C-415C-477E-80A377CB7AF2}"/>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4093CB6C-72E3-7846-87FF-8B6DD31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42097756-B41D-BF04-D0A1-8F494F5163AC}"/>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C8CBFDD-9BD8-FC67-CFBE-20B5C0A9E2A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C1CF71A-E312-1FDA-C65A-FE84F31ECA74}"/>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23.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8222B166-2EC5-6EF5-5852-FC64A40DA02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Tabel 1">
            <a:extLst>
              <a:ext uri="{FF2B5EF4-FFF2-40B4-BE49-F238E27FC236}">
                <a16:creationId xmlns:a16="http://schemas.microsoft.com/office/drawing/2014/main" id="{480734AA-B182-E1EC-87BF-9673A186B710}"/>
              </a:ext>
            </a:extLst>
          </p:cNvPr>
          <p:cNvGraphicFramePr>
            <a:graphicFrameLocks noGrp="1"/>
          </p:cNvGraphicFramePr>
          <p:nvPr>
            <p:extLst>
              <p:ext uri="{D42A27DB-BD31-4B8C-83A1-F6EECF244321}">
                <p14:modId xmlns:p14="http://schemas.microsoft.com/office/powerpoint/2010/main" val="210130475"/>
              </p:ext>
            </p:extLst>
          </p:nvPr>
        </p:nvGraphicFramePr>
        <p:xfrm>
          <a:off x="2150477" y="566552"/>
          <a:ext cx="9213352" cy="5724896"/>
        </p:xfrm>
        <a:graphic>
          <a:graphicData uri="http://schemas.openxmlformats.org/drawingml/2006/table">
            <a:tbl>
              <a:tblPr/>
              <a:tblGrid>
                <a:gridCol w="1535557">
                  <a:extLst>
                    <a:ext uri="{9D8B030D-6E8A-4147-A177-3AD203B41FA5}">
                      <a16:colId xmlns:a16="http://schemas.microsoft.com/office/drawing/2014/main" val="3581586692"/>
                    </a:ext>
                  </a:extLst>
                </a:gridCol>
                <a:gridCol w="511853">
                  <a:extLst>
                    <a:ext uri="{9D8B030D-6E8A-4147-A177-3AD203B41FA5}">
                      <a16:colId xmlns:a16="http://schemas.microsoft.com/office/drawing/2014/main" val="2732704041"/>
                    </a:ext>
                  </a:extLst>
                </a:gridCol>
                <a:gridCol w="511853">
                  <a:extLst>
                    <a:ext uri="{9D8B030D-6E8A-4147-A177-3AD203B41FA5}">
                      <a16:colId xmlns:a16="http://schemas.microsoft.com/office/drawing/2014/main" val="2108396204"/>
                    </a:ext>
                  </a:extLst>
                </a:gridCol>
                <a:gridCol w="511853">
                  <a:extLst>
                    <a:ext uri="{9D8B030D-6E8A-4147-A177-3AD203B41FA5}">
                      <a16:colId xmlns:a16="http://schemas.microsoft.com/office/drawing/2014/main" val="1206186353"/>
                    </a:ext>
                  </a:extLst>
                </a:gridCol>
                <a:gridCol w="511853">
                  <a:extLst>
                    <a:ext uri="{9D8B030D-6E8A-4147-A177-3AD203B41FA5}">
                      <a16:colId xmlns:a16="http://schemas.microsoft.com/office/drawing/2014/main" val="1607310809"/>
                    </a:ext>
                  </a:extLst>
                </a:gridCol>
                <a:gridCol w="511853">
                  <a:extLst>
                    <a:ext uri="{9D8B030D-6E8A-4147-A177-3AD203B41FA5}">
                      <a16:colId xmlns:a16="http://schemas.microsoft.com/office/drawing/2014/main" val="2765227276"/>
                    </a:ext>
                  </a:extLst>
                </a:gridCol>
                <a:gridCol w="511853">
                  <a:extLst>
                    <a:ext uri="{9D8B030D-6E8A-4147-A177-3AD203B41FA5}">
                      <a16:colId xmlns:a16="http://schemas.microsoft.com/office/drawing/2014/main" val="851315631"/>
                    </a:ext>
                  </a:extLst>
                </a:gridCol>
                <a:gridCol w="511853">
                  <a:extLst>
                    <a:ext uri="{9D8B030D-6E8A-4147-A177-3AD203B41FA5}">
                      <a16:colId xmlns:a16="http://schemas.microsoft.com/office/drawing/2014/main" val="374204894"/>
                    </a:ext>
                  </a:extLst>
                </a:gridCol>
                <a:gridCol w="511853">
                  <a:extLst>
                    <a:ext uri="{9D8B030D-6E8A-4147-A177-3AD203B41FA5}">
                      <a16:colId xmlns:a16="http://schemas.microsoft.com/office/drawing/2014/main" val="3336816022"/>
                    </a:ext>
                  </a:extLst>
                </a:gridCol>
                <a:gridCol w="511853">
                  <a:extLst>
                    <a:ext uri="{9D8B030D-6E8A-4147-A177-3AD203B41FA5}">
                      <a16:colId xmlns:a16="http://schemas.microsoft.com/office/drawing/2014/main" val="2148843963"/>
                    </a:ext>
                  </a:extLst>
                </a:gridCol>
                <a:gridCol w="511853">
                  <a:extLst>
                    <a:ext uri="{9D8B030D-6E8A-4147-A177-3AD203B41FA5}">
                      <a16:colId xmlns:a16="http://schemas.microsoft.com/office/drawing/2014/main" val="3538554905"/>
                    </a:ext>
                  </a:extLst>
                </a:gridCol>
                <a:gridCol w="511853">
                  <a:extLst>
                    <a:ext uri="{9D8B030D-6E8A-4147-A177-3AD203B41FA5}">
                      <a16:colId xmlns:a16="http://schemas.microsoft.com/office/drawing/2014/main" val="3208704494"/>
                    </a:ext>
                  </a:extLst>
                </a:gridCol>
                <a:gridCol w="511853">
                  <a:extLst>
                    <a:ext uri="{9D8B030D-6E8A-4147-A177-3AD203B41FA5}">
                      <a16:colId xmlns:a16="http://schemas.microsoft.com/office/drawing/2014/main" val="3313846523"/>
                    </a:ext>
                  </a:extLst>
                </a:gridCol>
                <a:gridCol w="511853">
                  <a:extLst>
                    <a:ext uri="{9D8B030D-6E8A-4147-A177-3AD203B41FA5}">
                      <a16:colId xmlns:a16="http://schemas.microsoft.com/office/drawing/2014/main" val="685289158"/>
                    </a:ext>
                  </a:extLst>
                </a:gridCol>
                <a:gridCol w="511853">
                  <a:extLst>
                    <a:ext uri="{9D8B030D-6E8A-4147-A177-3AD203B41FA5}">
                      <a16:colId xmlns:a16="http://schemas.microsoft.com/office/drawing/2014/main" val="2255030937"/>
                    </a:ext>
                  </a:extLst>
                </a:gridCol>
                <a:gridCol w="511853">
                  <a:extLst>
                    <a:ext uri="{9D8B030D-6E8A-4147-A177-3AD203B41FA5}">
                      <a16:colId xmlns:a16="http://schemas.microsoft.com/office/drawing/2014/main" val="1731232462"/>
                    </a:ext>
                  </a:extLst>
                </a:gridCol>
              </a:tblGrid>
              <a:tr h="171216">
                <a:tc>
                  <a:txBody>
                    <a:bodyPr/>
                    <a:lstStyle/>
                    <a:p>
                      <a:pPr algn="l" fontAlgn="b">
                        <a:buNone/>
                      </a:pPr>
                      <a:r>
                        <a:rPr lang="da-DK" sz="800" b="1" i="0" u="none" strike="noStrike" dirty="0">
                          <a:solidFill>
                            <a:srgbClr val="000000"/>
                          </a:solidFill>
                          <a:effectLst/>
                          <a:latin typeface="Aptos Narrow" panose="020B0004020202020204" pitchFamily="34" charset="0"/>
                        </a:rPr>
                        <a:t>23g. Hjemmeplejen for de ældre</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861448"/>
                  </a:ext>
                </a:extLst>
              </a:tr>
              <a:tr h="94594">
                <a:tc>
                  <a:txBody>
                    <a:bodyPr/>
                    <a:lstStyle/>
                    <a:p>
                      <a:pPr algn="l" fontAlgn="b">
                        <a:buNone/>
                      </a:pPr>
                      <a:r>
                        <a:rPr lang="da-DK" sz="800" b="0" i="0" u="none" strike="noStrike" dirty="0">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3734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328021"/>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49150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207050"/>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280921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045096"/>
                  </a:ext>
                </a:extLst>
              </a:tr>
              <a:tr h="94594">
                <a:tc>
                  <a:txBody>
                    <a:bodyPr/>
                    <a:lstStyle/>
                    <a:p>
                      <a:pPr algn="l" fontAlgn="b">
                        <a:buNone/>
                      </a:pPr>
                      <a:r>
                        <a:rPr lang="da-DK" sz="800" b="1" i="0" u="none" strike="noStrike">
                          <a:solidFill>
                            <a:srgbClr val="000000"/>
                          </a:solidFill>
                          <a:effectLst/>
                          <a:latin typeface="Aptos Narrow" panose="020B0004020202020204" pitchFamily="34" charset="0"/>
                        </a:rPr>
                        <a:t>23h. Bedre folkeskoler</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466821"/>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962346"/>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015571"/>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12052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579808"/>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516613"/>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2484665"/>
                  </a:ext>
                </a:extLst>
              </a:tr>
              <a:tr h="171216">
                <a:tc>
                  <a:txBody>
                    <a:bodyPr/>
                    <a:lstStyle/>
                    <a:p>
                      <a:pPr algn="l" fontAlgn="b">
                        <a:buNone/>
                      </a:pPr>
                      <a:r>
                        <a:rPr lang="da-DK" sz="800" b="1" i="0" u="none" strike="noStrike">
                          <a:solidFill>
                            <a:srgbClr val="000000"/>
                          </a:solidFill>
                          <a:effectLst/>
                          <a:latin typeface="Aptos Narrow" panose="020B0004020202020204" pitchFamily="34" charset="0"/>
                        </a:rPr>
                        <a:t>23i Fremme af nærheden for sundhedstilbud</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64221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065633"/>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086517"/>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483286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839512"/>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800325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553565"/>
                  </a:ext>
                </a:extLst>
              </a:tr>
              <a:tr h="94594">
                <a:tc>
                  <a:txBody>
                    <a:bodyPr/>
                    <a:lstStyle/>
                    <a:p>
                      <a:pPr algn="l" fontAlgn="b">
                        <a:buNone/>
                      </a:pPr>
                      <a:r>
                        <a:rPr lang="da-DK" sz="800" b="1" i="0" u="none" strike="noStrike">
                          <a:solidFill>
                            <a:srgbClr val="000000"/>
                          </a:solidFill>
                          <a:effectLst/>
                          <a:latin typeface="Aptos Narrow" panose="020B0004020202020204" pitchFamily="34" charset="0"/>
                        </a:rPr>
                        <a:t>23j Bekæmpelse af ensomhed</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539874"/>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721592"/>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2252026"/>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591677"/>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557464"/>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43535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840665"/>
                  </a:ext>
                </a:extLst>
              </a:tr>
              <a:tr h="337702">
                <a:tc>
                  <a:txBody>
                    <a:bodyPr/>
                    <a:lstStyle/>
                    <a:p>
                      <a:pPr algn="l" fontAlgn="b">
                        <a:buNone/>
                      </a:pPr>
                      <a:r>
                        <a:rPr lang="da-DK" sz="800" b="1" i="0" u="none" strike="noStrike">
                          <a:solidFill>
                            <a:srgbClr val="000000"/>
                          </a:solidFill>
                          <a:effectLst/>
                          <a:latin typeface="Aptos Narrow" panose="020B0004020202020204" pitchFamily="34" charset="0"/>
                        </a:rPr>
                        <a:t>23k Generel tilgængelighed i hele byen for ældre og andre med syns- eller bevægelses-reduktion</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01905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443013"/>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134994"/>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806662"/>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2239270"/>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08108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282898"/>
                  </a:ext>
                </a:extLst>
              </a:tr>
              <a:tr h="171216">
                <a:tc>
                  <a:txBody>
                    <a:bodyPr/>
                    <a:lstStyle/>
                    <a:p>
                      <a:pPr algn="l" fontAlgn="b">
                        <a:buNone/>
                      </a:pPr>
                      <a:r>
                        <a:rPr lang="da-DK" sz="800" b="1" i="0" u="none" strike="noStrike">
                          <a:solidFill>
                            <a:srgbClr val="000000"/>
                          </a:solidFill>
                          <a:effectLst/>
                          <a:latin typeface="Aptos Narrow" panose="020B0004020202020204" pitchFamily="34" charset="0"/>
                        </a:rPr>
                        <a:t>23l Flere arbejdspladser og vækst til kommunen</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510232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980257"/>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461033"/>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553475"/>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7312179"/>
                  </a:ext>
                </a:extLst>
              </a:tr>
              <a:tr h="94594">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4730" marR="4730" marT="4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4091372"/>
                  </a:ext>
                </a:extLst>
              </a:tr>
            </a:tbl>
          </a:graphicData>
        </a:graphic>
      </p:graphicFrame>
    </p:spTree>
    <p:extLst>
      <p:ext uri="{BB962C8B-B14F-4D97-AF65-F5344CB8AC3E}">
        <p14:creationId xmlns:p14="http://schemas.microsoft.com/office/powerpoint/2010/main" val="266300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F9B86DB-C1B1-DF65-0628-19EBD0F304F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19" t="35768" r="69571" b="26018"/>
          <a:stretch/>
        </p:blipFill>
        <p:spPr>
          <a:xfrm>
            <a:off x="1455159" y="1366551"/>
            <a:ext cx="3286599" cy="3846872"/>
          </a:xfrm>
          <a:custGeom>
            <a:avLst/>
            <a:gdLst/>
            <a:ahLst/>
            <a:cxnLst/>
            <a:rect l="l" t="t" r="r" b="b"/>
            <a:pathLst>
              <a:path w="2513339" h="2941793">
                <a:moveTo>
                  <a:pt x="1180182" y="463003"/>
                </a:moveTo>
                <a:lnTo>
                  <a:pt x="681883" y="1796882"/>
                </a:lnTo>
                <a:lnTo>
                  <a:pt x="1674109" y="1796882"/>
                </a:lnTo>
                <a:close/>
                <a:moveTo>
                  <a:pt x="633801" y="0"/>
                </a:moveTo>
                <a:lnTo>
                  <a:pt x="1385621" y="0"/>
                </a:lnTo>
                <a:lnTo>
                  <a:pt x="2513339" y="2941793"/>
                </a:lnTo>
                <a:lnTo>
                  <a:pt x="2089358" y="2941793"/>
                </a:lnTo>
                <a:lnTo>
                  <a:pt x="1722191" y="1966842"/>
                </a:lnTo>
                <a:lnTo>
                  <a:pt x="620688" y="1966842"/>
                </a:lnTo>
                <a:lnTo>
                  <a:pt x="275376" y="2941793"/>
                </a:lnTo>
                <a:lnTo>
                  <a:pt x="0" y="2941793"/>
                </a:lnTo>
                <a:lnTo>
                  <a:pt x="904806" y="515483"/>
                </a:lnTo>
                <a:cubicBezTo>
                  <a:pt x="920924" y="475576"/>
                  <a:pt x="935677" y="435122"/>
                  <a:pt x="949063" y="394122"/>
                </a:cubicBezTo>
                <a:cubicBezTo>
                  <a:pt x="962449" y="353121"/>
                  <a:pt x="969552" y="314854"/>
                  <a:pt x="970372" y="279321"/>
                </a:cubicBezTo>
                <a:cubicBezTo>
                  <a:pt x="970007" y="224289"/>
                  <a:pt x="941231" y="182378"/>
                  <a:pt x="884043" y="153587"/>
                </a:cubicBezTo>
                <a:cubicBezTo>
                  <a:pt x="826856" y="124796"/>
                  <a:pt x="743442" y="98193"/>
                  <a:pt x="633801" y="73777"/>
                </a:cubicBezTo>
                <a:close/>
              </a:path>
            </a:pathLst>
          </a:custGeom>
        </p:spPr>
      </p:pic>
      <p:pic>
        <p:nvPicPr>
          <p:cNvPr id="3" name="Billede 2">
            <a:extLst>
              <a:ext uri="{FF2B5EF4-FFF2-40B4-BE49-F238E27FC236}">
                <a16:creationId xmlns:a16="http://schemas.microsoft.com/office/drawing/2014/main" id="{D9B8F091-B4B7-7FEB-B56D-4380EE3D5F6E}"/>
              </a:ext>
            </a:extLst>
          </p:cNvPr>
          <p:cNvPicPr>
            <a:picLocks noChangeAspect="1"/>
          </p:cNvPicPr>
          <p:nvPr/>
        </p:nvPicPr>
        <p:blipFill rotWithShape="1">
          <a:blip r:embed="rId4"/>
          <a:srcRect l="-5738" t="-1211" r="22010" b="-1145"/>
          <a:stretch/>
        </p:blipFill>
        <p:spPr>
          <a:xfrm>
            <a:off x="4524362" y="1366551"/>
            <a:ext cx="3157441" cy="3846872"/>
          </a:xfrm>
          <a:prstGeom prst="rect">
            <a:avLst/>
          </a:prstGeom>
        </p:spPr>
      </p:pic>
      <p:pic>
        <p:nvPicPr>
          <p:cNvPr id="4" name="Billede 3">
            <a:extLst>
              <a:ext uri="{FF2B5EF4-FFF2-40B4-BE49-F238E27FC236}">
                <a16:creationId xmlns:a16="http://schemas.microsoft.com/office/drawing/2014/main" id="{3BC554B3-3F10-FB45-770E-CDDFAB47458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522" t="26431" r="67287" b="27676"/>
          <a:stretch/>
        </p:blipFill>
        <p:spPr>
          <a:xfrm>
            <a:off x="7673560" y="1368928"/>
            <a:ext cx="3082834" cy="3851113"/>
          </a:xfrm>
          <a:custGeom>
            <a:avLst/>
            <a:gdLst/>
            <a:ahLst/>
            <a:cxnLst/>
            <a:rect l="l" t="t" r="r" b="b"/>
            <a:pathLst>
              <a:path w="2828165" h="3532977">
                <a:moveTo>
                  <a:pt x="1278643" y="1767861"/>
                </a:moveTo>
                <a:cubicBezTo>
                  <a:pt x="1262997" y="1767976"/>
                  <a:pt x="1247727" y="1768335"/>
                  <a:pt x="1232834" y="1768939"/>
                </a:cubicBezTo>
                <a:lnTo>
                  <a:pt x="975524" y="1768939"/>
                </a:lnTo>
                <a:lnTo>
                  <a:pt x="975524" y="2897790"/>
                </a:lnTo>
                <a:cubicBezTo>
                  <a:pt x="972833" y="3028729"/>
                  <a:pt x="978214" y="3125053"/>
                  <a:pt x="991665" y="3186763"/>
                </a:cubicBezTo>
                <a:cubicBezTo>
                  <a:pt x="1005116" y="3248473"/>
                  <a:pt x="1042780" y="3288014"/>
                  <a:pt x="1104655" y="3305386"/>
                </a:cubicBezTo>
                <a:cubicBezTo>
                  <a:pt x="1166531" y="3322758"/>
                  <a:pt x="1268760" y="3330407"/>
                  <a:pt x="1411343" y="3328332"/>
                </a:cubicBezTo>
                <a:cubicBezTo>
                  <a:pt x="1566308" y="3330115"/>
                  <a:pt x="1712035" y="3309632"/>
                  <a:pt x="1848525" y="3266882"/>
                </a:cubicBezTo>
                <a:cubicBezTo>
                  <a:pt x="1985014" y="3224132"/>
                  <a:pt x="2096125" y="3148421"/>
                  <a:pt x="2181857" y="3039749"/>
                </a:cubicBezTo>
                <a:cubicBezTo>
                  <a:pt x="2267589" y="2931076"/>
                  <a:pt x="2311800" y="2778746"/>
                  <a:pt x="2314490" y="2582759"/>
                </a:cubicBezTo>
                <a:cubicBezTo>
                  <a:pt x="2307359" y="2319812"/>
                  <a:pt x="2238774" y="2130470"/>
                  <a:pt x="2108735" y="2014733"/>
                </a:cubicBezTo>
                <a:cubicBezTo>
                  <a:pt x="1978696" y="1898997"/>
                  <a:pt x="1829988" y="1827889"/>
                  <a:pt x="1662612" y="1801411"/>
                </a:cubicBezTo>
                <a:cubicBezTo>
                  <a:pt x="1516158" y="1778243"/>
                  <a:pt x="1388168" y="1767060"/>
                  <a:pt x="1278643" y="1767861"/>
                </a:cubicBezTo>
                <a:close/>
                <a:moveTo>
                  <a:pt x="1296490" y="204137"/>
                </a:moveTo>
                <a:cubicBezTo>
                  <a:pt x="1158095" y="205214"/>
                  <a:pt x="1069704" y="227144"/>
                  <a:pt x="1031318" y="269928"/>
                </a:cubicBezTo>
                <a:cubicBezTo>
                  <a:pt x="987448" y="318824"/>
                  <a:pt x="968850" y="428435"/>
                  <a:pt x="975524" y="598758"/>
                </a:cubicBezTo>
                <a:lnTo>
                  <a:pt x="975524" y="1564912"/>
                </a:lnTo>
                <a:lnTo>
                  <a:pt x="1232834" y="1564912"/>
                </a:lnTo>
                <a:cubicBezTo>
                  <a:pt x="1336562" y="1568510"/>
                  <a:pt x="1458184" y="1557814"/>
                  <a:pt x="1597698" y="1532824"/>
                </a:cubicBezTo>
                <a:cubicBezTo>
                  <a:pt x="1737213" y="1507833"/>
                  <a:pt x="1860390" y="1446963"/>
                  <a:pt x="1967231" y="1350211"/>
                </a:cubicBezTo>
                <a:cubicBezTo>
                  <a:pt x="2074071" y="1253460"/>
                  <a:pt x="2130343" y="1099241"/>
                  <a:pt x="2136049" y="887554"/>
                </a:cubicBezTo>
                <a:cubicBezTo>
                  <a:pt x="2129922" y="622496"/>
                  <a:pt x="2052904" y="441125"/>
                  <a:pt x="1904993" y="343440"/>
                </a:cubicBezTo>
                <a:cubicBezTo>
                  <a:pt x="1757083" y="245754"/>
                  <a:pt x="1575040" y="199592"/>
                  <a:pt x="1358864" y="204953"/>
                </a:cubicBezTo>
                <a:cubicBezTo>
                  <a:pt x="1337052" y="204255"/>
                  <a:pt x="1316261" y="203984"/>
                  <a:pt x="1296490" y="204137"/>
                </a:cubicBezTo>
                <a:close/>
                <a:moveTo>
                  <a:pt x="1520387" y="4"/>
                </a:moveTo>
                <a:cubicBezTo>
                  <a:pt x="1642635" y="-247"/>
                  <a:pt x="1783591" y="12813"/>
                  <a:pt x="1943257" y="39184"/>
                </a:cubicBezTo>
                <a:cubicBezTo>
                  <a:pt x="2125731" y="69321"/>
                  <a:pt x="2287201" y="144638"/>
                  <a:pt x="2427666" y="265135"/>
                </a:cubicBezTo>
                <a:cubicBezTo>
                  <a:pt x="2568131" y="385631"/>
                  <a:pt x="2642150" y="579103"/>
                  <a:pt x="2649723" y="845547"/>
                </a:cubicBezTo>
                <a:cubicBezTo>
                  <a:pt x="2646490" y="1024692"/>
                  <a:pt x="2610442" y="1169889"/>
                  <a:pt x="2541581" y="1281140"/>
                </a:cubicBezTo>
                <a:cubicBezTo>
                  <a:pt x="2472719" y="1392391"/>
                  <a:pt x="2390447" y="1476501"/>
                  <a:pt x="2294764" y="1533472"/>
                </a:cubicBezTo>
                <a:cubicBezTo>
                  <a:pt x="2199081" y="1590443"/>
                  <a:pt x="2109390" y="1627080"/>
                  <a:pt x="2025691" y="1643384"/>
                </a:cubicBezTo>
                <a:lnTo>
                  <a:pt x="2025691" y="1653846"/>
                </a:lnTo>
                <a:cubicBezTo>
                  <a:pt x="2151268" y="1674668"/>
                  <a:pt x="2275050" y="1716793"/>
                  <a:pt x="2397038" y="1780221"/>
                </a:cubicBezTo>
                <a:cubicBezTo>
                  <a:pt x="2519027" y="1843649"/>
                  <a:pt x="2620602" y="1939469"/>
                  <a:pt x="2701765" y="2067681"/>
                </a:cubicBezTo>
                <a:cubicBezTo>
                  <a:pt x="2782929" y="2195893"/>
                  <a:pt x="2825062" y="2367586"/>
                  <a:pt x="2828165" y="2582759"/>
                </a:cubicBezTo>
                <a:cubicBezTo>
                  <a:pt x="2824013" y="2817686"/>
                  <a:pt x="2770020" y="3000682"/>
                  <a:pt x="2666186" y="3131746"/>
                </a:cubicBezTo>
                <a:cubicBezTo>
                  <a:pt x="2562353" y="3262811"/>
                  <a:pt x="2433593" y="3356782"/>
                  <a:pt x="2279905" y="3413659"/>
                </a:cubicBezTo>
                <a:cubicBezTo>
                  <a:pt x="2126216" y="3470536"/>
                  <a:pt x="1972514" y="3505157"/>
                  <a:pt x="1818798" y="3517522"/>
                </a:cubicBezTo>
                <a:cubicBezTo>
                  <a:pt x="1665082" y="3529886"/>
                  <a:pt x="1536265" y="3534832"/>
                  <a:pt x="1432347" y="3532359"/>
                </a:cubicBezTo>
                <a:lnTo>
                  <a:pt x="519580" y="3532359"/>
                </a:lnTo>
                <a:lnTo>
                  <a:pt x="519580" y="598802"/>
                </a:lnTo>
                <a:cubicBezTo>
                  <a:pt x="521426" y="466889"/>
                  <a:pt x="509569" y="369591"/>
                  <a:pt x="484008" y="306908"/>
                </a:cubicBezTo>
                <a:cubicBezTo>
                  <a:pt x="458447" y="244225"/>
                  <a:pt x="408102" y="199043"/>
                  <a:pt x="332974" y="171364"/>
                </a:cubicBezTo>
                <a:cubicBezTo>
                  <a:pt x="257846" y="143684"/>
                  <a:pt x="146855" y="116393"/>
                  <a:pt x="0" y="89491"/>
                </a:cubicBezTo>
                <a:lnTo>
                  <a:pt x="0" y="926"/>
                </a:lnTo>
                <a:lnTo>
                  <a:pt x="1469140" y="926"/>
                </a:lnTo>
                <a:cubicBezTo>
                  <a:pt x="1485841" y="347"/>
                  <a:pt x="1502923" y="40"/>
                  <a:pt x="1520387" y="4"/>
                </a:cubicBezTo>
                <a:close/>
              </a:path>
            </a:pathLst>
          </a:custGeom>
        </p:spPr>
      </p:pic>
      <p:pic>
        <p:nvPicPr>
          <p:cNvPr id="6" name="Billede 5">
            <a:extLst>
              <a:ext uri="{FF2B5EF4-FFF2-40B4-BE49-F238E27FC236}">
                <a16:creationId xmlns:a16="http://schemas.microsoft.com/office/drawing/2014/main" id="{768A2823-8A1E-E389-FCF8-061D1A9BC9B4}"/>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006" t="68365" r="39676" b="28495"/>
          <a:stretch/>
        </p:blipFill>
        <p:spPr>
          <a:xfrm>
            <a:off x="3224840" y="5811921"/>
            <a:ext cx="6014419" cy="241729"/>
          </a:xfrm>
          <a:custGeom>
            <a:avLst/>
            <a:gdLst/>
            <a:ahLst/>
            <a:cxnLst/>
            <a:rect l="l" t="t" r="r" b="b"/>
            <a:pathLst>
              <a:path w="6014419" h="241729">
                <a:moveTo>
                  <a:pt x="5988463" y="159855"/>
                </a:moveTo>
                <a:lnTo>
                  <a:pt x="6014419" y="159855"/>
                </a:lnTo>
                <a:lnTo>
                  <a:pt x="6014419" y="188611"/>
                </a:lnTo>
                <a:lnTo>
                  <a:pt x="5988463" y="188611"/>
                </a:lnTo>
                <a:close/>
                <a:moveTo>
                  <a:pt x="3845338" y="159855"/>
                </a:moveTo>
                <a:lnTo>
                  <a:pt x="3871294" y="159855"/>
                </a:lnTo>
                <a:lnTo>
                  <a:pt x="3871294" y="188611"/>
                </a:lnTo>
                <a:lnTo>
                  <a:pt x="3845338" y="188611"/>
                </a:lnTo>
                <a:close/>
                <a:moveTo>
                  <a:pt x="1892713" y="159855"/>
                </a:moveTo>
                <a:lnTo>
                  <a:pt x="1918670" y="159855"/>
                </a:lnTo>
                <a:lnTo>
                  <a:pt x="1918670" y="188611"/>
                </a:lnTo>
                <a:lnTo>
                  <a:pt x="1892713" y="188611"/>
                </a:lnTo>
                <a:close/>
                <a:moveTo>
                  <a:pt x="5724995" y="118541"/>
                </a:moveTo>
                <a:cubicBezTo>
                  <a:pt x="5723608" y="120580"/>
                  <a:pt x="5718834" y="123158"/>
                  <a:pt x="5710670" y="126274"/>
                </a:cubicBezTo>
                <a:cubicBezTo>
                  <a:pt x="5704633" y="128578"/>
                  <a:pt x="5699937" y="130799"/>
                  <a:pt x="5696580" y="132935"/>
                </a:cubicBezTo>
                <a:cubicBezTo>
                  <a:pt x="5693223" y="135071"/>
                  <a:pt x="5690667" y="137695"/>
                  <a:pt x="5688911" y="140807"/>
                </a:cubicBezTo>
                <a:cubicBezTo>
                  <a:pt x="5687155" y="143919"/>
                  <a:pt x="5686277" y="148028"/>
                  <a:pt x="5686277" y="153135"/>
                </a:cubicBezTo>
                <a:cubicBezTo>
                  <a:pt x="5686277" y="159757"/>
                  <a:pt x="5687737" y="164939"/>
                  <a:pt x="5690658" y="168680"/>
                </a:cubicBezTo>
                <a:cubicBezTo>
                  <a:pt x="5693579" y="172421"/>
                  <a:pt x="5697689" y="174292"/>
                  <a:pt x="5702986" y="174292"/>
                </a:cubicBezTo>
                <a:cubicBezTo>
                  <a:pt x="5707023" y="174292"/>
                  <a:pt x="5710685" y="173068"/>
                  <a:pt x="5713972" y="170620"/>
                </a:cubicBezTo>
                <a:cubicBezTo>
                  <a:pt x="5717259" y="168172"/>
                  <a:pt x="5719918" y="164303"/>
                  <a:pt x="5721949" y="159012"/>
                </a:cubicBezTo>
                <a:cubicBezTo>
                  <a:pt x="5723979" y="153722"/>
                  <a:pt x="5724995" y="147037"/>
                  <a:pt x="5724995" y="138959"/>
                </a:cubicBezTo>
                <a:close/>
                <a:moveTo>
                  <a:pt x="4772495" y="118541"/>
                </a:moveTo>
                <a:cubicBezTo>
                  <a:pt x="4771108" y="120580"/>
                  <a:pt x="4766333" y="123158"/>
                  <a:pt x="4758170" y="126274"/>
                </a:cubicBezTo>
                <a:cubicBezTo>
                  <a:pt x="4752133" y="128578"/>
                  <a:pt x="4747437" y="130799"/>
                  <a:pt x="4744080" y="132935"/>
                </a:cubicBezTo>
                <a:cubicBezTo>
                  <a:pt x="4740724" y="135071"/>
                  <a:pt x="4738168" y="137695"/>
                  <a:pt x="4736412" y="140807"/>
                </a:cubicBezTo>
                <a:cubicBezTo>
                  <a:pt x="4734655" y="143919"/>
                  <a:pt x="4733778" y="148028"/>
                  <a:pt x="4733778" y="153135"/>
                </a:cubicBezTo>
                <a:cubicBezTo>
                  <a:pt x="4733778" y="159757"/>
                  <a:pt x="4735238" y="164939"/>
                  <a:pt x="4738159" y="168680"/>
                </a:cubicBezTo>
                <a:cubicBezTo>
                  <a:pt x="4741079" y="172421"/>
                  <a:pt x="4745189" y="174292"/>
                  <a:pt x="4750487" y="174292"/>
                </a:cubicBezTo>
                <a:cubicBezTo>
                  <a:pt x="4754523" y="174292"/>
                  <a:pt x="4758185" y="173068"/>
                  <a:pt x="4761472" y="170620"/>
                </a:cubicBezTo>
                <a:cubicBezTo>
                  <a:pt x="4764759" y="168172"/>
                  <a:pt x="4767419" y="164303"/>
                  <a:pt x="4769449" y="159012"/>
                </a:cubicBezTo>
                <a:cubicBezTo>
                  <a:pt x="4771480" y="153722"/>
                  <a:pt x="4772495" y="147037"/>
                  <a:pt x="4772495" y="138959"/>
                </a:cubicBezTo>
                <a:close/>
                <a:moveTo>
                  <a:pt x="371945" y="118541"/>
                </a:moveTo>
                <a:cubicBezTo>
                  <a:pt x="370559" y="120580"/>
                  <a:pt x="365784" y="123158"/>
                  <a:pt x="357620" y="126274"/>
                </a:cubicBezTo>
                <a:cubicBezTo>
                  <a:pt x="351583" y="128578"/>
                  <a:pt x="346887" y="130799"/>
                  <a:pt x="343530" y="132935"/>
                </a:cubicBezTo>
                <a:cubicBezTo>
                  <a:pt x="340174" y="135071"/>
                  <a:pt x="337618" y="137695"/>
                  <a:pt x="335862" y="140807"/>
                </a:cubicBezTo>
                <a:cubicBezTo>
                  <a:pt x="334105" y="143919"/>
                  <a:pt x="333227" y="148028"/>
                  <a:pt x="333227" y="153135"/>
                </a:cubicBezTo>
                <a:cubicBezTo>
                  <a:pt x="333227" y="159757"/>
                  <a:pt x="334688" y="164939"/>
                  <a:pt x="337609" y="168680"/>
                </a:cubicBezTo>
                <a:cubicBezTo>
                  <a:pt x="340530" y="172421"/>
                  <a:pt x="344639" y="174292"/>
                  <a:pt x="349937" y="174292"/>
                </a:cubicBezTo>
                <a:cubicBezTo>
                  <a:pt x="353973" y="174292"/>
                  <a:pt x="357635" y="173068"/>
                  <a:pt x="360922" y="170620"/>
                </a:cubicBezTo>
                <a:cubicBezTo>
                  <a:pt x="364209" y="168172"/>
                  <a:pt x="366868" y="164303"/>
                  <a:pt x="368899" y="159012"/>
                </a:cubicBezTo>
                <a:cubicBezTo>
                  <a:pt x="370930" y="153722"/>
                  <a:pt x="371945" y="147037"/>
                  <a:pt x="371945" y="138959"/>
                </a:cubicBezTo>
                <a:close/>
                <a:moveTo>
                  <a:pt x="200495" y="118541"/>
                </a:moveTo>
                <a:cubicBezTo>
                  <a:pt x="199109" y="120580"/>
                  <a:pt x="194334" y="123158"/>
                  <a:pt x="186170" y="126274"/>
                </a:cubicBezTo>
                <a:cubicBezTo>
                  <a:pt x="180133" y="128578"/>
                  <a:pt x="175437" y="130799"/>
                  <a:pt x="172080" y="132935"/>
                </a:cubicBezTo>
                <a:cubicBezTo>
                  <a:pt x="168724" y="135071"/>
                  <a:pt x="166168" y="137695"/>
                  <a:pt x="164412" y="140807"/>
                </a:cubicBezTo>
                <a:cubicBezTo>
                  <a:pt x="162655" y="143919"/>
                  <a:pt x="161777" y="148028"/>
                  <a:pt x="161777" y="153135"/>
                </a:cubicBezTo>
                <a:cubicBezTo>
                  <a:pt x="161777" y="159757"/>
                  <a:pt x="163238" y="164939"/>
                  <a:pt x="166159" y="168680"/>
                </a:cubicBezTo>
                <a:cubicBezTo>
                  <a:pt x="169080" y="172421"/>
                  <a:pt x="173189" y="174292"/>
                  <a:pt x="178486" y="174292"/>
                </a:cubicBezTo>
                <a:cubicBezTo>
                  <a:pt x="182523" y="174292"/>
                  <a:pt x="186185" y="173068"/>
                  <a:pt x="189472" y="170620"/>
                </a:cubicBezTo>
                <a:cubicBezTo>
                  <a:pt x="192759" y="168172"/>
                  <a:pt x="195418" y="164303"/>
                  <a:pt x="197449" y="159012"/>
                </a:cubicBezTo>
                <a:cubicBezTo>
                  <a:pt x="199480" y="153722"/>
                  <a:pt x="200495" y="147037"/>
                  <a:pt x="200495" y="138959"/>
                </a:cubicBezTo>
                <a:close/>
                <a:moveTo>
                  <a:pt x="4872275" y="67187"/>
                </a:moveTo>
                <a:cubicBezTo>
                  <a:pt x="4863736" y="67187"/>
                  <a:pt x="4857382" y="71702"/>
                  <a:pt x="4853215" y="80733"/>
                </a:cubicBezTo>
                <a:cubicBezTo>
                  <a:pt x="4849048" y="89763"/>
                  <a:pt x="4846964" y="104413"/>
                  <a:pt x="4846964" y="124682"/>
                </a:cubicBezTo>
                <a:cubicBezTo>
                  <a:pt x="4846964" y="141923"/>
                  <a:pt x="4849200" y="154583"/>
                  <a:pt x="4853673" y="162664"/>
                </a:cubicBezTo>
                <a:cubicBezTo>
                  <a:pt x="4858146" y="170744"/>
                  <a:pt x="4864305" y="174784"/>
                  <a:pt x="4872151" y="174784"/>
                </a:cubicBezTo>
                <a:cubicBezTo>
                  <a:pt x="4880053" y="174784"/>
                  <a:pt x="4886063" y="170683"/>
                  <a:pt x="4890181" y="162479"/>
                </a:cubicBezTo>
                <a:cubicBezTo>
                  <a:pt x="4894298" y="154276"/>
                  <a:pt x="4896357" y="141348"/>
                  <a:pt x="4896357" y="123697"/>
                </a:cubicBezTo>
                <a:cubicBezTo>
                  <a:pt x="4896357" y="111088"/>
                  <a:pt x="4895637" y="100640"/>
                  <a:pt x="4894197" y="92354"/>
                </a:cubicBezTo>
                <a:cubicBezTo>
                  <a:pt x="4892757" y="84068"/>
                  <a:pt x="4890285" y="77802"/>
                  <a:pt x="4886780" y="73556"/>
                </a:cubicBezTo>
                <a:cubicBezTo>
                  <a:pt x="4883276" y="69310"/>
                  <a:pt x="4878441" y="67187"/>
                  <a:pt x="4872275" y="67187"/>
                </a:cubicBezTo>
                <a:close/>
                <a:moveTo>
                  <a:pt x="4168443" y="67187"/>
                </a:moveTo>
                <a:cubicBezTo>
                  <a:pt x="4160849" y="67187"/>
                  <a:pt x="4155019" y="71371"/>
                  <a:pt x="4150952" y="79738"/>
                </a:cubicBezTo>
                <a:cubicBezTo>
                  <a:pt x="4146885" y="88105"/>
                  <a:pt x="4144852" y="101854"/>
                  <a:pt x="4144852" y="120986"/>
                </a:cubicBezTo>
                <a:cubicBezTo>
                  <a:pt x="4144852" y="139737"/>
                  <a:pt x="4146904" y="153391"/>
                  <a:pt x="4151009" y="161948"/>
                </a:cubicBezTo>
                <a:cubicBezTo>
                  <a:pt x="4155114" y="170506"/>
                  <a:pt x="4161089" y="174784"/>
                  <a:pt x="4168934" y="174784"/>
                </a:cubicBezTo>
                <a:cubicBezTo>
                  <a:pt x="4185812" y="174784"/>
                  <a:pt x="4194251" y="157632"/>
                  <a:pt x="4194251" y="123327"/>
                </a:cubicBezTo>
                <a:cubicBezTo>
                  <a:pt x="4194251" y="103974"/>
                  <a:pt x="4192003" y="89779"/>
                  <a:pt x="4187508" y="80742"/>
                </a:cubicBezTo>
                <a:cubicBezTo>
                  <a:pt x="4183012" y="71706"/>
                  <a:pt x="4176657" y="67187"/>
                  <a:pt x="4168443" y="67187"/>
                </a:cubicBezTo>
                <a:close/>
                <a:moveTo>
                  <a:pt x="3539792" y="67187"/>
                </a:moveTo>
                <a:cubicBezTo>
                  <a:pt x="3532199" y="67187"/>
                  <a:pt x="3526369" y="71371"/>
                  <a:pt x="3522302" y="79738"/>
                </a:cubicBezTo>
                <a:cubicBezTo>
                  <a:pt x="3518235" y="88105"/>
                  <a:pt x="3516202" y="101854"/>
                  <a:pt x="3516202" y="120986"/>
                </a:cubicBezTo>
                <a:cubicBezTo>
                  <a:pt x="3516202" y="139737"/>
                  <a:pt x="3518254" y="153391"/>
                  <a:pt x="3522359" y="161948"/>
                </a:cubicBezTo>
                <a:cubicBezTo>
                  <a:pt x="3526464" y="170506"/>
                  <a:pt x="3532439" y="174784"/>
                  <a:pt x="3540285" y="174784"/>
                </a:cubicBezTo>
                <a:cubicBezTo>
                  <a:pt x="3557163" y="174784"/>
                  <a:pt x="3565601" y="157632"/>
                  <a:pt x="3565601" y="123327"/>
                </a:cubicBezTo>
                <a:cubicBezTo>
                  <a:pt x="3565601" y="103974"/>
                  <a:pt x="3563354" y="89779"/>
                  <a:pt x="3558858" y="80742"/>
                </a:cubicBezTo>
                <a:cubicBezTo>
                  <a:pt x="3554362" y="71706"/>
                  <a:pt x="3548007" y="67187"/>
                  <a:pt x="3539792" y="67187"/>
                </a:cubicBezTo>
                <a:close/>
                <a:moveTo>
                  <a:pt x="2710100" y="67187"/>
                </a:moveTo>
                <a:cubicBezTo>
                  <a:pt x="2701561" y="67187"/>
                  <a:pt x="2695207" y="71702"/>
                  <a:pt x="2691040" y="80733"/>
                </a:cubicBezTo>
                <a:cubicBezTo>
                  <a:pt x="2686873" y="89763"/>
                  <a:pt x="2684789" y="104413"/>
                  <a:pt x="2684789" y="124682"/>
                </a:cubicBezTo>
                <a:cubicBezTo>
                  <a:pt x="2684789" y="141923"/>
                  <a:pt x="2687025" y="154583"/>
                  <a:pt x="2691498" y="162664"/>
                </a:cubicBezTo>
                <a:cubicBezTo>
                  <a:pt x="2695971" y="170744"/>
                  <a:pt x="2702130" y="174784"/>
                  <a:pt x="2709976" y="174784"/>
                </a:cubicBezTo>
                <a:cubicBezTo>
                  <a:pt x="2717878" y="174784"/>
                  <a:pt x="2723888" y="170683"/>
                  <a:pt x="2728006" y="162479"/>
                </a:cubicBezTo>
                <a:cubicBezTo>
                  <a:pt x="2732124" y="154276"/>
                  <a:pt x="2734183" y="141348"/>
                  <a:pt x="2734183" y="123697"/>
                </a:cubicBezTo>
                <a:cubicBezTo>
                  <a:pt x="2734183" y="111088"/>
                  <a:pt x="2733462" y="100640"/>
                  <a:pt x="2732022" y="92354"/>
                </a:cubicBezTo>
                <a:cubicBezTo>
                  <a:pt x="2730582" y="84068"/>
                  <a:pt x="2728110" y="77802"/>
                  <a:pt x="2724606" y="73556"/>
                </a:cubicBezTo>
                <a:cubicBezTo>
                  <a:pt x="2721101" y="69310"/>
                  <a:pt x="2716266" y="67187"/>
                  <a:pt x="2710100" y="67187"/>
                </a:cubicBezTo>
                <a:close/>
                <a:moveTo>
                  <a:pt x="2215817" y="67187"/>
                </a:moveTo>
                <a:cubicBezTo>
                  <a:pt x="2208224" y="67187"/>
                  <a:pt x="2202394" y="71371"/>
                  <a:pt x="2198327" y="79738"/>
                </a:cubicBezTo>
                <a:cubicBezTo>
                  <a:pt x="2194261" y="88105"/>
                  <a:pt x="2192227" y="101854"/>
                  <a:pt x="2192227" y="120986"/>
                </a:cubicBezTo>
                <a:cubicBezTo>
                  <a:pt x="2192227" y="139737"/>
                  <a:pt x="2194280" y="153391"/>
                  <a:pt x="2198384" y="161948"/>
                </a:cubicBezTo>
                <a:cubicBezTo>
                  <a:pt x="2202489" y="170506"/>
                  <a:pt x="2208464" y="174784"/>
                  <a:pt x="2216310" y="174784"/>
                </a:cubicBezTo>
                <a:cubicBezTo>
                  <a:pt x="2233187" y="174784"/>
                  <a:pt x="2241627" y="157632"/>
                  <a:pt x="2241627" y="123327"/>
                </a:cubicBezTo>
                <a:cubicBezTo>
                  <a:pt x="2241627" y="103974"/>
                  <a:pt x="2239379" y="89779"/>
                  <a:pt x="2234883" y="80742"/>
                </a:cubicBezTo>
                <a:cubicBezTo>
                  <a:pt x="2230387" y="71706"/>
                  <a:pt x="2224032" y="67187"/>
                  <a:pt x="2215817" y="67187"/>
                </a:cubicBezTo>
                <a:close/>
                <a:moveTo>
                  <a:pt x="1491917" y="67187"/>
                </a:moveTo>
                <a:cubicBezTo>
                  <a:pt x="1484324" y="67187"/>
                  <a:pt x="1478494" y="71371"/>
                  <a:pt x="1474427" y="79738"/>
                </a:cubicBezTo>
                <a:cubicBezTo>
                  <a:pt x="1470360" y="88105"/>
                  <a:pt x="1468327" y="101854"/>
                  <a:pt x="1468327" y="120986"/>
                </a:cubicBezTo>
                <a:cubicBezTo>
                  <a:pt x="1468327" y="139737"/>
                  <a:pt x="1470379" y="153391"/>
                  <a:pt x="1474484" y="161948"/>
                </a:cubicBezTo>
                <a:cubicBezTo>
                  <a:pt x="1478589" y="170506"/>
                  <a:pt x="1484564" y="174784"/>
                  <a:pt x="1492410" y="174784"/>
                </a:cubicBezTo>
                <a:cubicBezTo>
                  <a:pt x="1509288" y="174784"/>
                  <a:pt x="1517727" y="157632"/>
                  <a:pt x="1517727" y="123327"/>
                </a:cubicBezTo>
                <a:cubicBezTo>
                  <a:pt x="1517727" y="103974"/>
                  <a:pt x="1515479" y="89779"/>
                  <a:pt x="1510983" y="80742"/>
                </a:cubicBezTo>
                <a:cubicBezTo>
                  <a:pt x="1506487" y="71706"/>
                  <a:pt x="1500132" y="67187"/>
                  <a:pt x="1491917" y="67187"/>
                </a:cubicBezTo>
                <a:close/>
                <a:moveTo>
                  <a:pt x="806117" y="67187"/>
                </a:moveTo>
                <a:cubicBezTo>
                  <a:pt x="798524" y="67187"/>
                  <a:pt x="792694" y="71371"/>
                  <a:pt x="788627" y="79738"/>
                </a:cubicBezTo>
                <a:cubicBezTo>
                  <a:pt x="784560" y="88105"/>
                  <a:pt x="782527" y="101854"/>
                  <a:pt x="782527" y="120986"/>
                </a:cubicBezTo>
                <a:cubicBezTo>
                  <a:pt x="782527" y="139737"/>
                  <a:pt x="784579" y="153391"/>
                  <a:pt x="788684" y="161948"/>
                </a:cubicBezTo>
                <a:cubicBezTo>
                  <a:pt x="792789" y="170506"/>
                  <a:pt x="798764" y="174784"/>
                  <a:pt x="806610" y="174784"/>
                </a:cubicBezTo>
                <a:cubicBezTo>
                  <a:pt x="823488" y="174784"/>
                  <a:pt x="831927" y="157632"/>
                  <a:pt x="831927" y="123327"/>
                </a:cubicBezTo>
                <a:cubicBezTo>
                  <a:pt x="831927" y="103974"/>
                  <a:pt x="829679" y="89779"/>
                  <a:pt x="825183" y="80742"/>
                </a:cubicBezTo>
                <a:cubicBezTo>
                  <a:pt x="820687" y="71706"/>
                  <a:pt x="814332" y="67187"/>
                  <a:pt x="806117" y="67187"/>
                </a:cubicBezTo>
                <a:close/>
                <a:moveTo>
                  <a:pt x="5865177" y="66940"/>
                </a:moveTo>
                <a:cubicBezTo>
                  <a:pt x="5858487" y="66940"/>
                  <a:pt x="5853292" y="68990"/>
                  <a:pt x="5849592" y="73090"/>
                </a:cubicBezTo>
                <a:cubicBezTo>
                  <a:pt x="5845892" y="77190"/>
                  <a:pt x="5843472" y="82281"/>
                  <a:pt x="5842333" y="88361"/>
                </a:cubicBezTo>
                <a:cubicBezTo>
                  <a:pt x="5841195" y="94442"/>
                  <a:pt x="5840476" y="100860"/>
                  <a:pt x="5840178" y="107616"/>
                </a:cubicBezTo>
                <a:lnTo>
                  <a:pt x="5888822" y="107616"/>
                </a:lnTo>
                <a:cubicBezTo>
                  <a:pt x="5888822" y="98457"/>
                  <a:pt x="5887968" y="90735"/>
                  <a:pt x="5886258" y="84450"/>
                </a:cubicBezTo>
                <a:cubicBezTo>
                  <a:pt x="5884548" y="78165"/>
                  <a:pt x="5882016" y="73675"/>
                  <a:pt x="5878661" y="70981"/>
                </a:cubicBezTo>
                <a:cubicBezTo>
                  <a:pt x="5875305" y="68287"/>
                  <a:pt x="5870811" y="66940"/>
                  <a:pt x="5865177" y="66940"/>
                </a:cubicBezTo>
                <a:close/>
                <a:moveTo>
                  <a:pt x="5293677" y="66940"/>
                </a:moveTo>
                <a:cubicBezTo>
                  <a:pt x="5286988" y="66940"/>
                  <a:pt x="5281793" y="68990"/>
                  <a:pt x="5278092" y="73090"/>
                </a:cubicBezTo>
                <a:cubicBezTo>
                  <a:pt x="5274392" y="77190"/>
                  <a:pt x="5271972" y="82281"/>
                  <a:pt x="5270834" y="88361"/>
                </a:cubicBezTo>
                <a:cubicBezTo>
                  <a:pt x="5269695" y="94442"/>
                  <a:pt x="5268976" y="100860"/>
                  <a:pt x="5268678" y="107616"/>
                </a:cubicBezTo>
                <a:lnTo>
                  <a:pt x="5317322" y="107616"/>
                </a:lnTo>
                <a:cubicBezTo>
                  <a:pt x="5317322" y="98457"/>
                  <a:pt x="5316467" y="90735"/>
                  <a:pt x="5314758" y="84450"/>
                </a:cubicBezTo>
                <a:cubicBezTo>
                  <a:pt x="5313048" y="78165"/>
                  <a:pt x="5310516" y="73675"/>
                  <a:pt x="5307161" y="70981"/>
                </a:cubicBezTo>
                <a:cubicBezTo>
                  <a:pt x="5303806" y="68287"/>
                  <a:pt x="5299310" y="66940"/>
                  <a:pt x="5293677" y="66940"/>
                </a:cubicBezTo>
                <a:close/>
                <a:moveTo>
                  <a:pt x="4979352" y="66940"/>
                </a:moveTo>
                <a:cubicBezTo>
                  <a:pt x="4972662" y="66940"/>
                  <a:pt x="4967467" y="68990"/>
                  <a:pt x="4963767" y="73090"/>
                </a:cubicBezTo>
                <a:cubicBezTo>
                  <a:pt x="4960067" y="77190"/>
                  <a:pt x="4957647" y="82281"/>
                  <a:pt x="4956508" y="88361"/>
                </a:cubicBezTo>
                <a:cubicBezTo>
                  <a:pt x="4955370" y="94442"/>
                  <a:pt x="4954651" y="100860"/>
                  <a:pt x="4954353" y="107616"/>
                </a:cubicBezTo>
                <a:lnTo>
                  <a:pt x="5002997" y="107616"/>
                </a:lnTo>
                <a:cubicBezTo>
                  <a:pt x="5002997" y="98457"/>
                  <a:pt x="5002143" y="90735"/>
                  <a:pt x="5000432" y="84450"/>
                </a:cubicBezTo>
                <a:cubicBezTo>
                  <a:pt x="4998723" y="78165"/>
                  <a:pt x="4996191" y="73675"/>
                  <a:pt x="4992835" y="70981"/>
                </a:cubicBezTo>
                <a:cubicBezTo>
                  <a:pt x="4989480" y="68287"/>
                  <a:pt x="4984986" y="66940"/>
                  <a:pt x="4979352" y="66940"/>
                </a:cubicBezTo>
                <a:close/>
                <a:moveTo>
                  <a:pt x="4284028" y="66940"/>
                </a:moveTo>
                <a:cubicBezTo>
                  <a:pt x="4277338" y="66940"/>
                  <a:pt x="4272143" y="68990"/>
                  <a:pt x="4268442" y="73090"/>
                </a:cubicBezTo>
                <a:cubicBezTo>
                  <a:pt x="4264742" y="77190"/>
                  <a:pt x="4262322" y="82281"/>
                  <a:pt x="4261184" y="88361"/>
                </a:cubicBezTo>
                <a:cubicBezTo>
                  <a:pt x="4260045" y="94442"/>
                  <a:pt x="4259327" y="100860"/>
                  <a:pt x="4259028" y="107616"/>
                </a:cubicBezTo>
                <a:lnTo>
                  <a:pt x="4307672" y="107616"/>
                </a:lnTo>
                <a:cubicBezTo>
                  <a:pt x="4307672" y="98457"/>
                  <a:pt x="4306818" y="90735"/>
                  <a:pt x="4305108" y="84450"/>
                </a:cubicBezTo>
                <a:cubicBezTo>
                  <a:pt x="4303399" y="78165"/>
                  <a:pt x="4300866" y="73675"/>
                  <a:pt x="4297511" y="70981"/>
                </a:cubicBezTo>
                <a:cubicBezTo>
                  <a:pt x="4294156" y="68287"/>
                  <a:pt x="4289661" y="66940"/>
                  <a:pt x="4284028" y="66940"/>
                </a:cubicBezTo>
                <a:close/>
                <a:moveTo>
                  <a:pt x="3664902" y="66940"/>
                </a:moveTo>
                <a:cubicBezTo>
                  <a:pt x="3658213" y="66940"/>
                  <a:pt x="3653019" y="68990"/>
                  <a:pt x="3649317" y="73090"/>
                </a:cubicBezTo>
                <a:cubicBezTo>
                  <a:pt x="3645618" y="77190"/>
                  <a:pt x="3643198" y="82281"/>
                  <a:pt x="3642058" y="88361"/>
                </a:cubicBezTo>
                <a:cubicBezTo>
                  <a:pt x="3640920" y="94442"/>
                  <a:pt x="3640201" y="100860"/>
                  <a:pt x="3639903" y="107616"/>
                </a:cubicBezTo>
                <a:lnTo>
                  <a:pt x="3688547" y="107616"/>
                </a:lnTo>
                <a:cubicBezTo>
                  <a:pt x="3688547" y="98457"/>
                  <a:pt x="3687692" y="90735"/>
                  <a:pt x="3685983" y="84450"/>
                </a:cubicBezTo>
                <a:cubicBezTo>
                  <a:pt x="3684273" y="78165"/>
                  <a:pt x="3681741" y="73675"/>
                  <a:pt x="3678385" y="70981"/>
                </a:cubicBezTo>
                <a:cubicBezTo>
                  <a:pt x="3675030" y="68287"/>
                  <a:pt x="3670536" y="66940"/>
                  <a:pt x="3664902" y="66940"/>
                </a:cubicBezTo>
                <a:close/>
                <a:moveTo>
                  <a:pt x="3160077" y="66940"/>
                </a:moveTo>
                <a:cubicBezTo>
                  <a:pt x="3153388" y="66940"/>
                  <a:pt x="3148193" y="68990"/>
                  <a:pt x="3144493" y="73090"/>
                </a:cubicBezTo>
                <a:cubicBezTo>
                  <a:pt x="3140792" y="77190"/>
                  <a:pt x="3138372" y="82281"/>
                  <a:pt x="3137234" y="88361"/>
                </a:cubicBezTo>
                <a:cubicBezTo>
                  <a:pt x="3136095" y="94442"/>
                  <a:pt x="3135376" y="100860"/>
                  <a:pt x="3135078" y="107616"/>
                </a:cubicBezTo>
                <a:lnTo>
                  <a:pt x="3183722" y="107616"/>
                </a:lnTo>
                <a:cubicBezTo>
                  <a:pt x="3183722" y="98457"/>
                  <a:pt x="3182867" y="90735"/>
                  <a:pt x="3181158" y="84450"/>
                </a:cubicBezTo>
                <a:cubicBezTo>
                  <a:pt x="3179448" y="78165"/>
                  <a:pt x="3176916" y="73675"/>
                  <a:pt x="3173561" y="70981"/>
                </a:cubicBezTo>
                <a:cubicBezTo>
                  <a:pt x="3170206" y="68287"/>
                  <a:pt x="3165711" y="66940"/>
                  <a:pt x="3160077" y="66940"/>
                </a:cubicBezTo>
                <a:close/>
                <a:moveTo>
                  <a:pt x="3044859" y="66940"/>
                </a:moveTo>
                <a:cubicBezTo>
                  <a:pt x="3038595" y="66940"/>
                  <a:pt x="3033710" y="69155"/>
                  <a:pt x="3030206" y="73586"/>
                </a:cubicBezTo>
                <a:cubicBezTo>
                  <a:pt x="3026702" y="78016"/>
                  <a:pt x="3024275" y="84283"/>
                  <a:pt x="3022926" y="92385"/>
                </a:cubicBezTo>
                <a:cubicBezTo>
                  <a:pt x="3021577" y="100488"/>
                  <a:pt x="3020902" y="110638"/>
                  <a:pt x="3020902" y="122834"/>
                </a:cubicBezTo>
                <a:cubicBezTo>
                  <a:pt x="3020902" y="141335"/>
                  <a:pt x="3022850" y="154598"/>
                  <a:pt x="3026746" y="162623"/>
                </a:cubicBezTo>
                <a:cubicBezTo>
                  <a:pt x="3030642" y="170648"/>
                  <a:pt x="3036515" y="174661"/>
                  <a:pt x="3044367" y="174661"/>
                </a:cubicBezTo>
                <a:cubicBezTo>
                  <a:pt x="3054064" y="174661"/>
                  <a:pt x="3060831" y="169901"/>
                  <a:pt x="3064667" y="160382"/>
                </a:cubicBezTo>
                <a:cubicBezTo>
                  <a:pt x="3068504" y="150862"/>
                  <a:pt x="3070421" y="136785"/>
                  <a:pt x="3070421" y="118151"/>
                </a:cubicBezTo>
                <a:cubicBezTo>
                  <a:pt x="3070421" y="100721"/>
                  <a:pt x="3068123" y="87828"/>
                  <a:pt x="3063527" y="79473"/>
                </a:cubicBezTo>
                <a:cubicBezTo>
                  <a:pt x="3058931" y="71118"/>
                  <a:pt x="3052709" y="66940"/>
                  <a:pt x="3044859" y="66940"/>
                </a:cubicBezTo>
                <a:close/>
                <a:moveTo>
                  <a:pt x="2930559" y="66940"/>
                </a:moveTo>
                <a:cubicBezTo>
                  <a:pt x="2924295" y="66940"/>
                  <a:pt x="2919410" y="69155"/>
                  <a:pt x="2915906" y="73586"/>
                </a:cubicBezTo>
                <a:cubicBezTo>
                  <a:pt x="2912402" y="78016"/>
                  <a:pt x="2909975" y="84283"/>
                  <a:pt x="2908626" y="92385"/>
                </a:cubicBezTo>
                <a:cubicBezTo>
                  <a:pt x="2907276" y="100488"/>
                  <a:pt x="2906602" y="110638"/>
                  <a:pt x="2906602" y="122834"/>
                </a:cubicBezTo>
                <a:cubicBezTo>
                  <a:pt x="2906602" y="141335"/>
                  <a:pt x="2908550" y="154598"/>
                  <a:pt x="2912446" y="162623"/>
                </a:cubicBezTo>
                <a:cubicBezTo>
                  <a:pt x="2916342" y="170648"/>
                  <a:pt x="2922215" y="174661"/>
                  <a:pt x="2930066" y="174661"/>
                </a:cubicBezTo>
                <a:cubicBezTo>
                  <a:pt x="2939764" y="174661"/>
                  <a:pt x="2946532" y="169901"/>
                  <a:pt x="2950367" y="160382"/>
                </a:cubicBezTo>
                <a:cubicBezTo>
                  <a:pt x="2954203" y="150862"/>
                  <a:pt x="2956121" y="136785"/>
                  <a:pt x="2956121" y="118151"/>
                </a:cubicBezTo>
                <a:cubicBezTo>
                  <a:pt x="2956121" y="100721"/>
                  <a:pt x="2953823" y="87828"/>
                  <a:pt x="2949227" y="79473"/>
                </a:cubicBezTo>
                <a:cubicBezTo>
                  <a:pt x="2944631" y="71118"/>
                  <a:pt x="2938409" y="66940"/>
                  <a:pt x="2930559" y="66940"/>
                </a:cubicBezTo>
                <a:close/>
                <a:moveTo>
                  <a:pt x="2482884" y="66940"/>
                </a:moveTo>
                <a:cubicBezTo>
                  <a:pt x="2476620" y="66940"/>
                  <a:pt x="2471736" y="69155"/>
                  <a:pt x="2468231" y="73586"/>
                </a:cubicBezTo>
                <a:cubicBezTo>
                  <a:pt x="2464727" y="78016"/>
                  <a:pt x="2462300" y="84283"/>
                  <a:pt x="2460951" y="92385"/>
                </a:cubicBezTo>
                <a:cubicBezTo>
                  <a:pt x="2459602" y="100488"/>
                  <a:pt x="2458927" y="110638"/>
                  <a:pt x="2458927" y="122834"/>
                </a:cubicBezTo>
                <a:cubicBezTo>
                  <a:pt x="2458927" y="141335"/>
                  <a:pt x="2460875" y="154598"/>
                  <a:pt x="2464771" y="162623"/>
                </a:cubicBezTo>
                <a:cubicBezTo>
                  <a:pt x="2468667" y="170648"/>
                  <a:pt x="2474540" y="174661"/>
                  <a:pt x="2482392" y="174661"/>
                </a:cubicBezTo>
                <a:cubicBezTo>
                  <a:pt x="2492090" y="174661"/>
                  <a:pt x="2498857" y="169901"/>
                  <a:pt x="2502692" y="160382"/>
                </a:cubicBezTo>
                <a:cubicBezTo>
                  <a:pt x="2506528" y="150862"/>
                  <a:pt x="2508446" y="136785"/>
                  <a:pt x="2508446" y="118151"/>
                </a:cubicBezTo>
                <a:cubicBezTo>
                  <a:pt x="2508446" y="100721"/>
                  <a:pt x="2506149" y="87828"/>
                  <a:pt x="2501553" y="79473"/>
                </a:cubicBezTo>
                <a:cubicBezTo>
                  <a:pt x="2496957" y="71118"/>
                  <a:pt x="2490734" y="66940"/>
                  <a:pt x="2482884" y="66940"/>
                </a:cubicBezTo>
                <a:close/>
                <a:moveTo>
                  <a:pt x="1758984" y="66940"/>
                </a:moveTo>
                <a:cubicBezTo>
                  <a:pt x="1752720" y="66940"/>
                  <a:pt x="1747836" y="69155"/>
                  <a:pt x="1744331" y="73586"/>
                </a:cubicBezTo>
                <a:cubicBezTo>
                  <a:pt x="1740827" y="78016"/>
                  <a:pt x="1738400" y="84283"/>
                  <a:pt x="1737051" y="92385"/>
                </a:cubicBezTo>
                <a:cubicBezTo>
                  <a:pt x="1735702" y="100488"/>
                  <a:pt x="1735027" y="110638"/>
                  <a:pt x="1735027" y="122834"/>
                </a:cubicBezTo>
                <a:cubicBezTo>
                  <a:pt x="1735027" y="141335"/>
                  <a:pt x="1736975" y="154598"/>
                  <a:pt x="1740871" y="162623"/>
                </a:cubicBezTo>
                <a:cubicBezTo>
                  <a:pt x="1744767" y="170648"/>
                  <a:pt x="1750641" y="174661"/>
                  <a:pt x="1758492" y="174661"/>
                </a:cubicBezTo>
                <a:cubicBezTo>
                  <a:pt x="1768190" y="174661"/>
                  <a:pt x="1774957" y="169901"/>
                  <a:pt x="1778793" y="160382"/>
                </a:cubicBezTo>
                <a:cubicBezTo>
                  <a:pt x="1782629" y="150862"/>
                  <a:pt x="1784546" y="136785"/>
                  <a:pt x="1784546" y="118151"/>
                </a:cubicBezTo>
                <a:cubicBezTo>
                  <a:pt x="1784546" y="100721"/>
                  <a:pt x="1782248" y="87828"/>
                  <a:pt x="1777653" y="79473"/>
                </a:cubicBezTo>
                <a:cubicBezTo>
                  <a:pt x="1773056" y="71118"/>
                  <a:pt x="1766834" y="66940"/>
                  <a:pt x="1758984" y="66940"/>
                </a:cubicBezTo>
                <a:close/>
                <a:moveTo>
                  <a:pt x="1093152" y="66940"/>
                </a:moveTo>
                <a:cubicBezTo>
                  <a:pt x="1086463" y="66940"/>
                  <a:pt x="1081268" y="68990"/>
                  <a:pt x="1077568" y="73090"/>
                </a:cubicBezTo>
                <a:cubicBezTo>
                  <a:pt x="1073867" y="77190"/>
                  <a:pt x="1071447" y="82281"/>
                  <a:pt x="1070309" y="88361"/>
                </a:cubicBezTo>
                <a:cubicBezTo>
                  <a:pt x="1069170" y="94442"/>
                  <a:pt x="1068452" y="100860"/>
                  <a:pt x="1068153" y="107616"/>
                </a:cubicBezTo>
                <a:lnTo>
                  <a:pt x="1116798" y="107616"/>
                </a:lnTo>
                <a:cubicBezTo>
                  <a:pt x="1116798" y="98457"/>
                  <a:pt x="1115943" y="90735"/>
                  <a:pt x="1114233" y="84450"/>
                </a:cubicBezTo>
                <a:cubicBezTo>
                  <a:pt x="1112524" y="78165"/>
                  <a:pt x="1109991" y="73675"/>
                  <a:pt x="1106636" y="70981"/>
                </a:cubicBezTo>
                <a:cubicBezTo>
                  <a:pt x="1103281" y="68287"/>
                  <a:pt x="1098786" y="66940"/>
                  <a:pt x="1093152" y="66940"/>
                </a:cubicBezTo>
                <a:close/>
                <a:moveTo>
                  <a:pt x="921702" y="66940"/>
                </a:moveTo>
                <a:cubicBezTo>
                  <a:pt x="915013" y="66940"/>
                  <a:pt x="909818" y="68990"/>
                  <a:pt x="906118" y="73090"/>
                </a:cubicBezTo>
                <a:cubicBezTo>
                  <a:pt x="902417" y="77190"/>
                  <a:pt x="899998" y="82281"/>
                  <a:pt x="898859" y="88361"/>
                </a:cubicBezTo>
                <a:cubicBezTo>
                  <a:pt x="897720" y="94442"/>
                  <a:pt x="897002" y="100860"/>
                  <a:pt x="896703" y="107616"/>
                </a:cubicBezTo>
                <a:lnTo>
                  <a:pt x="945348" y="107616"/>
                </a:lnTo>
                <a:cubicBezTo>
                  <a:pt x="945348" y="98457"/>
                  <a:pt x="944493" y="90735"/>
                  <a:pt x="942783" y="84450"/>
                </a:cubicBezTo>
                <a:cubicBezTo>
                  <a:pt x="941074" y="78165"/>
                  <a:pt x="938541" y="73675"/>
                  <a:pt x="935186" y="70981"/>
                </a:cubicBezTo>
                <a:cubicBezTo>
                  <a:pt x="931831" y="68287"/>
                  <a:pt x="927336" y="66940"/>
                  <a:pt x="921702" y="66940"/>
                </a:cubicBezTo>
                <a:close/>
                <a:moveTo>
                  <a:pt x="5454435" y="52866"/>
                </a:moveTo>
                <a:lnTo>
                  <a:pt x="5474357" y="52866"/>
                </a:lnTo>
                <a:lnTo>
                  <a:pt x="5474357" y="151434"/>
                </a:lnTo>
                <a:cubicBezTo>
                  <a:pt x="5474357" y="159231"/>
                  <a:pt x="5475479" y="164969"/>
                  <a:pt x="5477723" y="168649"/>
                </a:cubicBezTo>
                <a:cubicBezTo>
                  <a:pt x="5479966" y="172329"/>
                  <a:pt x="5484001" y="174168"/>
                  <a:pt x="5489827" y="174168"/>
                </a:cubicBezTo>
                <a:cubicBezTo>
                  <a:pt x="5496039" y="174168"/>
                  <a:pt x="5501274" y="172638"/>
                  <a:pt x="5505530" y="169576"/>
                </a:cubicBezTo>
                <a:cubicBezTo>
                  <a:pt x="5509788" y="166515"/>
                  <a:pt x="5513010" y="162413"/>
                  <a:pt x="5515197" y="157271"/>
                </a:cubicBezTo>
                <a:cubicBezTo>
                  <a:pt x="5517384" y="152129"/>
                  <a:pt x="5518477" y="146324"/>
                  <a:pt x="5518477" y="139857"/>
                </a:cubicBezTo>
                <a:lnTo>
                  <a:pt x="5518477" y="52866"/>
                </a:lnTo>
                <a:lnTo>
                  <a:pt x="5538400" y="52866"/>
                </a:lnTo>
                <a:lnTo>
                  <a:pt x="5538400" y="188611"/>
                </a:lnTo>
                <a:lnTo>
                  <a:pt x="5518477" y="188611"/>
                </a:lnTo>
                <a:lnTo>
                  <a:pt x="5518477" y="175864"/>
                </a:lnTo>
                <a:cubicBezTo>
                  <a:pt x="5513697" y="186455"/>
                  <a:pt x="5504025" y="191751"/>
                  <a:pt x="5489460" y="191751"/>
                </a:cubicBezTo>
                <a:cubicBezTo>
                  <a:pt x="5477869" y="191751"/>
                  <a:pt x="5469134" y="188678"/>
                  <a:pt x="5463254" y="182533"/>
                </a:cubicBezTo>
                <a:cubicBezTo>
                  <a:pt x="5457375" y="176387"/>
                  <a:pt x="5454435" y="166349"/>
                  <a:pt x="5454435" y="152419"/>
                </a:cubicBezTo>
                <a:close/>
                <a:moveTo>
                  <a:pt x="4084091" y="52866"/>
                </a:moveTo>
                <a:lnTo>
                  <a:pt x="4103890" y="52866"/>
                </a:lnTo>
                <a:lnTo>
                  <a:pt x="4103890" y="188611"/>
                </a:lnTo>
                <a:lnTo>
                  <a:pt x="4084091" y="188611"/>
                </a:lnTo>
                <a:close/>
                <a:moveTo>
                  <a:pt x="3445916" y="52866"/>
                </a:moveTo>
                <a:lnTo>
                  <a:pt x="3465715" y="52866"/>
                </a:lnTo>
                <a:lnTo>
                  <a:pt x="3465715" y="188611"/>
                </a:lnTo>
                <a:lnTo>
                  <a:pt x="3445916" y="188611"/>
                </a:lnTo>
                <a:close/>
                <a:moveTo>
                  <a:pt x="3323309" y="52866"/>
                </a:moveTo>
                <a:lnTo>
                  <a:pt x="3342434" y="52866"/>
                </a:lnTo>
                <a:lnTo>
                  <a:pt x="3372066" y="146581"/>
                </a:lnTo>
                <a:cubicBezTo>
                  <a:pt x="3374142" y="153192"/>
                  <a:pt x="3374989" y="158184"/>
                  <a:pt x="3374606" y="161556"/>
                </a:cubicBezTo>
                <a:cubicBezTo>
                  <a:pt x="3373797" y="159797"/>
                  <a:pt x="3374722" y="154805"/>
                  <a:pt x="3377383" y="146581"/>
                </a:cubicBezTo>
                <a:lnTo>
                  <a:pt x="3407389" y="52866"/>
                </a:lnTo>
                <a:lnTo>
                  <a:pt x="3425652" y="52866"/>
                </a:lnTo>
                <a:lnTo>
                  <a:pt x="3383587" y="188611"/>
                </a:lnTo>
                <a:lnTo>
                  <a:pt x="3365492" y="188611"/>
                </a:lnTo>
                <a:close/>
                <a:moveTo>
                  <a:pt x="2771236" y="52866"/>
                </a:moveTo>
                <a:lnTo>
                  <a:pt x="2790182" y="52866"/>
                </a:lnTo>
                <a:lnTo>
                  <a:pt x="2823814" y="162209"/>
                </a:lnTo>
                <a:lnTo>
                  <a:pt x="2854888" y="52866"/>
                </a:lnTo>
                <a:lnTo>
                  <a:pt x="2873704" y="52866"/>
                </a:lnTo>
                <a:lnTo>
                  <a:pt x="2826765" y="211026"/>
                </a:lnTo>
                <a:cubicBezTo>
                  <a:pt x="2824598" y="218192"/>
                  <a:pt x="2822266" y="223985"/>
                  <a:pt x="2819769" y="228407"/>
                </a:cubicBezTo>
                <a:cubicBezTo>
                  <a:pt x="2817273" y="232829"/>
                  <a:pt x="2814305" y="236155"/>
                  <a:pt x="2810865" y="238385"/>
                </a:cubicBezTo>
                <a:cubicBezTo>
                  <a:pt x="2807426" y="240614"/>
                  <a:pt x="2803264" y="241729"/>
                  <a:pt x="2798380" y="241729"/>
                </a:cubicBezTo>
                <a:cubicBezTo>
                  <a:pt x="2794843" y="241729"/>
                  <a:pt x="2791626" y="241466"/>
                  <a:pt x="2788728" y="240939"/>
                </a:cubicBezTo>
                <a:cubicBezTo>
                  <a:pt x="2785831" y="240413"/>
                  <a:pt x="2782051" y="239272"/>
                  <a:pt x="2777389" y="237516"/>
                </a:cubicBezTo>
                <a:lnTo>
                  <a:pt x="2782174" y="219343"/>
                </a:lnTo>
                <a:cubicBezTo>
                  <a:pt x="2788218" y="221232"/>
                  <a:pt x="2792956" y="222177"/>
                  <a:pt x="2796390" y="222177"/>
                </a:cubicBezTo>
                <a:cubicBezTo>
                  <a:pt x="2798764" y="222177"/>
                  <a:pt x="2800647" y="221543"/>
                  <a:pt x="2802040" y="220276"/>
                </a:cubicBezTo>
                <a:cubicBezTo>
                  <a:pt x="2803432" y="219010"/>
                  <a:pt x="2805013" y="215662"/>
                  <a:pt x="2806783" y="210233"/>
                </a:cubicBezTo>
                <a:lnTo>
                  <a:pt x="2814308" y="186166"/>
                </a:lnTo>
                <a:close/>
                <a:moveTo>
                  <a:pt x="2398166" y="52866"/>
                </a:moveTo>
                <a:lnTo>
                  <a:pt x="2417965" y="52866"/>
                </a:lnTo>
                <a:lnTo>
                  <a:pt x="2417965" y="188611"/>
                </a:lnTo>
                <a:lnTo>
                  <a:pt x="2398166" y="188611"/>
                </a:lnTo>
                <a:close/>
                <a:moveTo>
                  <a:pt x="1674266" y="52866"/>
                </a:moveTo>
                <a:lnTo>
                  <a:pt x="1694065" y="52866"/>
                </a:lnTo>
                <a:lnTo>
                  <a:pt x="1694065" y="188611"/>
                </a:lnTo>
                <a:lnTo>
                  <a:pt x="1674266" y="188611"/>
                </a:lnTo>
                <a:close/>
                <a:moveTo>
                  <a:pt x="1274216" y="52866"/>
                </a:moveTo>
                <a:lnTo>
                  <a:pt x="1294016" y="52866"/>
                </a:lnTo>
                <a:lnTo>
                  <a:pt x="1294016" y="188611"/>
                </a:lnTo>
                <a:lnTo>
                  <a:pt x="1274216" y="188611"/>
                </a:lnTo>
                <a:close/>
                <a:moveTo>
                  <a:pt x="530010" y="52866"/>
                </a:moveTo>
                <a:lnTo>
                  <a:pt x="549933" y="52866"/>
                </a:lnTo>
                <a:lnTo>
                  <a:pt x="549933" y="151434"/>
                </a:lnTo>
                <a:cubicBezTo>
                  <a:pt x="549933" y="159231"/>
                  <a:pt x="551055" y="164969"/>
                  <a:pt x="553298" y="168649"/>
                </a:cubicBezTo>
                <a:cubicBezTo>
                  <a:pt x="555541" y="172329"/>
                  <a:pt x="559576" y="174168"/>
                  <a:pt x="565402" y="174168"/>
                </a:cubicBezTo>
                <a:cubicBezTo>
                  <a:pt x="571614" y="174168"/>
                  <a:pt x="576849" y="172638"/>
                  <a:pt x="581106" y="169576"/>
                </a:cubicBezTo>
                <a:cubicBezTo>
                  <a:pt x="585363" y="166515"/>
                  <a:pt x="588585" y="162413"/>
                  <a:pt x="590772" y="157271"/>
                </a:cubicBezTo>
                <a:cubicBezTo>
                  <a:pt x="592959" y="152129"/>
                  <a:pt x="594053" y="146324"/>
                  <a:pt x="594053" y="139857"/>
                </a:cubicBezTo>
                <a:lnTo>
                  <a:pt x="594053" y="52866"/>
                </a:lnTo>
                <a:lnTo>
                  <a:pt x="613976" y="52866"/>
                </a:lnTo>
                <a:lnTo>
                  <a:pt x="613976" y="188611"/>
                </a:lnTo>
                <a:lnTo>
                  <a:pt x="594053" y="188611"/>
                </a:lnTo>
                <a:lnTo>
                  <a:pt x="594053" y="175864"/>
                </a:lnTo>
                <a:cubicBezTo>
                  <a:pt x="589273" y="186455"/>
                  <a:pt x="579601" y="191751"/>
                  <a:pt x="565035" y="191751"/>
                </a:cubicBezTo>
                <a:cubicBezTo>
                  <a:pt x="553445" y="191751"/>
                  <a:pt x="544710" y="188678"/>
                  <a:pt x="538830" y="182533"/>
                </a:cubicBezTo>
                <a:cubicBezTo>
                  <a:pt x="532950" y="176387"/>
                  <a:pt x="530010" y="166349"/>
                  <a:pt x="530010" y="152419"/>
                </a:cubicBezTo>
                <a:close/>
                <a:moveTo>
                  <a:pt x="5974973" y="49852"/>
                </a:moveTo>
                <a:cubicBezTo>
                  <a:pt x="5981737" y="49852"/>
                  <a:pt x="5988406" y="52574"/>
                  <a:pt x="5994978" y="58017"/>
                </a:cubicBezTo>
                <a:lnTo>
                  <a:pt x="5987721" y="75065"/>
                </a:lnTo>
                <a:cubicBezTo>
                  <a:pt x="5983716" y="73639"/>
                  <a:pt x="5980888" y="72688"/>
                  <a:pt x="5979235" y="72211"/>
                </a:cubicBezTo>
                <a:cubicBezTo>
                  <a:pt x="5977581" y="71734"/>
                  <a:pt x="5975832" y="71496"/>
                  <a:pt x="5973986" y="71496"/>
                </a:cubicBezTo>
                <a:cubicBezTo>
                  <a:pt x="5959238" y="71496"/>
                  <a:pt x="5951864" y="88475"/>
                  <a:pt x="5951864" y="122432"/>
                </a:cubicBezTo>
                <a:lnTo>
                  <a:pt x="5951864" y="188611"/>
                </a:lnTo>
                <a:lnTo>
                  <a:pt x="5931940" y="188611"/>
                </a:lnTo>
                <a:lnTo>
                  <a:pt x="5931940" y="52866"/>
                </a:lnTo>
                <a:lnTo>
                  <a:pt x="5950631" y="52866"/>
                </a:lnTo>
                <a:lnTo>
                  <a:pt x="5950631" y="77608"/>
                </a:lnTo>
                <a:cubicBezTo>
                  <a:pt x="5953654" y="59104"/>
                  <a:pt x="5961768" y="49852"/>
                  <a:pt x="5974973" y="49852"/>
                </a:cubicBezTo>
                <a:close/>
                <a:moveTo>
                  <a:pt x="5864929" y="49852"/>
                </a:moveTo>
                <a:cubicBezTo>
                  <a:pt x="5879634" y="49852"/>
                  <a:pt x="5890674" y="54823"/>
                  <a:pt x="5898050" y="64763"/>
                </a:cubicBezTo>
                <a:cubicBezTo>
                  <a:pt x="5905426" y="74704"/>
                  <a:pt x="5909114" y="90399"/>
                  <a:pt x="5909114" y="111848"/>
                </a:cubicBezTo>
                <a:lnTo>
                  <a:pt x="5909114" y="125320"/>
                </a:lnTo>
                <a:lnTo>
                  <a:pt x="5840301" y="125320"/>
                </a:lnTo>
                <a:cubicBezTo>
                  <a:pt x="5840518" y="136568"/>
                  <a:pt x="5841629" y="145970"/>
                  <a:pt x="5843637" y="153525"/>
                </a:cubicBezTo>
                <a:cubicBezTo>
                  <a:pt x="5845645" y="161080"/>
                  <a:pt x="5848497" y="166430"/>
                  <a:pt x="5852193" y="169575"/>
                </a:cubicBezTo>
                <a:cubicBezTo>
                  <a:pt x="5855889" y="172720"/>
                  <a:pt x="5860751" y="174292"/>
                  <a:pt x="5866780" y="174292"/>
                </a:cubicBezTo>
                <a:cubicBezTo>
                  <a:pt x="5873599" y="174292"/>
                  <a:pt x="5878925" y="171800"/>
                  <a:pt x="5882758" y="166817"/>
                </a:cubicBezTo>
                <a:cubicBezTo>
                  <a:pt x="5886592" y="161834"/>
                  <a:pt x="5888968" y="153232"/>
                  <a:pt x="5889887" y="141011"/>
                </a:cubicBezTo>
                <a:lnTo>
                  <a:pt x="5908990" y="143783"/>
                </a:lnTo>
                <a:cubicBezTo>
                  <a:pt x="5906541" y="175762"/>
                  <a:pt x="5892430" y="191751"/>
                  <a:pt x="5866656" y="191751"/>
                </a:cubicBezTo>
                <a:cubicBezTo>
                  <a:pt x="5855429" y="191751"/>
                  <a:pt x="5846355" y="188927"/>
                  <a:pt x="5839433" y="183279"/>
                </a:cubicBezTo>
                <a:cubicBezTo>
                  <a:pt x="5832512" y="177632"/>
                  <a:pt x="5827544" y="169440"/>
                  <a:pt x="5824529" y="158705"/>
                </a:cubicBezTo>
                <a:cubicBezTo>
                  <a:pt x="5821515" y="147970"/>
                  <a:pt x="5820008" y="134494"/>
                  <a:pt x="5820008" y="118276"/>
                </a:cubicBezTo>
                <a:cubicBezTo>
                  <a:pt x="5820008" y="94837"/>
                  <a:pt x="5823822" y="77573"/>
                  <a:pt x="5831451" y="66485"/>
                </a:cubicBezTo>
                <a:cubicBezTo>
                  <a:pt x="5839079" y="55396"/>
                  <a:pt x="5850239" y="49852"/>
                  <a:pt x="5864929" y="49852"/>
                </a:cubicBezTo>
                <a:close/>
                <a:moveTo>
                  <a:pt x="5707789" y="49852"/>
                </a:moveTo>
                <a:cubicBezTo>
                  <a:pt x="5720743" y="49852"/>
                  <a:pt x="5730067" y="53721"/>
                  <a:pt x="5735761" y="61459"/>
                </a:cubicBezTo>
                <a:cubicBezTo>
                  <a:pt x="5741455" y="69197"/>
                  <a:pt x="5744302" y="80983"/>
                  <a:pt x="5744302" y="96819"/>
                </a:cubicBezTo>
                <a:lnTo>
                  <a:pt x="5744302" y="151496"/>
                </a:lnTo>
                <a:cubicBezTo>
                  <a:pt x="5744302" y="157383"/>
                  <a:pt x="5744476" y="161851"/>
                  <a:pt x="5744823" y="164901"/>
                </a:cubicBezTo>
                <a:cubicBezTo>
                  <a:pt x="5745170" y="167952"/>
                  <a:pt x="5745817" y="170897"/>
                  <a:pt x="5746763" y="173737"/>
                </a:cubicBezTo>
                <a:cubicBezTo>
                  <a:pt x="5747709" y="176576"/>
                  <a:pt x="5749393" y="181535"/>
                  <a:pt x="5751813" y="188611"/>
                </a:cubicBezTo>
                <a:lnTo>
                  <a:pt x="5732361" y="188611"/>
                </a:lnTo>
                <a:cubicBezTo>
                  <a:pt x="5729628" y="183476"/>
                  <a:pt x="5728201" y="178976"/>
                  <a:pt x="5728079" y="175112"/>
                </a:cubicBezTo>
                <a:cubicBezTo>
                  <a:pt x="5726830" y="180261"/>
                  <a:pt x="5723678" y="184321"/>
                  <a:pt x="5718624" y="187293"/>
                </a:cubicBezTo>
                <a:cubicBezTo>
                  <a:pt x="5713570" y="190265"/>
                  <a:pt x="5707743" y="191751"/>
                  <a:pt x="5701142" y="191751"/>
                </a:cubicBezTo>
                <a:cubicBezTo>
                  <a:pt x="5694143" y="191751"/>
                  <a:pt x="5687999" y="190105"/>
                  <a:pt x="5682711" y="186815"/>
                </a:cubicBezTo>
                <a:cubicBezTo>
                  <a:pt x="5677423" y="183525"/>
                  <a:pt x="5673395" y="179046"/>
                  <a:pt x="5670629" y="173380"/>
                </a:cubicBezTo>
                <a:cubicBezTo>
                  <a:pt x="5667861" y="167713"/>
                  <a:pt x="5666478" y="161334"/>
                  <a:pt x="5666478" y="154241"/>
                </a:cubicBezTo>
                <a:cubicBezTo>
                  <a:pt x="5666478" y="146505"/>
                  <a:pt x="5667684" y="140049"/>
                  <a:pt x="5670095" y="134873"/>
                </a:cubicBezTo>
                <a:cubicBezTo>
                  <a:pt x="5672507" y="129696"/>
                  <a:pt x="5676325" y="125301"/>
                  <a:pt x="5681548" y="121688"/>
                </a:cubicBezTo>
                <a:cubicBezTo>
                  <a:pt x="5686770" y="118075"/>
                  <a:pt x="5693684" y="114792"/>
                  <a:pt x="5702289" y="111839"/>
                </a:cubicBezTo>
                <a:cubicBezTo>
                  <a:pt x="5714281" y="107734"/>
                  <a:pt x="5721849" y="104621"/>
                  <a:pt x="5724995" y="102501"/>
                </a:cubicBezTo>
                <a:lnTo>
                  <a:pt x="5724995" y="97190"/>
                </a:lnTo>
                <a:cubicBezTo>
                  <a:pt x="5724995" y="90661"/>
                  <a:pt x="5724575" y="85216"/>
                  <a:pt x="5723733" y="80855"/>
                </a:cubicBezTo>
                <a:cubicBezTo>
                  <a:pt x="5722892" y="76494"/>
                  <a:pt x="5721234" y="73023"/>
                  <a:pt x="5718758" y="70442"/>
                </a:cubicBezTo>
                <a:cubicBezTo>
                  <a:pt x="5716282" y="67862"/>
                  <a:pt x="5712627" y="66571"/>
                  <a:pt x="5707795" y="66571"/>
                </a:cubicBezTo>
                <a:cubicBezTo>
                  <a:pt x="5701476" y="66571"/>
                  <a:pt x="5696743" y="68414"/>
                  <a:pt x="5693596" y="72099"/>
                </a:cubicBezTo>
                <a:cubicBezTo>
                  <a:pt x="5690450" y="75785"/>
                  <a:pt x="5688360" y="82475"/>
                  <a:pt x="5687327" y="92171"/>
                </a:cubicBezTo>
                <a:lnTo>
                  <a:pt x="5668324" y="89730"/>
                </a:lnTo>
                <a:cubicBezTo>
                  <a:pt x="5669620" y="76126"/>
                  <a:pt x="5673605" y="66079"/>
                  <a:pt x="5680276" y="59588"/>
                </a:cubicBezTo>
                <a:cubicBezTo>
                  <a:pt x="5686947" y="53098"/>
                  <a:pt x="5696119" y="49852"/>
                  <a:pt x="5707789" y="49852"/>
                </a:cubicBezTo>
                <a:close/>
                <a:moveTo>
                  <a:pt x="5391642" y="49852"/>
                </a:moveTo>
                <a:cubicBezTo>
                  <a:pt x="5399054" y="49852"/>
                  <a:pt x="5405655" y="51398"/>
                  <a:pt x="5411442" y="54491"/>
                </a:cubicBezTo>
                <a:cubicBezTo>
                  <a:pt x="5417229" y="57583"/>
                  <a:pt x="5421876" y="61934"/>
                  <a:pt x="5425380" y="67542"/>
                </a:cubicBezTo>
                <a:cubicBezTo>
                  <a:pt x="5428884" y="73151"/>
                  <a:pt x="5431123" y="80435"/>
                  <a:pt x="5432096" y="89392"/>
                </a:cubicBezTo>
                <a:lnTo>
                  <a:pt x="5412434" y="91711"/>
                </a:lnTo>
                <a:cubicBezTo>
                  <a:pt x="5412112" y="86036"/>
                  <a:pt x="5410997" y="81459"/>
                  <a:pt x="5409090" y="77981"/>
                </a:cubicBezTo>
                <a:cubicBezTo>
                  <a:pt x="5407182" y="74503"/>
                  <a:pt x="5404614" y="71773"/>
                  <a:pt x="5401387" y="69791"/>
                </a:cubicBezTo>
                <a:cubicBezTo>
                  <a:pt x="5398160" y="67809"/>
                  <a:pt x="5394499" y="66818"/>
                  <a:pt x="5390404" y="66818"/>
                </a:cubicBezTo>
                <a:cubicBezTo>
                  <a:pt x="5385009" y="66818"/>
                  <a:pt x="5380712" y="68419"/>
                  <a:pt x="5377513" y="71620"/>
                </a:cubicBezTo>
                <a:cubicBezTo>
                  <a:pt x="5374313" y="74821"/>
                  <a:pt x="5372714" y="78874"/>
                  <a:pt x="5372714" y="83781"/>
                </a:cubicBezTo>
                <a:cubicBezTo>
                  <a:pt x="5372714" y="87662"/>
                  <a:pt x="5373750" y="91040"/>
                  <a:pt x="5375823" y="93915"/>
                </a:cubicBezTo>
                <a:cubicBezTo>
                  <a:pt x="5377896" y="96790"/>
                  <a:pt x="5380456" y="99244"/>
                  <a:pt x="5383503" y="101276"/>
                </a:cubicBezTo>
                <a:cubicBezTo>
                  <a:pt x="5386549" y="103308"/>
                  <a:pt x="5389953" y="105591"/>
                  <a:pt x="5393712" y="108126"/>
                </a:cubicBezTo>
                <a:cubicBezTo>
                  <a:pt x="5406702" y="114192"/>
                  <a:pt x="5415905" y="119400"/>
                  <a:pt x="5421319" y="123751"/>
                </a:cubicBezTo>
                <a:cubicBezTo>
                  <a:pt x="5426734" y="128103"/>
                  <a:pt x="5430616" y="132718"/>
                  <a:pt x="5432966" y="137598"/>
                </a:cubicBezTo>
                <a:cubicBezTo>
                  <a:pt x="5435316" y="142478"/>
                  <a:pt x="5436491" y="148233"/>
                  <a:pt x="5436491" y="154865"/>
                </a:cubicBezTo>
                <a:cubicBezTo>
                  <a:pt x="5436491" y="161177"/>
                  <a:pt x="5434896" y="167172"/>
                  <a:pt x="5431705" y="172853"/>
                </a:cubicBezTo>
                <a:cubicBezTo>
                  <a:pt x="5428513" y="178533"/>
                  <a:pt x="5423704" y="183103"/>
                  <a:pt x="5417278" y="186562"/>
                </a:cubicBezTo>
                <a:cubicBezTo>
                  <a:pt x="5410850" y="190021"/>
                  <a:pt x="5403047" y="191751"/>
                  <a:pt x="5393869" y="191751"/>
                </a:cubicBezTo>
                <a:cubicBezTo>
                  <a:pt x="5380710" y="191751"/>
                  <a:pt x="5370457" y="188183"/>
                  <a:pt x="5363113" y="181047"/>
                </a:cubicBezTo>
                <a:cubicBezTo>
                  <a:pt x="5355768" y="173912"/>
                  <a:pt x="5351403" y="164006"/>
                  <a:pt x="5350018" y="151330"/>
                </a:cubicBezTo>
                <a:lnTo>
                  <a:pt x="5369688" y="148288"/>
                </a:lnTo>
                <a:cubicBezTo>
                  <a:pt x="5370817" y="157341"/>
                  <a:pt x="5373548" y="164021"/>
                  <a:pt x="5377884" y="168326"/>
                </a:cubicBezTo>
                <a:cubicBezTo>
                  <a:pt x="5382218" y="172632"/>
                  <a:pt x="5387708" y="174784"/>
                  <a:pt x="5394354" y="174784"/>
                </a:cubicBezTo>
                <a:cubicBezTo>
                  <a:pt x="5398672" y="174784"/>
                  <a:pt x="5402490" y="173981"/>
                  <a:pt x="5405807" y="172375"/>
                </a:cubicBezTo>
                <a:cubicBezTo>
                  <a:pt x="5409124" y="170769"/>
                  <a:pt x="5411705" y="168478"/>
                  <a:pt x="5413551" y="165504"/>
                </a:cubicBezTo>
                <a:cubicBezTo>
                  <a:pt x="5415398" y="162529"/>
                  <a:pt x="5416321" y="159065"/>
                  <a:pt x="5416321" y="155112"/>
                </a:cubicBezTo>
                <a:cubicBezTo>
                  <a:pt x="5416321" y="152073"/>
                  <a:pt x="5415707" y="149288"/>
                  <a:pt x="5414480" y="146760"/>
                </a:cubicBezTo>
                <a:cubicBezTo>
                  <a:pt x="5413253" y="144231"/>
                  <a:pt x="5410632" y="141368"/>
                  <a:pt x="5406617" y="138170"/>
                </a:cubicBezTo>
                <a:cubicBezTo>
                  <a:pt x="5402602" y="134972"/>
                  <a:pt x="5396567" y="131357"/>
                  <a:pt x="5388514" y="127327"/>
                </a:cubicBezTo>
                <a:cubicBezTo>
                  <a:pt x="5379662" y="122898"/>
                  <a:pt x="5372705" y="118688"/>
                  <a:pt x="5367645" y="114697"/>
                </a:cubicBezTo>
                <a:cubicBezTo>
                  <a:pt x="5362583" y="110706"/>
                  <a:pt x="5358924" y="106298"/>
                  <a:pt x="5356667" y="101472"/>
                </a:cubicBezTo>
                <a:cubicBezTo>
                  <a:pt x="5354411" y="96646"/>
                  <a:pt x="5353283" y="90913"/>
                  <a:pt x="5353283" y="84273"/>
                </a:cubicBezTo>
                <a:cubicBezTo>
                  <a:pt x="5353283" y="78124"/>
                  <a:pt x="5354832" y="72416"/>
                  <a:pt x="5357929" y="67150"/>
                </a:cubicBezTo>
                <a:cubicBezTo>
                  <a:pt x="5361026" y="61884"/>
                  <a:pt x="5365487" y="57684"/>
                  <a:pt x="5371310" y="54551"/>
                </a:cubicBezTo>
                <a:cubicBezTo>
                  <a:pt x="5377132" y="51419"/>
                  <a:pt x="5383909" y="49852"/>
                  <a:pt x="5391642" y="49852"/>
                </a:cubicBezTo>
                <a:close/>
                <a:moveTo>
                  <a:pt x="5293430" y="49852"/>
                </a:moveTo>
                <a:cubicBezTo>
                  <a:pt x="5308134" y="49852"/>
                  <a:pt x="5319174" y="54823"/>
                  <a:pt x="5326550" y="64763"/>
                </a:cubicBezTo>
                <a:cubicBezTo>
                  <a:pt x="5333926" y="74704"/>
                  <a:pt x="5337614" y="90399"/>
                  <a:pt x="5337614" y="111848"/>
                </a:cubicBezTo>
                <a:lnTo>
                  <a:pt x="5337614" y="125320"/>
                </a:lnTo>
                <a:lnTo>
                  <a:pt x="5268802" y="125320"/>
                </a:lnTo>
                <a:cubicBezTo>
                  <a:pt x="5269018" y="136568"/>
                  <a:pt x="5270130" y="145970"/>
                  <a:pt x="5272137" y="153525"/>
                </a:cubicBezTo>
                <a:cubicBezTo>
                  <a:pt x="5274145" y="161080"/>
                  <a:pt x="5276997" y="166430"/>
                  <a:pt x="5280693" y="169575"/>
                </a:cubicBezTo>
                <a:cubicBezTo>
                  <a:pt x="5284389" y="172720"/>
                  <a:pt x="5289251" y="174292"/>
                  <a:pt x="5295280" y="174292"/>
                </a:cubicBezTo>
                <a:cubicBezTo>
                  <a:pt x="5302099" y="174292"/>
                  <a:pt x="5307425" y="171800"/>
                  <a:pt x="5311259" y="166817"/>
                </a:cubicBezTo>
                <a:cubicBezTo>
                  <a:pt x="5315092" y="161834"/>
                  <a:pt x="5317468" y="153232"/>
                  <a:pt x="5318388" y="141011"/>
                </a:cubicBezTo>
                <a:lnTo>
                  <a:pt x="5337491" y="143783"/>
                </a:lnTo>
                <a:cubicBezTo>
                  <a:pt x="5335042" y="175762"/>
                  <a:pt x="5320931" y="191751"/>
                  <a:pt x="5295157" y="191751"/>
                </a:cubicBezTo>
                <a:cubicBezTo>
                  <a:pt x="5283929" y="191751"/>
                  <a:pt x="5274855" y="188927"/>
                  <a:pt x="5267933" y="183279"/>
                </a:cubicBezTo>
                <a:cubicBezTo>
                  <a:pt x="5261012" y="177632"/>
                  <a:pt x="5256044" y="169440"/>
                  <a:pt x="5253030" y="158705"/>
                </a:cubicBezTo>
                <a:cubicBezTo>
                  <a:pt x="5250015" y="147970"/>
                  <a:pt x="5248508" y="134494"/>
                  <a:pt x="5248508" y="118276"/>
                </a:cubicBezTo>
                <a:cubicBezTo>
                  <a:pt x="5248508" y="94837"/>
                  <a:pt x="5252322" y="77573"/>
                  <a:pt x="5259951" y="66485"/>
                </a:cubicBezTo>
                <a:cubicBezTo>
                  <a:pt x="5267579" y="55396"/>
                  <a:pt x="5278739" y="49852"/>
                  <a:pt x="5293430" y="49852"/>
                </a:cubicBezTo>
                <a:close/>
                <a:moveTo>
                  <a:pt x="5212973" y="49852"/>
                </a:moveTo>
                <a:cubicBezTo>
                  <a:pt x="5219737" y="49852"/>
                  <a:pt x="5226406" y="52574"/>
                  <a:pt x="5232978" y="58017"/>
                </a:cubicBezTo>
                <a:lnTo>
                  <a:pt x="5225721" y="75065"/>
                </a:lnTo>
                <a:cubicBezTo>
                  <a:pt x="5221716" y="73639"/>
                  <a:pt x="5218888" y="72688"/>
                  <a:pt x="5217235" y="72211"/>
                </a:cubicBezTo>
                <a:cubicBezTo>
                  <a:pt x="5215581" y="71734"/>
                  <a:pt x="5213832" y="71496"/>
                  <a:pt x="5211986" y="71496"/>
                </a:cubicBezTo>
                <a:cubicBezTo>
                  <a:pt x="5197238" y="71496"/>
                  <a:pt x="5189864" y="88475"/>
                  <a:pt x="5189864" y="122432"/>
                </a:cubicBezTo>
                <a:lnTo>
                  <a:pt x="5189864" y="188611"/>
                </a:lnTo>
                <a:lnTo>
                  <a:pt x="5169940" y="188611"/>
                </a:lnTo>
                <a:lnTo>
                  <a:pt x="5169940" y="52866"/>
                </a:lnTo>
                <a:lnTo>
                  <a:pt x="5188631" y="52866"/>
                </a:lnTo>
                <a:lnTo>
                  <a:pt x="5188631" y="77608"/>
                </a:lnTo>
                <a:cubicBezTo>
                  <a:pt x="5191654" y="59104"/>
                  <a:pt x="5199768" y="49852"/>
                  <a:pt x="5212973" y="49852"/>
                </a:cubicBezTo>
                <a:close/>
                <a:moveTo>
                  <a:pt x="5089148" y="49852"/>
                </a:moveTo>
                <a:cubicBezTo>
                  <a:pt x="5095912" y="49852"/>
                  <a:pt x="5102581" y="52574"/>
                  <a:pt x="5109153" y="58017"/>
                </a:cubicBezTo>
                <a:lnTo>
                  <a:pt x="5101896" y="75065"/>
                </a:lnTo>
                <a:cubicBezTo>
                  <a:pt x="5097892" y="73639"/>
                  <a:pt x="5095063" y="72688"/>
                  <a:pt x="5093410" y="72211"/>
                </a:cubicBezTo>
                <a:cubicBezTo>
                  <a:pt x="5091756" y="71734"/>
                  <a:pt x="5090007" y="71496"/>
                  <a:pt x="5088161" y="71496"/>
                </a:cubicBezTo>
                <a:cubicBezTo>
                  <a:pt x="5073413" y="71496"/>
                  <a:pt x="5066039" y="88475"/>
                  <a:pt x="5066039" y="122432"/>
                </a:cubicBezTo>
                <a:lnTo>
                  <a:pt x="5066039" y="188611"/>
                </a:lnTo>
                <a:lnTo>
                  <a:pt x="5046115" y="188611"/>
                </a:lnTo>
                <a:lnTo>
                  <a:pt x="5046115" y="52866"/>
                </a:lnTo>
                <a:lnTo>
                  <a:pt x="5064806" y="52866"/>
                </a:lnTo>
                <a:lnTo>
                  <a:pt x="5064806" y="77608"/>
                </a:lnTo>
                <a:cubicBezTo>
                  <a:pt x="5067829" y="59104"/>
                  <a:pt x="5075943" y="49852"/>
                  <a:pt x="5089148" y="49852"/>
                </a:cubicBezTo>
                <a:close/>
                <a:moveTo>
                  <a:pt x="4979104" y="49852"/>
                </a:moveTo>
                <a:cubicBezTo>
                  <a:pt x="4993808" y="49852"/>
                  <a:pt x="5004849" y="54823"/>
                  <a:pt x="5012225" y="64763"/>
                </a:cubicBezTo>
                <a:cubicBezTo>
                  <a:pt x="5019601" y="74704"/>
                  <a:pt x="5023289" y="90399"/>
                  <a:pt x="5023289" y="111848"/>
                </a:cubicBezTo>
                <a:lnTo>
                  <a:pt x="5023289" y="125320"/>
                </a:lnTo>
                <a:lnTo>
                  <a:pt x="4954476" y="125320"/>
                </a:lnTo>
                <a:cubicBezTo>
                  <a:pt x="4954692" y="136568"/>
                  <a:pt x="4955804" y="145970"/>
                  <a:pt x="4957812" y="153525"/>
                </a:cubicBezTo>
                <a:cubicBezTo>
                  <a:pt x="4959820" y="161080"/>
                  <a:pt x="4962672" y="166430"/>
                  <a:pt x="4966367" y="169575"/>
                </a:cubicBezTo>
                <a:cubicBezTo>
                  <a:pt x="4970064" y="172720"/>
                  <a:pt x="4974926" y="174292"/>
                  <a:pt x="4980955" y="174292"/>
                </a:cubicBezTo>
                <a:cubicBezTo>
                  <a:pt x="4987774" y="174292"/>
                  <a:pt x="4993100" y="171800"/>
                  <a:pt x="4996933" y="166817"/>
                </a:cubicBezTo>
                <a:cubicBezTo>
                  <a:pt x="5000767" y="161834"/>
                  <a:pt x="5003143" y="153232"/>
                  <a:pt x="5004062" y="141011"/>
                </a:cubicBezTo>
                <a:lnTo>
                  <a:pt x="5023165" y="143783"/>
                </a:lnTo>
                <a:cubicBezTo>
                  <a:pt x="5020716" y="175762"/>
                  <a:pt x="5006605" y="191751"/>
                  <a:pt x="4980831" y="191751"/>
                </a:cubicBezTo>
                <a:cubicBezTo>
                  <a:pt x="4969604" y="191751"/>
                  <a:pt x="4960530" y="188927"/>
                  <a:pt x="4953608" y="183279"/>
                </a:cubicBezTo>
                <a:cubicBezTo>
                  <a:pt x="4946687" y="177632"/>
                  <a:pt x="4941719" y="169440"/>
                  <a:pt x="4938704" y="158705"/>
                </a:cubicBezTo>
                <a:cubicBezTo>
                  <a:pt x="4935690" y="147970"/>
                  <a:pt x="4934183" y="134494"/>
                  <a:pt x="4934183" y="118276"/>
                </a:cubicBezTo>
                <a:cubicBezTo>
                  <a:pt x="4934183" y="94837"/>
                  <a:pt x="4937997" y="77573"/>
                  <a:pt x="4945626" y="66485"/>
                </a:cubicBezTo>
                <a:cubicBezTo>
                  <a:pt x="4953254" y="55396"/>
                  <a:pt x="4964414" y="49852"/>
                  <a:pt x="4979104" y="49852"/>
                </a:cubicBezTo>
                <a:close/>
                <a:moveTo>
                  <a:pt x="4755290" y="49852"/>
                </a:moveTo>
                <a:cubicBezTo>
                  <a:pt x="4768243" y="49852"/>
                  <a:pt x="4777567" y="53721"/>
                  <a:pt x="4783261" y="61459"/>
                </a:cubicBezTo>
                <a:cubicBezTo>
                  <a:pt x="4788955" y="69197"/>
                  <a:pt x="4791802" y="80983"/>
                  <a:pt x="4791802" y="96819"/>
                </a:cubicBezTo>
                <a:lnTo>
                  <a:pt x="4791802" y="151496"/>
                </a:lnTo>
                <a:cubicBezTo>
                  <a:pt x="4791802" y="157383"/>
                  <a:pt x="4791976" y="161851"/>
                  <a:pt x="4792323" y="164901"/>
                </a:cubicBezTo>
                <a:cubicBezTo>
                  <a:pt x="4792670" y="167952"/>
                  <a:pt x="4793317" y="170897"/>
                  <a:pt x="4794263" y="173737"/>
                </a:cubicBezTo>
                <a:cubicBezTo>
                  <a:pt x="4795210" y="176576"/>
                  <a:pt x="4796893" y="181535"/>
                  <a:pt x="4799313" y="188611"/>
                </a:cubicBezTo>
                <a:lnTo>
                  <a:pt x="4779861" y="188611"/>
                </a:lnTo>
                <a:cubicBezTo>
                  <a:pt x="4777128" y="183476"/>
                  <a:pt x="4775701" y="178976"/>
                  <a:pt x="4775580" y="175112"/>
                </a:cubicBezTo>
                <a:cubicBezTo>
                  <a:pt x="4774330" y="180261"/>
                  <a:pt x="4771179" y="184321"/>
                  <a:pt x="4766124" y="187293"/>
                </a:cubicBezTo>
                <a:cubicBezTo>
                  <a:pt x="4761070" y="190265"/>
                  <a:pt x="4755243" y="191751"/>
                  <a:pt x="4748643" y="191751"/>
                </a:cubicBezTo>
                <a:cubicBezTo>
                  <a:pt x="4741643" y="191751"/>
                  <a:pt x="4735499" y="190105"/>
                  <a:pt x="4730212" y="186815"/>
                </a:cubicBezTo>
                <a:cubicBezTo>
                  <a:pt x="4724923" y="183525"/>
                  <a:pt x="4720896" y="179046"/>
                  <a:pt x="4718129" y="173380"/>
                </a:cubicBezTo>
                <a:cubicBezTo>
                  <a:pt x="4715361" y="167713"/>
                  <a:pt x="4713978" y="161334"/>
                  <a:pt x="4713978" y="154241"/>
                </a:cubicBezTo>
                <a:cubicBezTo>
                  <a:pt x="4713978" y="146505"/>
                  <a:pt x="4715184" y="140049"/>
                  <a:pt x="4717596" y="134873"/>
                </a:cubicBezTo>
                <a:cubicBezTo>
                  <a:pt x="4720008" y="129696"/>
                  <a:pt x="4723825" y="125301"/>
                  <a:pt x="4729048" y="121688"/>
                </a:cubicBezTo>
                <a:cubicBezTo>
                  <a:pt x="4734270" y="118075"/>
                  <a:pt x="4741184" y="114792"/>
                  <a:pt x="4749790" y="111839"/>
                </a:cubicBezTo>
                <a:cubicBezTo>
                  <a:pt x="4761781" y="107734"/>
                  <a:pt x="4769349" y="104621"/>
                  <a:pt x="4772495" y="102501"/>
                </a:cubicBezTo>
                <a:lnTo>
                  <a:pt x="4772495" y="97190"/>
                </a:lnTo>
                <a:cubicBezTo>
                  <a:pt x="4772495" y="90661"/>
                  <a:pt x="4772075" y="85216"/>
                  <a:pt x="4771233" y="80855"/>
                </a:cubicBezTo>
                <a:cubicBezTo>
                  <a:pt x="4770392" y="76494"/>
                  <a:pt x="4768734" y="73023"/>
                  <a:pt x="4766258" y="70442"/>
                </a:cubicBezTo>
                <a:cubicBezTo>
                  <a:pt x="4763782" y="67862"/>
                  <a:pt x="4760127" y="66571"/>
                  <a:pt x="4755296" y="66571"/>
                </a:cubicBezTo>
                <a:cubicBezTo>
                  <a:pt x="4748977" y="66571"/>
                  <a:pt x="4744243" y="68414"/>
                  <a:pt x="4741097" y="72099"/>
                </a:cubicBezTo>
                <a:cubicBezTo>
                  <a:pt x="4737951" y="75785"/>
                  <a:pt x="4735860" y="82475"/>
                  <a:pt x="4734827" y="92171"/>
                </a:cubicBezTo>
                <a:lnTo>
                  <a:pt x="4715824" y="89730"/>
                </a:lnTo>
                <a:cubicBezTo>
                  <a:pt x="4717120" y="76126"/>
                  <a:pt x="4721104" y="66079"/>
                  <a:pt x="4727776" y="59588"/>
                </a:cubicBezTo>
                <a:cubicBezTo>
                  <a:pt x="4734448" y="53098"/>
                  <a:pt x="4743619" y="49852"/>
                  <a:pt x="4755290" y="49852"/>
                </a:cubicBezTo>
                <a:close/>
                <a:moveTo>
                  <a:pt x="4543917" y="49852"/>
                </a:moveTo>
                <a:cubicBezTo>
                  <a:pt x="4551330" y="49852"/>
                  <a:pt x="4557930" y="51398"/>
                  <a:pt x="4563717" y="54491"/>
                </a:cubicBezTo>
                <a:cubicBezTo>
                  <a:pt x="4569505" y="57583"/>
                  <a:pt x="4574151" y="61934"/>
                  <a:pt x="4577655" y="67542"/>
                </a:cubicBezTo>
                <a:cubicBezTo>
                  <a:pt x="4581159" y="73151"/>
                  <a:pt x="4583398" y="80435"/>
                  <a:pt x="4584371" y="89392"/>
                </a:cubicBezTo>
                <a:lnTo>
                  <a:pt x="4564709" y="91711"/>
                </a:lnTo>
                <a:cubicBezTo>
                  <a:pt x="4564387" y="86036"/>
                  <a:pt x="4563273" y="81459"/>
                  <a:pt x="4561365" y="77981"/>
                </a:cubicBezTo>
                <a:cubicBezTo>
                  <a:pt x="4559457" y="74503"/>
                  <a:pt x="4556890" y="71773"/>
                  <a:pt x="4553663" y="69791"/>
                </a:cubicBezTo>
                <a:cubicBezTo>
                  <a:pt x="4550436" y="67809"/>
                  <a:pt x="4546774" y="66818"/>
                  <a:pt x="4542679" y="66818"/>
                </a:cubicBezTo>
                <a:cubicBezTo>
                  <a:pt x="4537285" y="66818"/>
                  <a:pt x="4532988" y="68419"/>
                  <a:pt x="4529788" y="71620"/>
                </a:cubicBezTo>
                <a:cubicBezTo>
                  <a:pt x="4526588" y="74821"/>
                  <a:pt x="4524989" y="78874"/>
                  <a:pt x="4524989" y="83781"/>
                </a:cubicBezTo>
                <a:cubicBezTo>
                  <a:pt x="4524989" y="87662"/>
                  <a:pt x="4526025" y="91040"/>
                  <a:pt x="4528099" y="93915"/>
                </a:cubicBezTo>
                <a:cubicBezTo>
                  <a:pt x="4530172" y="96790"/>
                  <a:pt x="4532731" y="99244"/>
                  <a:pt x="4535778" y="101276"/>
                </a:cubicBezTo>
                <a:cubicBezTo>
                  <a:pt x="4538825" y="103308"/>
                  <a:pt x="4542228" y="105591"/>
                  <a:pt x="4545987" y="108126"/>
                </a:cubicBezTo>
                <a:cubicBezTo>
                  <a:pt x="4558978" y="114192"/>
                  <a:pt x="4568180" y="119400"/>
                  <a:pt x="4573594" y="123751"/>
                </a:cubicBezTo>
                <a:cubicBezTo>
                  <a:pt x="4579009" y="128103"/>
                  <a:pt x="4582891" y="132718"/>
                  <a:pt x="4585241" y="137598"/>
                </a:cubicBezTo>
                <a:cubicBezTo>
                  <a:pt x="4587592" y="142478"/>
                  <a:pt x="4588767" y="148233"/>
                  <a:pt x="4588767" y="154865"/>
                </a:cubicBezTo>
                <a:cubicBezTo>
                  <a:pt x="4588767" y="161177"/>
                  <a:pt x="4587171" y="167172"/>
                  <a:pt x="4583980" y="172853"/>
                </a:cubicBezTo>
                <a:cubicBezTo>
                  <a:pt x="4580789" y="178533"/>
                  <a:pt x="4575980" y="183103"/>
                  <a:pt x="4569552" y="186562"/>
                </a:cubicBezTo>
                <a:cubicBezTo>
                  <a:pt x="4563126" y="190021"/>
                  <a:pt x="4555322" y="191751"/>
                  <a:pt x="4546144" y="191751"/>
                </a:cubicBezTo>
                <a:cubicBezTo>
                  <a:pt x="4532985" y="191751"/>
                  <a:pt x="4522733" y="188183"/>
                  <a:pt x="4515388" y="181047"/>
                </a:cubicBezTo>
                <a:cubicBezTo>
                  <a:pt x="4508043" y="173912"/>
                  <a:pt x="4503679" y="164006"/>
                  <a:pt x="4502293" y="151330"/>
                </a:cubicBezTo>
                <a:lnTo>
                  <a:pt x="4521963" y="148288"/>
                </a:lnTo>
                <a:cubicBezTo>
                  <a:pt x="4523092" y="157341"/>
                  <a:pt x="4525824" y="164021"/>
                  <a:pt x="4530159" y="168326"/>
                </a:cubicBezTo>
                <a:cubicBezTo>
                  <a:pt x="4534494" y="172632"/>
                  <a:pt x="4539983" y="174784"/>
                  <a:pt x="4546629" y="174784"/>
                </a:cubicBezTo>
                <a:cubicBezTo>
                  <a:pt x="4550947" y="174784"/>
                  <a:pt x="4554766" y="173981"/>
                  <a:pt x="4558082" y="172375"/>
                </a:cubicBezTo>
                <a:cubicBezTo>
                  <a:pt x="4561399" y="170769"/>
                  <a:pt x="4563981" y="168478"/>
                  <a:pt x="4565826" y="165504"/>
                </a:cubicBezTo>
                <a:cubicBezTo>
                  <a:pt x="4567673" y="162529"/>
                  <a:pt x="4568596" y="159065"/>
                  <a:pt x="4568596" y="155112"/>
                </a:cubicBezTo>
                <a:cubicBezTo>
                  <a:pt x="4568596" y="152073"/>
                  <a:pt x="4567982" y="149288"/>
                  <a:pt x="4566756" y="146760"/>
                </a:cubicBezTo>
                <a:cubicBezTo>
                  <a:pt x="4565529" y="144231"/>
                  <a:pt x="4562907" y="141368"/>
                  <a:pt x="4558893" y="138170"/>
                </a:cubicBezTo>
                <a:cubicBezTo>
                  <a:pt x="4554878" y="134972"/>
                  <a:pt x="4548843" y="131357"/>
                  <a:pt x="4540789" y="127327"/>
                </a:cubicBezTo>
                <a:cubicBezTo>
                  <a:pt x="4531938" y="122898"/>
                  <a:pt x="4524981" y="118688"/>
                  <a:pt x="4519919" y="114697"/>
                </a:cubicBezTo>
                <a:cubicBezTo>
                  <a:pt x="4514858" y="110706"/>
                  <a:pt x="4511199" y="106298"/>
                  <a:pt x="4508943" y="101472"/>
                </a:cubicBezTo>
                <a:cubicBezTo>
                  <a:pt x="4506686" y="96646"/>
                  <a:pt x="4505558" y="90913"/>
                  <a:pt x="4505558" y="84273"/>
                </a:cubicBezTo>
                <a:cubicBezTo>
                  <a:pt x="4505558" y="78124"/>
                  <a:pt x="4507107" y="72416"/>
                  <a:pt x="4510205" y="67150"/>
                </a:cubicBezTo>
                <a:cubicBezTo>
                  <a:pt x="4513302" y="61884"/>
                  <a:pt x="4517762" y="57684"/>
                  <a:pt x="4523585" y="54551"/>
                </a:cubicBezTo>
                <a:cubicBezTo>
                  <a:pt x="4529408" y="51419"/>
                  <a:pt x="4536185" y="49852"/>
                  <a:pt x="4543917" y="49852"/>
                </a:cubicBezTo>
                <a:close/>
                <a:moveTo>
                  <a:pt x="4400222" y="49852"/>
                </a:moveTo>
                <a:cubicBezTo>
                  <a:pt x="4423329" y="49852"/>
                  <a:pt x="4434882" y="62676"/>
                  <a:pt x="4434882" y="88323"/>
                </a:cubicBezTo>
                <a:lnTo>
                  <a:pt x="4434882" y="188611"/>
                </a:lnTo>
                <a:lnTo>
                  <a:pt x="4414959" y="188611"/>
                </a:lnTo>
                <a:lnTo>
                  <a:pt x="4414959" y="92384"/>
                </a:lnTo>
                <a:cubicBezTo>
                  <a:pt x="4414959" y="83568"/>
                  <a:pt x="4413701" y="77165"/>
                  <a:pt x="4411184" y="73174"/>
                </a:cubicBezTo>
                <a:cubicBezTo>
                  <a:pt x="4408667" y="69183"/>
                  <a:pt x="4404194" y="67187"/>
                  <a:pt x="4397763" y="67187"/>
                </a:cubicBezTo>
                <a:cubicBezTo>
                  <a:pt x="4389915" y="67187"/>
                  <a:pt x="4383445" y="70318"/>
                  <a:pt x="4378352" y="76578"/>
                </a:cubicBezTo>
                <a:cubicBezTo>
                  <a:pt x="4373260" y="82838"/>
                  <a:pt x="4370714" y="93238"/>
                  <a:pt x="4370714" y="107777"/>
                </a:cubicBezTo>
                <a:lnTo>
                  <a:pt x="4370714" y="188611"/>
                </a:lnTo>
                <a:lnTo>
                  <a:pt x="4350791" y="188611"/>
                </a:lnTo>
                <a:lnTo>
                  <a:pt x="4350791" y="52866"/>
                </a:lnTo>
                <a:lnTo>
                  <a:pt x="4370714" y="52866"/>
                </a:lnTo>
                <a:lnTo>
                  <a:pt x="4370714" y="66283"/>
                </a:lnTo>
                <a:cubicBezTo>
                  <a:pt x="4375541" y="55329"/>
                  <a:pt x="4385376" y="49852"/>
                  <a:pt x="4400222" y="49852"/>
                </a:cubicBezTo>
                <a:close/>
                <a:moveTo>
                  <a:pt x="4283780" y="49852"/>
                </a:moveTo>
                <a:cubicBezTo>
                  <a:pt x="4298484" y="49852"/>
                  <a:pt x="4309524" y="54823"/>
                  <a:pt x="4316900" y="64763"/>
                </a:cubicBezTo>
                <a:cubicBezTo>
                  <a:pt x="4324276" y="74704"/>
                  <a:pt x="4327965" y="90399"/>
                  <a:pt x="4327965" y="111848"/>
                </a:cubicBezTo>
                <a:lnTo>
                  <a:pt x="4327965" y="125320"/>
                </a:lnTo>
                <a:lnTo>
                  <a:pt x="4259152" y="125320"/>
                </a:lnTo>
                <a:cubicBezTo>
                  <a:pt x="4259368" y="136568"/>
                  <a:pt x="4260480" y="145970"/>
                  <a:pt x="4262487" y="153525"/>
                </a:cubicBezTo>
                <a:cubicBezTo>
                  <a:pt x="4264495" y="161080"/>
                  <a:pt x="4267347" y="166430"/>
                  <a:pt x="4271043" y="169575"/>
                </a:cubicBezTo>
                <a:cubicBezTo>
                  <a:pt x="4274740" y="172720"/>
                  <a:pt x="4279601" y="174292"/>
                  <a:pt x="4285630" y="174292"/>
                </a:cubicBezTo>
                <a:cubicBezTo>
                  <a:pt x="4292449" y="174292"/>
                  <a:pt x="4297775" y="171800"/>
                  <a:pt x="4301609" y="166817"/>
                </a:cubicBezTo>
                <a:cubicBezTo>
                  <a:pt x="4305442" y="161834"/>
                  <a:pt x="4307818" y="153232"/>
                  <a:pt x="4308738" y="141011"/>
                </a:cubicBezTo>
                <a:lnTo>
                  <a:pt x="4327841" y="143783"/>
                </a:lnTo>
                <a:cubicBezTo>
                  <a:pt x="4325392" y="175762"/>
                  <a:pt x="4311281" y="191751"/>
                  <a:pt x="4285507" y="191751"/>
                </a:cubicBezTo>
                <a:cubicBezTo>
                  <a:pt x="4274280" y="191751"/>
                  <a:pt x="4265206" y="188927"/>
                  <a:pt x="4258284" y="183279"/>
                </a:cubicBezTo>
                <a:cubicBezTo>
                  <a:pt x="4251362" y="177632"/>
                  <a:pt x="4246394" y="169440"/>
                  <a:pt x="4243380" y="158705"/>
                </a:cubicBezTo>
                <a:cubicBezTo>
                  <a:pt x="4240366" y="147970"/>
                  <a:pt x="4238858" y="134494"/>
                  <a:pt x="4238858" y="118276"/>
                </a:cubicBezTo>
                <a:cubicBezTo>
                  <a:pt x="4238858" y="94837"/>
                  <a:pt x="4242672" y="77573"/>
                  <a:pt x="4250301" y="66485"/>
                </a:cubicBezTo>
                <a:cubicBezTo>
                  <a:pt x="4257930" y="55396"/>
                  <a:pt x="4269089" y="49852"/>
                  <a:pt x="4283780" y="49852"/>
                </a:cubicBezTo>
                <a:close/>
                <a:moveTo>
                  <a:pt x="3781097" y="49852"/>
                </a:moveTo>
                <a:cubicBezTo>
                  <a:pt x="3804203" y="49852"/>
                  <a:pt x="3815757" y="62676"/>
                  <a:pt x="3815757" y="88323"/>
                </a:cubicBezTo>
                <a:lnTo>
                  <a:pt x="3815757" y="188611"/>
                </a:lnTo>
                <a:lnTo>
                  <a:pt x="3795834" y="188611"/>
                </a:lnTo>
                <a:lnTo>
                  <a:pt x="3795834" y="92384"/>
                </a:lnTo>
                <a:cubicBezTo>
                  <a:pt x="3795834" y="83568"/>
                  <a:pt x="3794575" y="77165"/>
                  <a:pt x="3792060" y="73174"/>
                </a:cubicBezTo>
                <a:cubicBezTo>
                  <a:pt x="3789542" y="69183"/>
                  <a:pt x="3785068" y="67187"/>
                  <a:pt x="3778638" y="67187"/>
                </a:cubicBezTo>
                <a:cubicBezTo>
                  <a:pt x="3770790" y="67187"/>
                  <a:pt x="3764319" y="70318"/>
                  <a:pt x="3759227" y="76578"/>
                </a:cubicBezTo>
                <a:cubicBezTo>
                  <a:pt x="3754135" y="82838"/>
                  <a:pt x="3751589" y="93238"/>
                  <a:pt x="3751589" y="107777"/>
                </a:cubicBezTo>
                <a:lnTo>
                  <a:pt x="3751589" y="188611"/>
                </a:lnTo>
                <a:lnTo>
                  <a:pt x="3731666" y="188611"/>
                </a:lnTo>
                <a:lnTo>
                  <a:pt x="3731666" y="52866"/>
                </a:lnTo>
                <a:lnTo>
                  <a:pt x="3751589" y="52866"/>
                </a:lnTo>
                <a:lnTo>
                  <a:pt x="3751589" y="66283"/>
                </a:lnTo>
                <a:cubicBezTo>
                  <a:pt x="3756415" y="55329"/>
                  <a:pt x="3766251" y="49852"/>
                  <a:pt x="3781097" y="49852"/>
                </a:cubicBezTo>
                <a:close/>
                <a:moveTo>
                  <a:pt x="3664655" y="49852"/>
                </a:moveTo>
                <a:cubicBezTo>
                  <a:pt x="3679359" y="49852"/>
                  <a:pt x="3690400" y="54823"/>
                  <a:pt x="3697775" y="64763"/>
                </a:cubicBezTo>
                <a:cubicBezTo>
                  <a:pt x="3705151" y="74704"/>
                  <a:pt x="3708839" y="90399"/>
                  <a:pt x="3708839" y="111848"/>
                </a:cubicBezTo>
                <a:lnTo>
                  <a:pt x="3708839" y="125320"/>
                </a:lnTo>
                <a:lnTo>
                  <a:pt x="3640027" y="125320"/>
                </a:lnTo>
                <a:cubicBezTo>
                  <a:pt x="3640242" y="136568"/>
                  <a:pt x="3641355" y="145970"/>
                  <a:pt x="3643363" y="153525"/>
                </a:cubicBezTo>
                <a:cubicBezTo>
                  <a:pt x="3645370" y="161080"/>
                  <a:pt x="3648222" y="166430"/>
                  <a:pt x="3651918" y="169575"/>
                </a:cubicBezTo>
                <a:cubicBezTo>
                  <a:pt x="3655614" y="172720"/>
                  <a:pt x="3660476" y="174292"/>
                  <a:pt x="3666505" y="174292"/>
                </a:cubicBezTo>
                <a:cubicBezTo>
                  <a:pt x="3673324" y="174292"/>
                  <a:pt x="3678650" y="171800"/>
                  <a:pt x="3682484" y="166817"/>
                </a:cubicBezTo>
                <a:cubicBezTo>
                  <a:pt x="3686317" y="161834"/>
                  <a:pt x="3688694" y="153232"/>
                  <a:pt x="3689613" y="141011"/>
                </a:cubicBezTo>
                <a:lnTo>
                  <a:pt x="3708716" y="143783"/>
                </a:lnTo>
                <a:cubicBezTo>
                  <a:pt x="3706268" y="175762"/>
                  <a:pt x="3692156" y="191751"/>
                  <a:pt x="3666382" y="191751"/>
                </a:cubicBezTo>
                <a:cubicBezTo>
                  <a:pt x="3655154" y="191751"/>
                  <a:pt x="3646080" y="188927"/>
                  <a:pt x="3639159" y="183279"/>
                </a:cubicBezTo>
                <a:cubicBezTo>
                  <a:pt x="3632237" y="177632"/>
                  <a:pt x="3627269" y="169440"/>
                  <a:pt x="3624254" y="158705"/>
                </a:cubicBezTo>
                <a:cubicBezTo>
                  <a:pt x="3621240" y="147970"/>
                  <a:pt x="3619733" y="134494"/>
                  <a:pt x="3619733" y="118276"/>
                </a:cubicBezTo>
                <a:cubicBezTo>
                  <a:pt x="3619733" y="94837"/>
                  <a:pt x="3623548" y="77573"/>
                  <a:pt x="3631176" y="66485"/>
                </a:cubicBezTo>
                <a:cubicBezTo>
                  <a:pt x="3638804" y="55396"/>
                  <a:pt x="3649964" y="49852"/>
                  <a:pt x="3664655" y="49852"/>
                </a:cubicBezTo>
                <a:close/>
                <a:moveTo>
                  <a:pt x="3269873" y="49852"/>
                </a:moveTo>
                <a:cubicBezTo>
                  <a:pt x="3276637" y="49852"/>
                  <a:pt x="3283306" y="52574"/>
                  <a:pt x="3289879" y="58017"/>
                </a:cubicBezTo>
                <a:lnTo>
                  <a:pt x="3282621" y="75065"/>
                </a:lnTo>
                <a:cubicBezTo>
                  <a:pt x="3278617" y="73639"/>
                  <a:pt x="3275788" y="72688"/>
                  <a:pt x="3274135" y="72211"/>
                </a:cubicBezTo>
                <a:cubicBezTo>
                  <a:pt x="3272482" y="71734"/>
                  <a:pt x="3270732" y="71496"/>
                  <a:pt x="3268886" y="71496"/>
                </a:cubicBezTo>
                <a:cubicBezTo>
                  <a:pt x="3254138" y="71496"/>
                  <a:pt x="3246764" y="88475"/>
                  <a:pt x="3246764" y="122432"/>
                </a:cubicBezTo>
                <a:lnTo>
                  <a:pt x="3246764" y="188611"/>
                </a:lnTo>
                <a:lnTo>
                  <a:pt x="3226841" y="188611"/>
                </a:lnTo>
                <a:lnTo>
                  <a:pt x="3226841" y="52866"/>
                </a:lnTo>
                <a:lnTo>
                  <a:pt x="3245531" y="52866"/>
                </a:lnTo>
                <a:lnTo>
                  <a:pt x="3245531" y="77608"/>
                </a:lnTo>
                <a:cubicBezTo>
                  <a:pt x="3248555" y="59104"/>
                  <a:pt x="3256668" y="49852"/>
                  <a:pt x="3269873" y="49852"/>
                </a:cubicBezTo>
                <a:close/>
                <a:moveTo>
                  <a:pt x="3159830" y="49852"/>
                </a:moveTo>
                <a:cubicBezTo>
                  <a:pt x="3174534" y="49852"/>
                  <a:pt x="3185574" y="54823"/>
                  <a:pt x="3192950" y="64763"/>
                </a:cubicBezTo>
                <a:cubicBezTo>
                  <a:pt x="3200326" y="74704"/>
                  <a:pt x="3204014" y="90399"/>
                  <a:pt x="3204014" y="111848"/>
                </a:cubicBezTo>
                <a:lnTo>
                  <a:pt x="3204014" y="125320"/>
                </a:lnTo>
                <a:lnTo>
                  <a:pt x="3135203" y="125320"/>
                </a:lnTo>
                <a:cubicBezTo>
                  <a:pt x="3135418" y="136568"/>
                  <a:pt x="3136530" y="145970"/>
                  <a:pt x="3138538" y="153525"/>
                </a:cubicBezTo>
                <a:cubicBezTo>
                  <a:pt x="3140545" y="161080"/>
                  <a:pt x="3143397" y="166430"/>
                  <a:pt x="3147093" y="169575"/>
                </a:cubicBezTo>
                <a:cubicBezTo>
                  <a:pt x="3150789" y="172720"/>
                  <a:pt x="3155651" y="174292"/>
                  <a:pt x="3161680" y="174292"/>
                </a:cubicBezTo>
                <a:cubicBezTo>
                  <a:pt x="3168499" y="174292"/>
                  <a:pt x="3173825" y="171800"/>
                  <a:pt x="3177658" y="166817"/>
                </a:cubicBezTo>
                <a:cubicBezTo>
                  <a:pt x="3181492" y="161834"/>
                  <a:pt x="3183868" y="153232"/>
                  <a:pt x="3184789" y="141011"/>
                </a:cubicBezTo>
                <a:lnTo>
                  <a:pt x="3203891" y="143783"/>
                </a:lnTo>
                <a:cubicBezTo>
                  <a:pt x="3201442" y="175762"/>
                  <a:pt x="3187331" y="191751"/>
                  <a:pt x="3161558" y="191751"/>
                </a:cubicBezTo>
                <a:cubicBezTo>
                  <a:pt x="3150330" y="191751"/>
                  <a:pt x="3141255" y="188927"/>
                  <a:pt x="3134334" y="183279"/>
                </a:cubicBezTo>
                <a:cubicBezTo>
                  <a:pt x="3127412" y="177632"/>
                  <a:pt x="3122445" y="169440"/>
                  <a:pt x="3119430" y="158705"/>
                </a:cubicBezTo>
                <a:cubicBezTo>
                  <a:pt x="3116416" y="147970"/>
                  <a:pt x="3114908" y="134494"/>
                  <a:pt x="3114908" y="118276"/>
                </a:cubicBezTo>
                <a:cubicBezTo>
                  <a:pt x="3114908" y="94837"/>
                  <a:pt x="3118722" y="77573"/>
                  <a:pt x="3126351" y="66485"/>
                </a:cubicBezTo>
                <a:cubicBezTo>
                  <a:pt x="3133980" y="55396"/>
                  <a:pt x="3145139" y="49852"/>
                  <a:pt x="3159830" y="49852"/>
                </a:cubicBezTo>
                <a:close/>
                <a:moveTo>
                  <a:pt x="3043505" y="49852"/>
                </a:moveTo>
                <a:cubicBezTo>
                  <a:pt x="3050215" y="49852"/>
                  <a:pt x="3056111" y="51324"/>
                  <a:pt x="3061191" y="54266"/>
                </a:cubicBezTo>
                <a:cubicBezTo>
                  <a:pt x="3066271" y="57208"/>
                  <a:pt x="3069470" y="61979"/>
                  <a:pt x="3070790" y="68578"/>
                </a:cubicBezTo>
                <a:lnTo>
                  <a:pt x="3070790" y="52866"/>
                </a:lnTo>
                <a:lnTo>
                  <a:pt x="3089973" y="52866"/>
                </a:lnTo>
                <a:lnTo>
                  <a:pt x="3089973" y="189839"/>
                </a:lnTo>
                <a:cubicBezTo>
                  <a:pt x="3089973" y="207252"/>
                  <a:pt x="3086314" y="220254"/>
                  <a:pt x="3078995" y="228844"/>
                </a:cubicBezTo>
                <a:cubicBezTo>
                  <a:pt x="3071677" y="237434"/>
                  <a:pt x="3060380" y="241729"/>
                  <a:pt x="3045104" y="241729"/>
                </a:cubicBezTo>
                <a:cubicBezTo>
                  <a:pt x="3031838" y="241729"/>
                  <a:pt x="3021865" y="238566"/>
                  <a:pt x="3015184" y="232240"/>
                </a:cubicBezTo>
                <a:cubicBezTo>
                  <a:pt x="3008504" y="225914"/>
                  <a:pt x="3005164" y="217243"/>
                  <a:pt x="3005164" y="206227"/>
                </a:cubicBezTo>
                <a:lnTo>
                  <a:pt x="3005164" y="202730"/>
                </a:lnTo>
                <a:lnTo>
                  <a:pt x="3025088" y="205048"/>
                </a:lnTo>
                <a:lnTo>
                  <a:pt x="3025088" y="209272"/>
                </a:lnTo>
                <a:cubicBezTo>
                  <a:pt x="3025275" y="213992"/>
                  <a:pt x="3027038" y="217753"/>
                  <a:pt x="3030376" y="220557"/>
                </a:cubicBezTo>
                <a:cubicBezTo>
                  <a:pt x="3033714" y="223361"/>
                  <a:pt x="3038623" y="224763"/>
                  <a:pt x="3045104" y="224763"/>
                </a:cubicBezTo>
                <a:cubicBezTo>
                  <a:pt x="3053690" y="224763"/>
                  <a:pt x="3059993" y="222382"/>
                  <a:pt x="3064016" y="217621"/>
                </a:cubicBezTo>
                <a:cubicBezTo>
                  <a:pt x="3068039" y="212859"/>
                  <a:pt x="3070051" y="205078"/>
                  <a:pt x="3070051" y="194276"/>
                </a:cubicBezTo>
                <a:lnTo>
                  <a:pt x="3070051" y="173270"/>
                </a:lnTo>
                <a:cubicBezTo>
                  <a:pt x="3069352" y="179022"/>
                  <a:pt x="3066320" y="183541"/>
                  <a:pt x="3060954" y="186825"/>
                </a:cubicBezTo>
                <a:cubicBezTo>
                  <a:pt x="3055589" y="190109"/>
                  <a:pt x="3049403" y="191751"/>
                  <a:pt x="3042397" y="191751"/>
                </a:cubicBezTo>
                <a:cubicBezTo>
                  <a:pt x="3026975" y="191751"/>
                  <a:pt x="3016154" y="185571"/>
                  <a:pt x="3009936" y="173213"/>
                </a:cubicBezTo>
                <a:cubicBezTo>
                  <a:pt x="3003717" y="160854"/>
                  <a:pt x="3000608" y="143692"/>
                  <a:pt x="3000608" y="121726"/>
                </a:cubicBezTo>
                <a:cubicBezTo>
                  <a:pt x="3000608" y="96323"/>
                  <a:pt x="3004286" y="77994"/>
                  <a:pt x="3011642" y="66737"/>
                </a:cubicBezTo>
                <a:cubicBezTo>
                  <a:pt x="3018998" y="55481"/>
                  <a:pt x="3029619" y="49852"/>
                  <a:pt x="3043505" y="49852"/>
                </a:cubicBezTo>
                <a:close/>
                <a:moveTo>
                  <a:pt x="2929205" y="49852"/>
                </a:moveTo>
                <a:cubicBezTo>
                  <a:pt x="2935915" y="49852"/>
                  <a:pt x="2941811" y="51324"/>
                  <a:pt x="2946890" y="54266"/>
                </a:cubicBezTo>
                <a:cubicBezTo>
                  <a:pt x="2951970" y="57208"/>
                  <a:pt x="2955170" y="61979"/>
                  <a:pt x="2956490" y="68578"/>
                </a:cubicBezTo>
                <a:lnTo>
                  <a:pt x="2956490" y="52866"/>
                </a:lnTo>
                <a:lnTo>
                  <a:pt x="2975673" y="52866"/>
                </a:lnTo>
                <a:lnTo>
                  <a:pt x="2975673" y="189839"/>
                </a:lnTo>
                <a:cubicBezTo>
                  <a:pt x="2975673" y="207252"/>
                  <a:pt x="2972014" y="220254"/>
                  <a:pt x="2964695" y="228844"/>
                </a:cubicBezTo>
                <a:cubicBezTo>
                  <a:pt x="2957377" y="237434"/>
                  <a:pt x="2946080" y="241729"/>
                  <a:pt x="2930804" y="241729"/>
                </a:cubicBezTo>
                <a:cubicBezTo>
                  <a:pt x="2917538" y="241729"/>
                  <a:pt x="2907565" y="238566"/>
                  <a:pt x="2900885" y="232240"/>
                </a:cubicBezTo>
                <a:cubicBezTo>
                  <a:pt x="2894204" y="225914"/>
                  <a:pt x="2890864" y="217243"/>
                  <a:pt x="2890864" y="206227"/>
                </a:cubicBezTo>
                <a:lnTo>
                  <a:pt x="2890864" y="202730"/>
                </a:lnTo>
                <a:lnTo>
                  <a:pt x="2910787" y="205048"/>
                </a:lnTo>
                <a:lnTo>
                  <a:pt x="2910787" y="209272"/>
                </a:lnTo>
                <a:cubicBezTo>
                  <a:pt x="2910975" y="213992"/>
                  <a:pt x="2912738" y="217753"/>
                  <a:pt x="2916077" y="220557"/>
                </a:cubicBezTo>
                <a:cubicBezTo>
                  <a:pt x="2919413" y="223361"/>
                  <a:pt x="2924323" y="224763"/>
                  <a:pt x="2930804" y="224763"/>
                </a:cubicBezTo>
                <a:cubicBezTo>
                  <a:pt x="2939389" y="224763"/>
                  <a:pt x="2945693" y="222382"/>
                  <a:pt x="2949716" y="217621"/>
                </a:cubicBezTo>
                <a:cubicBezTo>
                  <a:pt x="2953739" y="212859"/>
                  <a:pt x="2955750" y="205078"/>
                  <a:pt x="2955750" y="194276"/>
                </a:cubicBezTo>
                <a:lnTo>
                  <a:pt x="2955750" y="173270"/>
                </a:lnTo>
                <a:cubicBezTo>
                  <a:pt x="2955052" y="179022"/>
                  <a:pt x="2952020" y="183541"/>
                  <a:pt x="2946654" y="186825"/>
                </a:cubicBezTo>
                <a:cubicBezTo>
                  <a:pt x="2941288" y="190109"/>
                  <a:pt x="2935102" y="191751"/>
                  <a:pt x="2928097" y="191751"/>
                </a:cubicBezTo>
                <a:cubicBezTo>
                  <a:pt x="2912674" y="191751"/>
                  <a:pt x="2901854" y="185571"/>
                  <a:pt x="2895636" y="173213"/>
                </a:cubicBezTo>
                <a:cubicBezTo>
                  <a:pt x="2889417" y="160854"/>
                  <a:pt x="2886308" y="143692"/>
                  <a:pt x="2886308" y="121726"/>
                </a:cubicBezTo>
                <a:cubicBezTo>
                  <a:pt x="2886308" y="96323"/>
                  <a:pt x="2889986" y="77994"/>
                  <a:pt x="2897342" y="66737"/>
                </a:cubicBezTo>
                <a:cubicBezTo>
                  <a:pt x="2904698" y="55481"/>
                  <a:pt x="2915319" y="49852"/>
                  <a:pt x="2929205" y="49852"/>
                </a:cubicBezTo>
                <a:close/>
                <a:moveTo>
                  <a:pt x="2481530" y="49852"/>
                </a:moveTo>
                <a:cubicBezTo>
                  <a:pt x="2488241" y="49852"/>
                  <a:pt x="2494136" y="51324"/>
                  <a:pt x="2499216" y="54266"/>
                </a:cubicBezTo>
                <a:cubicBezTo>
                  <a:pt x="2504295" y="57208"/>
                  <a:pt x="2507495" y="61979"/>
                  <a:pt x="2508815" y="68578"/>
                </a:cubicBezTo>
                <a:lnTo>
                  <a:pt x="2508815" y="52866"/>
                </a:lnTo>
                <a:lnTo>
                  <a:pt x="2527998" y="52866"/>
                </a:lnTo>
                <a:lnTo>
                  <a:pt x="2527998" y="189839"/>
                </a:lnTo>
                <a:cubicBezTo>
                  <a:pt x="2527998" y="207252"/>
                  <a:pt x="2524339" y="220254"/>
                  <a:pt x="2517021" y="228844"/>
                </a:cubicBezTo>
                <a:cubicBezTo>
                  <a:pt x="2509702" y="237434"/>
                  <a:pt x="2498405" y="241729"/>
                  <a:pt x="2483129" y="241729"/>
                </a:cubicBezTo>
                <a:cubicBezTo>
                  <a:pt x="2469863" y="241729"/>
                  <a:pt x="2459890" y="238566"/>
                  <a:pt x="2453210" y="232240"/>
                </a:cubicBezTo>
                <a:cubicBezTo>
                  <a:pt x="2446529" y="225914"/>
                  <a:pt x="2443189" y="217243"/>
                  <a:pt x="2443189" y="206227"/>
                </a:cubicBezTo>
                <a:lnTo>
                  <a:pt x="2443189" y="202730"/>
                </a:lnTo>
                <a:lnTo>
                  <a:pt x="2463112" y="205048"/>
                </a:lnTo>
                <a:lnTo>
                  <a:pt x="2463112" y="209272"/>
                </a:lnTo>
                <a:cubicBezTo>
                  <a:pt x="2463301" y="213992"/>
                  <a:pt x="2465063" y="217753"/>
                  <a:pt x="2468401" y="220557"/>
                </a:cubicBezTo>
                <a:cubicBezTo>
                  <a:pt x="2471738" y="223361"/>
                  <a:pt x="2476648" y="224763"/>
                  <a:pt x="2483129" y="224763"/>
                </a:cubicBezTo>
                <a:cubicBezTo>
                  <a:pt x="2491714" y="224763"/>
                  <a:pt x="2498018" y="222382"/>
                  <a:pt x="2502041" y="217621"/>
                </a:cubicBezTo>
                <a:cubicBezTo>
                  <a:pt x="2506064" y="212859"/>
                  <a:pt x="2508075" y="205078"/>
                  <a:pt x="2508075" y="194276"/>
                </a:cubicBezTo>
                <a:lnTo>
                  <a:pt x="2508075" y="173270"/>
                </a:lnTo>
                <a:cubicBezTo>
                  <a:pt x="2507377" y="179022"/>
                  <a:pt x="2504345" y="183541"/>
                  <a:pt x="2498979" y="186825"/>
                </a:cubicBezTo>
                <a:cubicBezTo>
                  <a:pt x="2493614" y="190109"/>
                  <a:pt x="2487427" y="191751"/>
                  <a:pt x="2480422" y="191751"/>
                </a:cubicBezTo>
                <a:cubicBezTo>
                  <a:pt x="2465000" y="191751"/>
                  <a:pt x="2454180" y="185571"/>
                  <a:pt x="2447961" y="173213"/>
                </a:cubicBezTo>
                <a:cubicBezTo>
                  <a:pt x="2441742" y="160854"/>
                  <a:pt x="2438633" y="143692"/>
                  <a:pt x="2438633" y="121726"/>
                </a:cubicBezTo>
                <a:cubicBezTo>
                  <a:pt x="2438633" y="96323"/>
                  <a:pt x="2442311" y="77994"/>
                  <a:pt x="2449667" y="66737"/>
                </a:cubicBezTo>
                <a:cubicBezTo>
                  <a:pt x="2457023" y="55481"/>
                  <a:pt x="2467644" y="49852"/>
                  <a:pt x="2481530" y="49852"/>
                </a:cubicBezTo>
                <a:close/>
                <a:moveTo>
                  <a:pt x="2324592" y="49852"/>
                </a:moveTo>
                <a:cubicBezTo>
                  <a:pt x="2332005" y="49852"/>
                  <a:pt x="2338605" y="51398"/>
                  <a:pt x="2344392" y="54491"/>
                </a:cubicBezTo>
                <a:cubicBezTo>
                  <a:pt x="2350180" y="57583"/>
                  <a:pt x="2354826" y="61934"/>
                  <a:pt x="2358330" y="67542"/>
                </a:cubicBezTo>
                <a:cubicBezTo>
                  <a:pt x="2361834" y="73151"/>
                  <a:pt x="2364073" y="80435"/>
                  <a:pt x="2365046" y="89392"/>
                </a:cubicBezTo>
                <a:lnTo>
                  <a:pt x="2345385" y="91711"/>
                </a:lnTo>
                <a:cubicBezTo>
                  <a:pt x="2345062" y="86036"/>
                  <a:pt x="2343948" y="81459"/>
                  <a:pt x="2342040" y="77981"/>
                </a:cubicBezTo>
                <a:cubicBezTo>
                  <a:pt x="2340132" y="74503"/>
                  <a:pt x="2337565" y="71773"/>
                  <a:pt x="2334338" y="69791"/>
                </a:cubicBezTo>
                <a:cubicBezTo>
                  <a:pt x="2331111" y="67809"/>
                  <a:pt x="2327450" y="66818"/>
                  <a:pt x="2323354" y="66818"/>
                </a:cubicBezTo>
                <a:cubicBezTo>
                  <a:pt x="2317959" y="66818"/>
                  <a:pt x="2313663" y="68419"/>
                  <a:pt x="2310463" y="71620"/>
                </a:cubicBezTo>
                <a:cubicBezTo>
                  <a:pt x="2307263" y="74821"/>
                  <a:pt x="2305664" y="78874"/>
                  <a:pt x="2305664" y="83781"/>
                </a:cubicBezTo>
                <a:cubicBezTo>
                  <a:pt x="2305664" y="87662"/>
                  <a:pt x="2306700" y="91040"/>
                  <a:pt x="2308774" y="93915"/>
                </a:cubicBezTo>
                <a:cubicBezTo>
                  <a:pt x="2310847" y="96790"/>
                  <a:pt x="2313407" y="99244"/>
                  <a:pt x="2316454" y="101276"/>
                </a:cubicBezTo>
                <a:cubicBezTo>
                  <a:pt x="2319500" y="103308"/>
                  <a:pt x="2322903" y="105591"/>
                  <a:pt x="2326662" y="108126"/>
                </a:cubicBezTo>
                <a:cubicBezTo>
                  <a:pt x="2339652" y="114192"/>
                  <a:pt x="2348855" y="119400"/>
                  <a:pt x="2354270" y="123751"/>
                </a:cubicBezTo>
                <a:cubicBezTo>
                  <a:pt x="2359684" y="128103"/>
                  <a:pt x="2363566" y="132718"/>
                  <a:pt x="2365917" y="137598"/>
                </a:cubicBezTo>
                <a:cubicBezTo>
                  <a:pt x="2368267" y="142478"/>
                  <a:pt x="2369441" y="148233"/>
                  <a:pt x="2369441" y="154865"/>
                </a:cubicBezTo>
                <a:cubicBezTo>
                  <a:pt x="2369441" y="161177"/>
                  <a:pt x="2367846" y="167172"/>
                  <a:pt x="2364655" y="172853"/>
                </a:cubicBezTo>
                <a:cubicBezTo>
                  <a:pt x="2361464" y="178533"/>
                  <a:pt x="2356655" y="183103"/>
                  <a:pt x="2350228" y="186562"/>
                </a:cubicBezTo>
                <a:cubicBezTo>
                  <a:pt x="2343801" y="190021"/>
                  <a:pt x="2335998" y="191751"/>
                  <a:pt x="2326819" y="191751"/>
                </a:cubicBezTo>
                <a:cubicBezTo>
                  <a:pt x="2313660" y="191751"/>
                  <a:pt x="2303408" y="188183"/>
                  <a:pt x="2296064" y="181047"/>
                </a:cubicBezTo>
                <a:cubicBezTo>
                  <a:pt x="2288719" y="173912"/>
                  <a:pt x="2284354" y="164006"/>
                  <a:pt x="2282968" y="151330"/>
                </a:cubicBezTo>
                <a:lnTo>
                  <a:pt x="2302638" y="148288"/>
                </a:lnTo>
                <a:cubicBezTo>
                  <a:pt x="2303767" y="157341"/>
                  <a:pt x="2306499" y="164021"/>
                  <a:pt x="2310834" y="168326"/>
                </a:cubicBezTo>
                <a:cubicBezTo>
                  <a:pt x="2315169" y="172632"/>
                  <a:pt x="2320659" y="174784"/>
                  <a:pt x="2327304" y="174784"/>
                </a:cubicBezTo>
                <a:cubicBezTo>
                  <a:pt x="2331623" y="174784"/>
                  <a:pt x="2335441" y="173981"/>
                  <a:pt x="2338758" y="172375"/>
                </a:cubicBezTo>
                <a:cubicBezTo>
                  <a:pt x="2342074" y="170769"/>
                  <a:pt x="2344656" y="168478"/>
                  <a:pt x="2346502" y="165504"/>
                </a:cubicBezTo>
                <a:cubicBezTo>
                  <a:pt x="2348348" y="162529"/>
                  <a:pt x="2349271" y="159065"/>
                  <a:pt x="2349271" y="155112"/>
                </a:cubicBezTo>
                <a:cubicBezTo>
                  <a:pt x="2349271" y="152073"/>
                  <a:pt x="2348658" y="149288"/>
                  <a:pt x="2347431" y="146760"/>
                </a:cubicBezTo>
                <a:cubicBezTo>
                  <a:pt x="2346204" y="144231"/>
                  <a:pt x="2343582" y="141368"/>
                  <a:pt x="2339568" y="138170"/>
                </a:cubicBezTo>
                <a:cubicBezTo>
                  <a:pt x="2335553" y="134972"/>
                  <a:pt x="2329518" y="131357"/>
                  <a:pt x="2321465" y="127327"/>
                </a:cubicBezTo>
                <a:cubicBezTo>
                  <a:pt x="2312613" y="122898"/>
                  <a:pt x="2305656" y="118688"/>
                  <a:pt x="2300595" y="114697"/>
                </a:cubicBezTo>
                <a:cubicBezTo>
                  <a:pt x="2295533" y="110706"/>
                  <a:pt x="2291874" y="106298"/>
                  <a:pt x="2289618" y="101472"/>
                </a:cubicBezTo>
                <a:cubicBezTo>
                  <a:pt x="2287362" y="96646"/>
                  <a:pt x="2286233" y="90913"/>
                  <a:pt x="2286233" y="84273"/>
                </a:cubicBezTo>
                <a:cubicBezTo>
                  <a:pt x="2286233" y="78124"/>
                  <a:pt x="2287782" y="72416"/>
                  <a:pt x="2290880" y="67150"/>
                </a:cubicBezTo>
                <a:cubicBezTo>
                  <a:pt x="2293977" y="61884"/>
                  <a:pt x="2298437" y="57684"/>
                  <a:pt x="2304260" y="54551"/>
                </a:cubicBezTo>
                <a:cubicBezTo>
                  <a:pt x="2310083" y="51419"/>
                  <a:pt x="2316860" y="49852"/>
                  <a:pt x="2324592" y="49852"/>
                </a:cubicBezTo>
                <a:close/>
                <a:moveTo>
                  <a:pt x="2114222" y="49852"/>
                </a:moveTo>
                <a:cubicBezTo>
                  <a:pt x="2137329" y="49852"/>
                  <a:pt x="2148882" y="62676"/>
                  <a:pt x="2148882" y="88323"/>
                </a:cubicBezTo>
                <a:lnTo>
                  <a:pt x="2148882" y="188611"/>
                </a:lnTo>
                <a:lnTo>
                  <a:pt x="2128959" y="188611"/>
                </a:lnTo>
                <a:lnTo>
                  <a:pt x="2128959" y="92384"/>
                </a:lnTo>
                <a:cubicBezTo>
                  <a:pt x="2128959" y="83568"/>
                  <a:pt x="2127701" y="77165"/>
                  <a:pt x="2125184" y="73174"/>
                </a:cubicBezTo>
                <a:cubicBezTo>
                  <a:pt x="2122667" y="69183"/>
                  <a:pt x="2118194" y="67187"/>
                  <a:pt x="2111763" y="67187"/>
                </a:cubicBezTo>
                <a:cubicBezTo>
                  <a:pt x="2103915" y="67187"/>
                  <a:pt x="2097445" y="70318"/>
                  <a:pt x="2092352" y="76578"/>
                </a:cubicBezTo>
                <a:cubicBezTo>
                  <a:pt x="2087260" y="82838"/>
                  <a:pt x="2084714" y="93238"/>
                  <a:pt x="2084714" y="107777"/>
                </a:cubicBezTo>
                <a:lnTo>
                  <a:pt x="2084714" y="188611"/>
                </a:lnTo>
                <a:lnTo>
                  <a:pt x="2064791" y="188611"/>
                </a:lnTo>
                <a:lnTo>
                  <a:pt x="2064791" y="52866"/>
                </a:lnTo>
                <a:lnTo>
                  <a:pt x="2084714" y="52866"/>
                </a:lnTo>
                <a:lnTo>
                  <a:pt x="2084714" y="66283"/>
                </a:lnTo>
                <a:cubicBezTo>
                  <a:pt x="2089541" y="55329"/>
                  <a:pt x="2099377" y="49852"/>
                  <a:pt x="2114222" y="49852"/>
                </a:cubicBezTo>
                <a:close/>
                <a:moveTo>
                  <a:pt x="1757631" y="49852"/>
                </a:moveTo>
                <a:cubicBezTo>
                  <a:pt x="1764341" y="49852"/>
                  <a:pt x="1770236" y="51324"/>
                  <a:pt x="1775316" y="54266"/>
                </a:cubicBezTo>
                <a:cubicBezTo>
                  <a:pt x="1780396" y="57208"/>
                  <a:pt x="1783596" y="61979"/>
                  <a:pt x="1784915" y="68578"/>
                </a:cubicBezTo>
                <a:lnTo>
                  <a:pt x="1784915" y="52866"/>
                </a:lnTo>
                <a:lnTo>
                  <a:pt x="1804098" y="52866"/>
                </a:lnTo>
                <a:lnTo>
                  <a:pt x="1804098" y="189839"/>
                </a:lnTo>
                <a:cubicBezTo>
                  <a:pt x="1804098" y="207252"/>
                  <a:pt x="1800439" y="220254"/>
                  <a:pt x="1793121" y="228844"/>
                </a:cubicBezTo>
                <a:cubicBezTo>
                  <a:pt x="1785802" y="237434"/>
                  <a:pt x="1774505" y="241729"/>
                  <a:pt x="1759230" y="241729"/>
                </a:cubicBezTo>
                <a:cubicBezTo>
                  <a:pt x="1745963" y="241729"/>
                  <a:pt x="1735990" y="238566"/>
                  <a:pt x="1729310" y="232240"/>
                </a:cubicBezTo>
                <a:cubicBezTo>
                  <a:pt x="1722629" y="225914"/>
                  <a:pt x="1719289" y="217243"/>
                  <a:pt x="1719289" y="206227"/>
                </a:cubicBezTo>
                <a:lnTo>
                  <a:pt x="1719289" y="202730"/>
                </a:lnTo>
                <a:lnTo>
                  <a:pt x="1739212" y="205048"/>
                </a:lnTo>
                <a:lnTo>
                  <a:pt x="1739212" y="209272"/>
                </a:lnTo>
                <a:cubicBezTo>
                  <a:pt x="1739401" y="213992"/>
                  <a:pt x="1741163" y="217753"/>
                  <a:pt x="1744501" y="220557"/>
                </a:cubicBezTo>
                <a:cubicBezTo>
                  <a:pt x="1747839" y="223361"/>
                  <a:pt x="1752748" y="224763"/>
                  <a:pt x="1759230" y="224763"/>
                </a:cubicBezTo>
                <a:cubicBezTo>
                  <a:pt x="1767814" y="224763"/>
                  <a:pt x="1774118" y="222382"/>
                  <a:pt x="1778141" y="217621"/>
                </a:cubicBezTo>
                <a:cubicBezTo>
                  <a:pt x="1782164" y="212859"/>
                  <a:pt x="1784176" y="205078"/>
                  <a:pt x="1784176" y="194276"/>
                </a:cubicBezTo>
                <a:lnTo>
                  <a:pt x="1784176" y="173270"/>
                </a:lnTo>
                <a:cubicBezTo>
                  <a:pt x="1783477" y="179022"/>
                  <a:pt x="1780445" y="183541"/>
                  <a:pt x="1775079" y="186825"/>
                </a:cubicBezTo>
                <a:cubicBezTo>
                  <a:pt x="1769714" y="190109"/>
                  <a:pt x="1763528" y="191751"/>
                  <a:pt x="1756522" y="191751"/>
                </a:cubicBezTo>
                <a:cubicBezTo>
                  <a:pt x="1741100" y="191751"/>
                  <a:pt x="1730280" y="185571"/>
                  <a:pt x="1724061" y="173213"/>
                </a:cubicBezTo>
                <a:cubicBezTo>
                  <a:pt x="1717842" y="160854"/>
                  <a:pt x="1714733" y="143692"/>
                  <a:pt x="1714733" y="121726"/>
                </a:cubicBezTo>
                <a:cubicBezTo>
                  <a:pt x="1714733" y="96323"/>
                  <a:pt x="1718411" y="77994"/>
                  <a:pt x="1725767" y="66737"/>
                </a:cubicBezTo>
                <a:cubicBezTo>
                  <a:pt x="1733123" y="55481"/>
                  <a:pt x="1743744" y="49852"/>
                  <a:pt x="1757631" y="49852"/>
                </a:cubicBezTo>
                <a:close/>
                <a:moveTo>
                  <a:pt x="1600692" y="49852"/>
                </a:moveTo>
                <a:cubicBezTo>
                  <a:pt x="1608105" y="49852"/>
                  <a:pt x="1614705" y="51398"/>
                  <a:pt x="1620492" y="54491"/>
                </a:cubicBezTo>
                <a:cubicBezTo>
                  <a:pt x="1626280" y="57583"/>
                  <a:pt x="1630926" y="61934"/>
                  <a:pt x="1634430" y="67542"/>
                </a:cubicBezTo>
                <a:cubicBezTo>
                  <a:pt x="1637934" y="73151"/>
                  <a:pt x="1640173" y="80435"/>
                  <a:pt x="1641146" y="89392"/>
                </a:cubicBezTo>
                <a:lnTo>
                  <a:pt x="1621484" y="91711"/>
                </a:lnTo>
                <a:cubicBezTo>
                  <a:pt x="1621163" y="86036"/>
                  <a:pt x="1620048" y="81459"/>
                  <a:pt x="1618140" y="77981"/>
                </a:cubicBezTo>
                <a:cubicBezTo>
                  <a:pt x="1616232" y="74503"/>
                  <a:pt x="1613665" y="71773"/>
                  <a:pt x="1610438" y="69791"/>
                </a:cubicBezTo>
                <a:cubicBezTo>
                  <a:pt x="1607211" y="67809"/>
                  <a:pt x="1603549" y="66818"/>
                  <a:pt x="1599454" y="66818"/>
                </a:cubicBezTo>
                <a:cubicBezTo>
                  <a:pt x="1594060" y="66818"/>
                  <a:pt x="1589762" y="68419"/>
                  <a:pt x="1586563" y="71620"/>
                </a:cubicBezTo>
                <a:cubicBezTo>
                  <a:pt x="1583363" y="74821"/>
                  <a:pt x="1581764" y="78874"/>
                  <a:pt x="1581764" y="83781"/>
                </a:cubicBezTo>
                <a:cubicBezTo>
                  <a:pt x="1581764" y="87662"/>
                  <a:pt x="1582800" y="91040"/>
                  <a:pt x="1584874" y="93915"/>
                </a:cubicBezTo>
                <a:cubicBezTo>
                  <a:pt x="1586947" y="96790"/>
                  <a:pt x="1589507" y="99244"/>
                  <a:pt x="1592553" y="101276"/>
                </a:cubicBezTo>
                <a:cubicBezTo>
                  <a:pt x="1595600" y="103308"/>
                  <a:pt x="1599003" y="105591"/>
                  <a:pt x="1602762" y="108126"/>
                </a:cubicBezTo>
                <a:cubicBezTo>
                  <a:pt x="1615753" y="114192"/>
                  <a:pt x="1624955" y="119400"/>
                  <a:pt x="1630370" y="123751"/>
                </a:cubicBezTo>
                <a:cubicBezTo>
                  <a:pt x="1635784" y="128103"/>
                  <a:pt x="1639667" y="132718"/>
                  <a:pt x="1642017" y="137598"/>
                </a:cubicBezTo>
                <a:cubicBezTo>
                  <a:pt x="1644367" y="142478"/>
                  <a:pt x="1645542" y="148233"/>
                  <a:pt x="1645542" y="154865"/>
                </a:cubicBezTo>
                <a:cubicBezTo>
                  <a:pt x="1645542" y="161177"/>
                  <a:pt x="1643946" y="167172"/>
                  <a:pt x="1640755" y="172853"/>
                </a:cubicBezTo>
                <a:cubicBezTo>
                  <a:pt x="1637564" y="178533"/>
                  <a:pt x="1632755" y="183103"/>
                  <a:pt x="1626328" y="186562"/>
                </a:cubicBezTo>
                <a:cubicBezTo>
                  <a:pt x="1619901" y="190021"/>
                  <a:pt x="1612098" y="191751"/>
                  <a:pt x="1602919" y="191751"/>
                </a:cubicBezTo>
                <a:cubicBezTo>
                  <a:pt x="1589760" y="191751"/>
                  <a:pt x="1579508" y="188183"/>
                  <a:pt x="1572163" y="181047"/>
                </a:cubicBezTo>
                <a:cubicBezTo>
                  <a:pt x="1564819" y="173912"/>
                  <a:pt x="1560453" y="164006"/>
                  <a:pt x="1559068" y="151330"/>
                </a:cubicBezTo>
                <a:lnTo>
                  <a:pt x="1578738" y="148288"/>
                </a:lnTo>
                <a:cubicBezTo>
                  <a:pt x="1579867" y="157341"/>
                  <a:pt x="1582599" y="164021"/>
                  <a:pt x="1586934" y="168326"/>
                </a:cubicBezTo>
                <a:cubicBezTo>
                  <a:pt x="1591269" y="172632"/>
                  <a:pt x="1596759" y="174784"/>
                  <a:pt x="1603404" y="174784"/>
                </a:cubicBezTo>
                <a:cubicBezTo>
                  <a:pt x="1607723" y="174784"/>
                  <a:pt x="1611541" y="173981"/>
                  <a:pt x="1614857" y="172375"/>
                </a:cubicBezTo>
                <a:cubicBezTo>
                  <a:pt x="1618174" y="170769"/>
                  <a:pt x="1620755" y="168478"/>
                  <a:pt x="1622602" y="165504"/>
                </a:cubicBezTo>
                <a:cubicBezTo>
                  <a:pt x="1624448" y="162529"/>
                  <a:pt x="1625371" y="159065"/>
                  <a:pt x="1625371" y="155112"/>
                </a:cubicBezTo>
                <a:cubicBezTo>
                  <a:pt x="1625371" y="152073"/>
                  <a:pt x="1624758" y="149288"/>
                  <a:pt x="1623531" y="146760"/>
                </a:cubicBezTo>
                <a:cubicBezTo>
                  <a:pt x="1622304" y="144231"/>
                  <a:pt x="1619683" y="141368"/>
                  <a:pt x="1615668" y="138170"/>
                </a:cubicBezTo>
                <a:cubicBezTo>
                  <a:pt x="1611653" y="134972"/>
                  <a:pt x="1605618" y="131357"/>
                  <a:pt x="1597564" y="127327"/>
                </a:cubicBezTo>
                <a:cubicBezTo>
                  <a:pt x="1588713" y="122898"/>
                  <a:pt x="1581756" y="118688"/>
                  <a:pt x="1576695" y="114697"/>
                </a:cubicBezTo>
                <a:cubicBezTo>
                  <a:pt x="1571633" y="110706"/>
                  <a:pt x="1567974" y="106298"/>
                  <a:pt x="1565718" y="101472"/>
                </a:cubicBezTo>
                <a:cubicBezTo>
                  <a:pt x="1563462" y="96646"/>
                  <a:pt x="1562333" y="90913"/>
                  <a:pt x="1562333" y="84273"/>
                </a:cubicBezTo>
                <a:cubicBezTo>
                  <a:pt x="1562333" y="78124"/>
                  <a:pt x="1563882" y="72416"/>
                  <a:pt x="1566979" y="67150"/>
                </a:cubicBezTo>
                <a:cubicBezTo>
                  <a:pt x="1570077" y="61884"/>
                  <a:pt x="1574537" y="57684"/>
                  <a:pt x="1580360" y="54551"/>
                </a:cubicBezTo>
                <a:cubicBezTo>
                  <a:pt x="1586183" y="51419"/>
                  <a:pt x="1592960" y="49852"/>
                  <a:pt x="1600692" y="49852"/>
                </a:cubicBezTo>
                <a:close/>
                <a:moveTo>
                  <a:pt x="1380797" y="49852"/>
                </a:moveTo>
                <a:cubicBezTo>
                  <a:pt x="1403904" y="49852"/>
                  <a:pt x="1415457" y="62676"/>
                  <a:pt x="1415457" y="88323"/>
                </a:cubicBezTo>
                <a:lnTo>
                  <a:pt x="1415457" y="188611"/>
                </a:lnTo>
                <a:lnTo>
                  <a:pt x="1395534" y="188611"/>
                </a:lnTo>
                <a:lnTo>
                  <a:pt x="1395534" y="92384"/>
                </a:lnTo>
                <a:cubicBezTo>
                  <a:pt x="1395534" y="83568"/>
                  <a:pt x="1394276" y="77165"/>
                  <a:pt x="1391759" y="73174"/>
                </a:cubicBezTo>
                <a:cubicBezTo>
                  <a:pt x="1389242" y="69183"/>
                  <a:pt x="1384769" y="67187"/>
                  <a:pt x="1378338" y="67187"/>
                </a:cubicBezTo>
                <a:cubicBezTo>
                  <a:pt x="1370490" y="67187"/>
                  <a:pt x="1364020" y="70318"/>
                  <a:pt x="1358927" y="76578"/>
                </a:cubicBezTo>
                <a:cubicBezTo>
                  <a:pt x="1353835" y="82838"/>
                  <a:pt x="1351289" y="93238"/>
                  <a:pt x="1351289" y="107777"/>
                </a:cubicBezTo>
                <a:lnTo>
                  <a:pt x="1351289" y="188611"/>
                </a:lnTo>
                <a:lnTo>
                  <a:pt x="1331366" y="188611"/>
                </a:lnTo>
                <a:lnTo>
                  <a:pt x="1331366" y="52866"/>
                </a:lnTo>
                <a:lnTo>
                  <a:pt x="1351289" y="52866"/>
                </a:lnTo>
                <a:lnTo>
                  <a:pt x="1351289" y="66283"/>
                </a:lnTo>
                <a:cubicBezTo>
                  <a:pt x="1356116" y="55329"/>
                  <a:pt x="1365951" y="49852"/>
                  <a:pt x="1380797" y="49852"/>
                </a:cubicBezTo>
                <a:close/>
                <a:moveTo>
                  <a:pt x="1202949" y="49852"/>
                </a:moveTo>
                <a:cubicBezTo>
                  <a:pt x="1209712" y="49852"/>
                  <a:pt x="1216381" y="52574"/>
                  <a:pt x="1222954" y="58017"/>
                </a:cubicBezTo>
                <a:lnTo>
                  <a:pt x="1215696" y="75065"/>
                </a:lnTo>
                <a:cubicBezTo>
                  <a:pt x="1211692" y="73639"/>
                  <a:pt x="1208863" y="72688"/>
                  <a:pt x="1207210" y="72211"/>
                </a:cubicBezTo>
                <a:cubicBezTo>
                  <a:pt x="1205557" y="71734"/>
                  <a:pt x="1203807" y="71496"/>
                  <a:pt x="1201961" y="71496"/>
                </a:cubicBezTo>
                <a:cubicBezTo>
                  <a:pt x="1187213" y="71496"/>
                  <a:pt x="1179839" y="88475"/>
                  <a:pt x="1179839" y="122432"/>
                </a:cubicBezTo>
                <a:lnTo>
                  <a:pt x="1179839" y="188611"/>
                </a:lnTo>
                <a:lnTo>
                  <a:pt x="1159916" y="188611"/>
                </a:lnTo>
                <a:lnTo>
                  <a:pt x="1159916" y="52866"/>
                </a:lnTo>
                <a:lnTo>
                  <a:pt x="1178607" y="52866"/>
                </a:lnTo>
                <a:lnTo>
                  <a:pt x="1178607" y="77608"/>
                </a:lnTo>
                <a:cubicBezTo>
                  <a:pt x="1181630" y="59104"/>
                  <a:pt x="1189744" y="49852"/>
                  <a:pt x="1202949" y="49852"/>
                </a:cubicBezTo>
                <a:close/>
                <a:moveTo>
                  <a:pt x="1092905" y="49852"/>
                </a:moveTo>
                <a:cubicBezTo>
                  <a:pt x="1107609" y="49852"/>
                  <a:pt x="1118649" y="54823"/>
                  <a:pt x="1126025" y="64763"/>
                </a:cubicBezTo>
                <a:cubicBezTo>
                  <a:pt x="1133401" y="74704"/>
                  <a:pt x="1137090" y="90399"/>
                  <a:pt x="1137090" y="111848"/>
                </a:cubicBezTo>
                <a:lnTo>
                  <a:pt x="1137090" y="125320"/>
                </a:lnTo>
                <a:lnTo>
                  <a:pt x="1068277" y="125320"/>
                </a:lnTo>
                <a:cubicBezTo>
                  <a:pt x="1068493" y="136568"/>
                  <a:pt x="1069605" y="145970"/>
                  <a:pt x="1071613" y="153525"/>
                </a:cubicBezTo>
                <a:cubicBezTo>
                  <a:pt x="1073620" y="161080"/>
                  <a:pt x="1076472" y="166430"/>
                  <a:pt x="1080168" y="169575"/>
                </a:cubicBezTo>
                <a:cubicBezTo>
                  <a:pt x="1083864" y="172720"/>
                  <a:pt x="1088727" y="174292"/>
                  <a:pt x="1094755" y="174292"/>
                </a:cubicBezTo>
                <a:cubicBezTo>
                  <a:pt x="1101574" y="174292"/>
                  <a:pt x="1106900" y="171800"/>
                  <a:pt x="1110734" y="166817"/>
                </a:cubicBezTo>
                <a:cubicBezTo>
                  <a:pt x="1114567" y="161834"/>
                  <a:pt x="1116943" y="153232"/>
                  <a:pt x="1117863" y="141011"/>
                </a:cubicBezTo>
                <a:lnTo>
                  <a:pt x="1136966" y="143783"/>
                </a:lnTo>
                <a:cubicBezTo>
                  <a:pt x="1134517" y="175762"/>
                  <a:pt x="1120406" y="191751"/>
                  <a:pt x="1094632" y="191751"/>
                </a:cubicBezTo>
                <a:cubicBezTo>
                  <a:pt x="1083405" y="191751"/>
                  <a:pt x="1074330" y="188927"/>
                  <a:pt x="1067409" y="183279"/>
                </a:cubicBezTo>
                <a:cubicBezTo>
                  <a:pt x="1060487" y="177632"/>
                  <a:pt x="1055519" y="169440"/>
                  <a:pt x="1052505" y="158705"/>
                </a:cubicBezTo>
                <a:cubicBezTo>
                  <a:pt x="1049490" y="147970"/>
                  <a:pt x="1047983" y="134494"/>
                  <a:pt x="1047983" y="118276"/>
                </a:cubicBezTo>
                <a:cubicBezTo>
                  <a:pt x="1047983" y="94837"/>
                  <a:pt x="1051797" y="77573"/>
                  <a:pt x="1059426" y="66485"/>
                </a:cubicBezTo>
                <a:cubicBezTo>
                  <a:pt x="1067055" y="55396"/>
                  <a:pt x="1078214" y="49852"/>
                  <a:pt x="1092905" y="49852"/>
                </a:cubicBezTo>
                <a:close/>
                <a:moveTo>
                  <a:pt x="1031498" y="49852"/>
                </a:moveTo>
                <a:cubicBezTo>
                  <a:pt x="1038262" y="49852"/>
                  <a:pt x="1044931" y="52574"/>
                  <a:pt x="1051504" y="58017"/>
                </a:cubicBezTo>
                <a:lnTo>
                  <a:pt x="1044246" y="75065"/>
                </a:lnTo>
                <a:cubicBezTo>
                  <a:pt x="1040242" y="73639"/>
                  <a:pt x="1037413" y="72688"/>
                  <a:pt x="1035760" y="72211"/>
                </a:cubicBezTo>
                <a:cubicBezTo>
                  <a:pt x="1034107" y="71734"/>
                  <a:pt x="1032357" y="71496"/>
                  <a:pt x="1030511" y="71496"/>
                </a:cubicBezTo>
                <a:cubicBezTo>
                  <a:pt x="1015763" y="71496"/>
                  <a:pt x="1008389" y="88475"/>
                  <a:pt x="1008389" y="122432"/>
                </a:cubicBezTo>
                <a:lnTo>
                  <a:pt x="1008389" y="188611"/>
                </a:lnTo>
                <a:lnTo>
                  <a:pt x="988466" y="188611"/>
                </a:lnTo>
                <a:lnTo>
                  <a:pt x="988466" y="52866"/>
                </a:lnTo>
                <a:lnTo>
                  <a:pt x="1007157" y="52866"/>
                </a:lnTo>
                <a:lnTo>
                  <a:pt x="1007157" y="77608"/>
                </a:lnTo>
                <a:cubicBezTo>
                  <a:pt x="1010180" y="59104"/>
                  <a:pt x="1018294" y="49852"/>
                  <a:pt x="1031498" y="49852"/>
                </a:cubicBezTo>
                <a:close/>
                <a:moveTo>
                  <a:pt x="921455" y="49852"/>
                </a:moveTo>
                <a:cubicBezTo>
                  <a:pt x="936159" y="49852"/>
                  <a:pt x="947199" y="54823"/>
                  <a:pt x="954575" y="64763"/>
                </a:cubicBezTo>
                <a:cubicBezTo>
                  <a:pt x="961951" y="74704"/>
                  <a:pt x="965639" y="90399"/>
                  <a:pt x="965639" y="111848"/>
                </a:cubicBezTo>
                <a:lnTo>
                  <a:pt x="965639" y="125320"/>
                </a:lnTo>
                <a:lnTo>
                  <a:pt x="896827" y="125320"/>
                </a:lnTo>
                <a:cubicBezTo>
                  <a:pt x="897043" y="136568"/>
                  <a:pt x="898155" y="145970"/>
                  <a:pt x="900163" y="153525"/>
                </a:cubicBezTo>
                <a:cubicBezTo>
                  <a:pt x="902170" y="161080"/>
                  <a:pt x="905022" y="166430"/>
                  <a:pt x="908718" y="169575"/>
                </a:cubicBezTo>
                <a:cubicBezTo>
                  <a:pt x="912414" y="172720"/>
                  <a:pt x="917277" y="174292"/>
                  <a:pt x="923305" y="174292"/>
                </a:cubicBezTo>
                <a:cubicBezTo>
                  <a:pt x="930124" y="174292"/>
                  <a:pt x="935451" y="171800"/>
                  <a:pt x="939284" y="166817"/>
                </a:cubicBezTo>
                <a:cubicBezTo>
                  <a:pt x="943117" y="161834"/>
                  <a:pt x="945493" y="153232"/>
                  <a:pt x="946413" y="141011"/>
                </a:cubicBezTo>
                <a:lnTo>
                  <a:pt x="965516" y="143783"/>
                </a:lnTo>
                <a:cubicBezTo>
                  <a:pt x="963067" y="175762"/>
                  <a:pt x="948956" y="191751"/>
                  <a:pt x="923182" y="191751"/>
                </a:cubicBezTo>
                <a:cubicBezTo>
                  <a:pt x="911955" y="191751"/>
                  <a:pt x="902880" y="188927"/>
                  <a:pt x="895959" y="183279"/>
                </a:cubicBezTo>
                <a:cubicBezTo>
                  <a:pt x="889037" y="177632"/>
                  <a:pt x="884069" y="169440"/>
                  <a:pt x="881055" y="158705"/>
                </a:cubicBezTo>
                <a:cubicBezTo>
                  <a:pt x="878040" y="147970"/>
                  <a:pt x="876533" y="134494"/>
                  <a:pt x="876533" y="118276"/>
                </a:cubicBezTo>
                <a:cubicBezTo>
                  <a:pt x="876533" y="94837"/>
                  <a:pt x="880347" y="77573"/>
                  <a:pt x="887976" y="66485"/>
                </a:cubicBezTo>
                <a:cubicBezTo>
                  <a:pt x="895605" y="55396"/>
                  <a:pt x="906764" y="49852"/>
                  <a:pt x="921455" y="49852"/>
                </a:cubicBezTo>
                <a:close/>
                <a:moveTo>
                  <a:pt x="704522" y="49852"/>
                </a:moveTo>
                <a:cubicBezTo>
                  <a:pt x="727628" y="49852"/>
                  <a:pt x="739182" y="62676"/>
                  <a:pt x="739182" y="88323"/>
                </a:cubicBezTo>
                <a:lnTo>
                  <a:pt x="739182" y="188611"/>
                </a:lnTo>
                <a:lnTo>
                  <a:pt x="719259" y="188611"/>
                </a:lnTo>
                <a:lnTo>
                  <a:pt x="719259" y="92384"/>
                </a:lnTo>
                <a:cubicBezTo>
                  <a:pt x="719259" y="83568"/>
                  <a:pt x="718001" y="77165"/>
                  <a:pt x="715484" y="73174"/>
                </a:cubicBezTo>
                <a:cubicBezTo>
                  <a:pt x="712967" y="69183"/>
                  <a:pt x="708494" y="67187"/>
                  <a:pt x="702063" y="67187"/>
                </a:cubicBezTo>
                <a:cubicBezTo>
                  <a:pt x="694215" y="67187"/>
                  <a:pt x="687744" y="70318"/>
                  <a:pt x="682652" y="76578"/>
                </a:cubicBezTo>
                <a:cubicBezTo>
                  <a:pt x="677560" y="82838"/>
                  <a:pt x="675014" y="93238"/>
                  <a:pt x="675014" y="107777"/>
                </a:cubicBezTo>
                <a:lnTo>
                  <a:pt x="675014" y="188611"/>
                </a:lnTo>
                <a:lnTo>
                  <a:pt x="655091" y="188611"/>
                </a:lnTo>
                <a:lnTo>
                  <a:pt x="655091" y="52866"/>
                </a:lnTo>
                <a:lnTo>
                  <a:pt x="675014" y="52866"/>
                </a:lnTo>
                <a:lnTo>
                  <a:pt x="675014" y="66283"/>
                </a:lnTo>
                <a:cubicBezTo>
                  <a:pt x="679841" y="55329"/>
                  <a:pt x="689677" y="49852"/>
                  <a:pt x="704522" y="49852"/>
                </a:cubicBezTo>
                <a:close/>
                <a:moveTo>
                  <a:pt x="354740" y="49852"/>
                </a:moveTo>
                <a:cubicBezTo>
                  <a:pt x="367694" y="49852"/>
                  <a:pt x="377017" y="53721"/>
                  <a:pt x="382711" y="61459"/>
                </a:cubicBezTo>
                <a:cubicBezTo>
                  <a:pt x="388405" y="69197"/>
                  <a:pt x="391252" y="80983"/>
                  <a:pt x="391252" y="96819"/>
                </a:cubicBezTo>
                <a:lnTo>
                  <a:pt x="391252" y="151496"/>
                </a:lnTo>
                <a:cubicBezTo>
                  <a:pt x="391252" y="157383"/>
                  <a:pt x="391426" y="161851"/>
                  <a:pt x="391773" y="164901"/>
                </a:cubicBezTo>
                <a:cubicBezTo>
                  <a:pt x="392120" y="167952"/>
                  <a:pt x="392767" y="170897"/>
                  <a:pt x="393714" y="173737"/>
                </a:cubicBezTo>
                <a:cubicBezTo>
                  <a:pt x="394660" y="176576"/>
                  <a:pt x="396343" y="181535"/>
                  <a:pt x="398763" y="188611"/>
                </a:cubicBezTo>
                <a:lnTo>
                  <a:pt x="379311" y="188611"/>
                </a:lnTo>
                <a:cubicBezTo>
                  <a:pt x="376578" y="183476"/>
                  <a:pt x="375151" y="178976"/>
                  <a:pt x="375030" y="175112"/>
                </a:cubicBezTo>
                <a:cubicBezTo>
                  <a:pt x="373780" y="180261"/>
                  <a:pt x="370629" y="184321"/>
                  <a:pt x="365574" y="187293"/>
                </a:cubicBezTo>
                <a:cubicBezTo>
                  <a:pt x="360520" y="190265"/>
                  <a:pt x="354693" y="191751"/>
                  <a:pt x="348092" y="191751"/>
                </a:cubicBezTo>
                <a:cubicBezTo>
                  <a:pt x="341093" y="191751"/>
                  <a:pt x="334949" y="190105"/>
                  <a:pt x="329661" y="186815"/>
                </a:cubicBezTo>
                <a:cubicBezTo>
                  <a:pt x="324373" y="183525"/>
                  <a:pt x="320346" y="179046"/>
                  <a:pt x="317579" y="173380"/>
                </a:cubicBezTo>
                <a:cubicBezTo>
                  <a:pt x="314811" y="167713"/>
                  <a:pt x="313428" y="161334"/>
                  <a:pt x="313428" y="154241"/>
                </a:cubicBezTo>
                <a:cubicBezTo>
                  <a:pt x="313428" y="146505"/>
                  <a:pt x="314634" y="140049"/>
                  <a:pt x="317046" y="134873"/>
                </a:cubicBezTo>
                <a:cubicBezTo>
                  <a:pt x="319458" y="129696"/>
                  <a:pt x="323275" y="125301"/>
                  <a:pt x="328498" y="121688"/>
                </a:cubicBezTo>
                <a:cubicBezTo>
                  <a:pt x="333720" y="118075"/>
                  <a:pt x="340634" y="114792"/>
                  <a:pt x="349240" y="111839"/>
                </a:cubicBezTo>
                <a:cubicBezTo>
                  <a:pt x="361231" y="107734"/>
                  <a:pt x="368799" y="104621"/>
                  <a:pt x="371945" y="102501"/>
                </a:cubicBezTo>
                <a:lnTo>
                  <a:pt x="371945" y="97190"/>
                </a:lnTo>
                <a:cubicBezTo>
                  <a:pt x="371945" y="90661"/>
                  <a:pt x="371525" y="85216"/>
                  <a:pt x="370684" y="80855"/>
                </a:cubicBezTo>
                <a:cubicBezTo>
                  <a:pt x="369843" y="76494"/>
                  <a:pt x="368184" y="73023"/>
                  <a:pt x="365708" y="70442"/>
                </a:cubicBezTo>
                <a:cubicBezTo>
                  <a:pt x="363232" y="67862"/>
                  <a:pt x="359577" y="66571"/>
                  <a:pt x="354746" y="66571"/>
                </a:cubicBezTo>
                <a:cubicBezTo>
                  <a:pt x="348426" y="66571"/>
                  <a:pt x="343693" y="68414"/>
                  <a:pt x="340547" y="72099"/>
                </a:cubicBezTo>
                <a:cubicBezTo>
                  <a:pt x="337400" y="75785"/>
                  <a:pt x="335310" y="82475"/>
                  <a:pt x="334277" y="92171"/>
                </a:cubicBezTo>
                <a:lnTo>
                  <a:pt x="315274" y="89730"/>
                </a:lnTo>
                <a:cubicBezTo>
                  <a:pt x="316570" y="76126"/>
                  <a:pt x="320555" y="66079"/>
                  <a:pt x="327226" y="59588"/>
                </a:cubicBezTo>
                <a:cubicBezTo>
                  <a:pt x="333898" y="53098"/>
                  <a:pt x="343069" y="49852"/>
                  <a:pt x="354740" y="49852"/>
                </a:cubicBezTo>
                <a:close/>
                <a:moveTo>
                  <a:pt x="183290" y="49852"/>
                </a:moveTo>
                <a:cubicBezTo>
                  <a:pt x="196243" y="49852"/>
                  <a:pt x="205567" y="53721"/>
                  <a:pt x="211261" y="61459"/>
                </a:cubicBezTo>
                <a:cubicBezTo>
                  <a:pt x="216955" y="69197"/>
                  <a:pt x="219802" y="80983"/>
                  <a:pt x="219802" y="96819"/>
                </a:cubicBezTo>
                <a:lnTo>
                  <a:pt x="219802" y="151496"/>
                </a:lnTo>
                <a:cubicBezTo>
                  <a:pt x="219802" y="157383"/>
                  <a:pt x="219976" y="161851"/>
                  <a:pt x="220323" y="164901"/>
                </a:cubicBezTo>
                <a:cubicBezTo>
                  <a:pt x="220671" y="167952"/>
                  <a:pt x="221317" y="170897"/>
                  <a:pt x="222264" y="173737"/>
                </a:cubicBezTo>
                <a:cubicBezTo>
                  <a:pt x="223210" y="176576"/>
                  <a:pt x="224893" y="181535"/>
                  <a:pt x="227313" y="188611"/>
                </a:cubicBezTo>
                <a:lnTo>
                  <a:pt x="207861" y="188611"/>
                </a:lnTo>
                <a:cubicBezTo>
                  <a:pt x="205128" y="183476"/>
                  <a:pt x="203701" y="178976"/>
                  <a:pt x="203580" y="175112"/>
                </a:cubicBezTo>
                <a:cubicBezTo>
                  <a:pt x="202330" y="180261"/>
                  <a:pt x="199179" y="184321"/>
                  <a:pt x="194124" y="187293"/>
                </a:cubicBezTo>
                <a:cubicBezTo>
                  <a:pt x="189070" y="190265"/>
                  <a:pt x="183243" y="191751"/>
                  <a:pt x="176642" y="191751"/>
                </a:cubicBezTo>
                <a:cubicBezTo>
                  <a:pt x="169643" y="191751"/>
                  <a:pt x="163499" y="190105"/>
                  <a:pt x="158211" y="186815"/>
                </a:cubicBezTo>
                <a:cubicBezTo>
                  <a:pt x="152924" y="183525"/>
                  <a:pt x="148896" y="179046"/>
                  <a:pt x="146129" y="173380"/>
                </a:cubicBezTo>
                <a:cubicBezTo>
                  <a:pt x="143362" y="167713"/>
                  <a:pt x="141978" y="161334"/>
                  <a:pt x="141978" y="154241"/>
                </a:cubicBezTo>
                <a:cubicBezTo>
                  <a:pt x="141978" y="146505"/>
                  <a:pt x="143184" y="140049"/>
                  <a:pt x="145596" y="134873"/>
                </a:cubicBezTo>
                <a:cubicBezTo>
                  <a:pt x="148008" y="129696"/>
                  <a:pt x="151825" y="125301"/>
                  <a:pt x="157048" y="121688"/>
                </a:cubicBezTo>
                <a:cubicBezTo>
                  <a:pt x="162270" y="118075"/>
                  <a:pt x="169184" y="114792"/>
                  <a:pt x="177790" y="111839"/>
                </a:cubicBezTo>
                <a:cubicBezTo>
                  <a:pt x="189781" y="107734"/>
                  <a:pt x="197349" y="104621"/>
                  <a:pt x="200495" y="102501"/>
                </a:cubicBezTo>
                <a:lnTo>
                  <a:pt x="200495" y="97190"/>
                </a:lnTo>
                <a:cubicBezTo>
                  <a:pt x="200495" y="90661"/>
                  <a:pt x="200075" y="85216"/>
                  <a:pt x="199234" y="80855"/>
                </a:cubicBezTo>
                <a:cubicBezTo>
                  <a:pt x="198393" y="76494"/>
                  <a:pt x="196734" y="73023"/>
                  <a:pt x="194258" y="70442"/>
                </a:cubicBezTo>
                <a:cubicBezTo>
                  <a:pt x="191782" y="67862"/>
                  <a:pt x="188128" y="66571"/>
                  <a:pt x="183296" y="66571"/>
                </a:cubicBezTo>
                <a:cubicBezTo>
                  <a:pt x="176977" y="66571"/>
                  <a:pt x="172244" y="68414"/>
                  <a:pt x="169097" y="72099"/>
                </a:cubicBezTo>
                <a:cubicBezTo>
                  <a:pt x="165951" y="75785"/>
                  <a:pt x="163861" y="82475"/>
                  <a:pt x="162827" y="92171"/>
                </a:cubicBezTo>
                <a:lnTo>
                  <a:pt x="143824" y="89730"/>
                </a:lnTo>
                <a:cubicBezTo>
                  <a:pt x="145120" y="76126"/>
                  <a:pt x="149104" y="66079"/>
                  <a:pt x="155776" y="59588"/>
                </a:cubicBezTo>
                <a:cubicBezTo>
                  <a:pt x="162448" y="53098"/>
                  <a:pt x="171619" y="49852"/>
                  <a:pt x="183290" y="49852"/>
                </a:cubicBezTo>
                <a:close/>
                <a:moveTo>
                  <a:pt x="21646" y="22689"/>
                </a:moveTo>
                <a:lnTo>
                  <a:pt x="21646" y="169059"/>
                </a:lnTo>
                <a:lnTo>
                  <a:pt x="42168" y="169059"/>
                </a:lnTo>
                <a:cubicBezTo>
                  <a:pt x="54850" y="169059"/>
                  <a:pt x="64582" y="166475"/>
                  <a:pt x="71365" y="161306"/>
                </a:cubicBezTo>
                <a:cubicBezTo>
                  <a:pt x="78148" y="156137"/>
                  <a:pt x="82976" y="147888"/>
                  <a:pt x="85851" y="136559"/>
                </a:cubicBezTo>
                <a:cubicBezTo>
                  <a:pt x="88725" y="125230"/>
                  <a:pt x="90163" y="109781"/>
                  <a:pt x="90163" y="90212"/>
                </a:cubicBezTo>
                <a:cubicBezTo>
                  <a:pt x="90163" y="74913"/>
                  <a:pt x="88737" y="62377"/>
                  <a:pt x="85886" y="52604"/>
                </a:cubicBezTo>
                <a:cubicBezTo>
                  <a:pt x="83035" y="42831"/>
                  <a:pt x="78159" y="35402"/>
                  <a:pt x="71257" y="30317"/>
                </a:cubicBezTo>
                <a:cubicBezTo>
                  <a:pt x="64355" y="25232"/>
                  <a:pt x="54741" y="22689"/>
                  <a:pt x="42415" y="22689"/>
                </a:cubicBezTo>
                <a:close/>
                <a:moveTo>
                  <a:pt x="5787804" y="10924"/>
                </a:moveTo>
                <a:lnTo>
                  <a:pt x="5787804" y="52866"/>
                </a:lnTo>
                <a:lnTo>
                  <a:pt x="5806557" y="52866"/>
                </a:lnTo>
                <a:lnTo>
                  <a:pt x="5806557" y="68724"/>
                </a:lnTo>
                <a:lnTo>
                  <a:pt x="5787804" y="68724"/>
                </a:lnTo>
                <a:lnTo>
                  <a:pt x="5787804" y="154883"/>
                </a:lnTo>
                <a:cubicBezTo>
                  <a:pt x="5787804" y="160341"/>
                  <a:pt x="5788070" y="164392"/>
                  <a:pt x="5788603" y="167034"/>
                </a:cubicBezTo>
                <a:cubicBezTo>
                  <a:pt x="5789136" y="169676"/>
                  <a:pt x="5789917" y="171485"/>
                  <a:pt x="5790945" y="172460"/>
                </a:cubicBezTo>
                <a:cubicBezTo>
                  <a:pt x="5791973" y="173435"/>
                  <a:pt x="5793480" y="173923"/>
                  <a:pt x="5795464" y="173923"/>
                </a:cubicBezTo>
                <a:cubicBezTo>
                  <a:pt x="5797537" y="173923"/>
                  <a:pt x="5799721" y="173731"/>
                  <a:pt x="5802016" y="173346"/>
                </a:cubicBezTo>
                <a:cubicBezTo>
                  <a:pt x="5804312" y="172962"/>
                  <a:pt x="5806798" y="172702"/>
                  <a:pt x="5809475" y="172567"/>
                </a:cubicBezTo>
                <a:lnTo>
                  <a:pt x="5811706" y="189659"/>
                </a:lnTo>
                <a:cubicBezTo>
                  <a:pt x="5804213" y="191053"/>
                  <a:pt x="5798505" y="191751"/>
                  <a:pt x="5794581" y="191751"/>
                </a:cubicBezTo>
                <a:cubicBezTo>
                  <a:pt x="5785523" y="191751"/>
                  <a:pt x="5778808" y="189193"/>
                  <a:pt x="5774437" y="184078"/>
                </a:cubicBezTo>
                <a:cubicBezTo>
                  <a:pt x="5770066" y="178963"/>
                  <a:pt x="5767881" y="170708"/>
                  <a:pt x="5767881" y="159313"/>
                </a:cubicBezTo>
                <a:lnTo>
                  <a:pt x="5767881" y="68724"/>
                </a:lnTo>
                <a:lnTo>
                  <a:pt x="5753440" y="68724"/>
                </a:lnTo>
                <a:lnTo>
                  <a:pt x="5753440" y="52866"/>
                </a:lnTo>
                <a:lnTo>
                  <a:pt x="5767881" y="52866"/>
                </a:lnTo>
                <a:lnTo>
                  <a:pt x="5767881" y="21384"/>
                </a:lnTo>
                <a:close/>
                <a:moveTo>
                  <a:pt x="5635404" y="10924"/>
                </a:moveTo>
                <a:lnTo>
                  <a:pt x="5635404" y="52866"/>
                </a:lnTo>
                <a:lnTo>
                  <a:pt x="5654157" y="52866"/>
                </a:lnTo>
                <a:lnTo>
                  <a:pt x="5654157" y="68724"/>
                </a:lnTo>
                <a:lnTo>
                  <a:pt x="5635404" y="68724"/>
                </a:lnTo>
                <a:lnTo>
                  <a:pt x="5635404" y="154883"/>
                </a:lnTo>
                <a:cubicBezTo>
                  <a:pt x="5635404" y="160341"/>
                  <a:pt x="5635670" y="164392"/>
                  <a:pt x="5636203" y="167034"/>
                </a:cubicBezTo>
                <a:cubicBezTo>
                  <a:pt x="5636736" y="169676"/>
                  <a:pt x="5637517" y="171485"/>
                  <a:pt x="5638545" y="172460"/>
                </a:cubicBezTo>
                <a:cubicBezTo>
                  <a:pt x="5639573" y="173435"/>
                  <a:pt x="5641079" y="173923"/>
                  <a:pt x="5643064" y="173923"/>
                </a:cubicBezTo>
                <a:cubicBezTo>
                  <a:pt x="5645137" y="173923"/>
                  <a:pt x="5647321" y="173731"/>
                  <a:pt x="5649616" y="173346"/>
                </a:cubicBezTo>
                <a:cubicBezTo>
                  <a:pt x="5651911" y="172962"/>
                  <a:pt x="5654398" y="172702"/>
                  <a:pt x="5657075" y="172567"/>
                </a:cubicBezTo>
                <a:lnTo>
                  <a:pt x="5659306" y="189659"/>
                </a:lnTo>
                <a:cubicBezTo>
                  <a:pt x="5651813" y="191053"/>
                  <a:pt x="5646105" y="191751"/>
                  <a:pt x="5642181" y="191751"/>
                </a:cubicBezTo>
                <a:cubicBezTo>
                  <a:pt x="5633123" y="191751"/>
                  <a:pt x="5626408" y="189193"/>
                  <a:pt x="5622037" y="184078"/>
                </a:cubicBezTo>
                <a:cubicBezTo>
                  <a:pt x="5617666" y="178963"/>
                  <a:pt x="5615481" y="170708"/>
                  <a:pt x="5615481" y="159313"/>
                </a:cubicBezTo>
                <a:lnTo>
                  <a:pt x="5615481" y="68724"/>
                </a:lnTo>
                <a:lnTo>
                  <a:pt x="5601040" y="68724"/>
                </a:lnTo>
                <a:lnTo>
                  <a:pt x="5601040" y="52866"/>
                </a:lnTo>
                <a:lnTo>
                  <a:pt x="5615481" y="52866"/>
                </a:lnTo>
                <a:lnTo>
                  <a:pt x="5615481" y="21384"/>
                </a:lnTo>
                <a:close/>
                <a:moveTo>
                  <a:pt x="2577879" y="10924"/>
                </a:moveTo>
                <a:lnTo>
                  <a:pt x="2577879" y="52866"/>
                </a:lnTo>
                <a:lnTo>
                  <a:pt x="2596633" y="52866"/>
                </a:lnTo>
                <a:lnTo>
                  <a:pt x="2596633" y="68724"/>
                </a:lnTo>
                <a:lnTo>
                  <a:pt x="2577879" y="68724"/>
                </a:lnTo>
                <a:lnTo>
                  <a:pt x="2577879" y="154883"/>
                </a:lnTo>
                <a:cubicBezTo>
                  <a:pt x="2577879" y="160341"/>
                  <a:pt x="2578146" y="164392"/>
                  <a:pt x="2578679" y="167034"/>
                </a:cubicBezTo>
                <a:cubicBezTo>
                  <a:pt x="2579212" y="169676"/>
                  <a:pt x="2579992" y="171485"/>
                  <a:pt x="2581020" y="172460"/>
                </a:cubicBezTo>
                <a:cubicBezTo>
                  <a:pt x="2582048" y="173435"/>
                  <a:pt x="2583555" y="173923"/>
                  <a:pt x="2585539" y="173923"/>
                </a:cubicBezTo>
                <a:cubicBezTo>
                  <a:pt x="2587612" y="173923"/>
                  <a:pt x="2589797" y="173731"/>
                  <a:pt x="2592092" y="173346"/>
                </a:cubicBezTo>
                <a:cubicBezTo>
                  <a:pt x="2594386" y="172962"/>
                  <a:pt x="2596873" y="172702"/>
                  <a:pt x="2599550" y="172567"/>
                </a:cubicBezTo>
                <a:lnTo>
                  <a:pt x="2601781" y="189659"/>
                </a:lnTo>
                <a:cubicBezTo>
                  <a:pt x="2594289" y="191053"/>
                  <a:pt x="2588580" y="191751"/>
                  <a:pt x="2584656" y="191751"/>
                </a:cubicBezTo>
                <a:cubicBezTo>
                  <a:pt x="2575598" y="191751"/>
                  <a:pt x="2568883" y="189193"/>
                  <a:pt x="2564512" y="184078"/>
                </a:cubicBezTo>
                <a:cubicBezTo>
                  <a:pt x="2560142" y="178963"/>
                  <a:pt x="2557956" y="170708"/>
                  <a:pt x="2557956" y="159313"/>
                </a:cubicBezTo>
                <a:lnTo>
                  <a:pt x="2557956" y="68724"/>
                </a:lnTo>
                <a:lnTo>
                  <a:pt x="2543515" y="68724"/>
                </a:lnTo>
                <a:lnTo>
                  <a:pt x="2543515" y="52866"/>
                </a:lnTo>
                <a:lnTo>
                  <a:pt x="2557956" y="52866"/>
                </a:lnTo>
                <a:lnTo>
                  <a:pt x="2557956" y="21384"/>
                </a:lnTo>
                <a:close/>
                <a:moveTo>
                  <a:pt x="1853979" y="10924"/>
                </a:moveTo>
                <a:lnTo>
                  <a:pt x="1853979" y="52866"/>
                </a:lnTo>
                <a:lnTo>
                  <a:pt x="1872733" y="52866"/>
                </a:lnTo>
                <a:lnTo>
                  <a:pt x="1872733" y="68724"/>
                </a:lnTo>
                <a:lnTo>
                  <a:pt x="1853979" y="68724"/>
                </a:lnTo>
                <a:lnTo>
                  <a:pt x="1853979" y="154883"/>
                </a:lnTo>
                <a:cubicBezTo>
                  <a:pt x="1853979" y="160341"/>
                  <a:pt x="1854246" y="164392"/>
                  <a:pt x="1854779" y="167034"/>
                </a:cubicBezTo>
                <a:cubicBezTo>
                  <a:pt x="1855312" y="169676"/>
                  <a:pt x="1856092" y="171485"/>
                  <a:pt x="1857120" y="172460"/>
                </a:cubicBezTo>
                <a:cubicBezTo>
                  <a:pt x="1858149" y="173435"/>
                  <a:pt x="1859655" y="173923"/>
                  <a:pt x="1861639" y="173923"/>
                </a:cubicBezTo>
                <a:cubicBezTo>
                  <a:pt x="1863713" y="173923"/>
                  <a:pt x="1865897" y="173731"/>
                  <a:pt x="1868192" y="173346"/>
                </a:cubicBezTo>
                <a:cubicBezTo>
                  <a:pt x="1870487" y="172962"/>
                  <a:pt x="1872973" y="172702"/>
                  <a:pt x="1875650" y="172567"/>
                </a:cubicBezTo>
                <a:lnTo>
                  <a:pt x="1877881" y="189659"/>
                </a:lnTo>
                <a:cubicBezTo>
                  <a:pt x="1870389" y="191053"/>
                  <a:pt x="1864680" y="191751"/>
                  <a:pt x="1860756" y="191751"/>
                </a:cubicBezTo>
                <a:cubicBezTo>
                  <a:pt x="1851698" y="191751"/>
                  <a:pt x="1844983" y="189193"/>
                  <a:pt x="1840612" y="184078"/>
                </a:cubicBezTo>
                <a:cubicBezTo>
                  <a:pt x="1836241" y="178963"/>
                  <a:pt x="1834056" y="170708"/>
                  <a:pt x="1834056" y="159313"/>
                </a:cubicBezTo>
                <a:lnTo>
                  <a:pt x="1834056" y="68724"/>
                </a:lnTo>
                <a:lnTo>
                  <a:pt x="1819615" y="68724"/>
                </a:lnTo>
                <a:lnTo>
                  <a:pt x="1819615" y="52866"/>
                </a:lnTo>
                <a:lnTo>
                  <a:pt x="1834056" y="52866"/>
                </a:lnTo>
                <a:lnTo>
                  <a:pt x="1834056" y="21384"/>
                </a:lnTo>
                <a:close/>
                <a:moveTo>
                  <a:pt x="272829" y="10924"/>
                </a:moveTo>
                <a:lnTo>
                  <a:pt x="272829" y="52866"/>
                </a:lnTo>
                <a:lnTo>
                  <a:pt x="291583" y="52866"/>
                </a:lnTo>
                <a:lnTo>
                  <a:pt x="291583" y="68724"/>
                </a:lnTo>
                <a:lnTo>
                  <a:pt x="272829" y="68724"/>
                </a:lnTo>
                <a:lnTo>
                  <a:pt x="272829" y="154883"/>
                </a:lnTo>
                <a:cubicBezTo>
                  <a:pt x="272829" y="160341"/>
                  <a:pt x="273096" y="164392"/>
                  <a:pt x="273629" y="167034"/>
                </a:cubicBezTo>
                <a:cubicBezTo>
                  <a:pt x="274162" y="169676"/>
                  <a:pt x="274942" y="171485"/>
                  <a:pt x="275970" y="172460"/>
                </a:cubicBezTo>
                <a:cubicBezTo>
                  <a:pt x="276999" y="173435"/>
                  <a:pt x="278505" y="173923"/>
                  <a:pt x="280489" y="173923"/>
                </a:cubicBezTo>
                <a:cubicBezTo>
                  <a:pt x="282562" y="173923"/>
                  <a:pt x="284747" y="173731"/>
                  <a:pt x="287042" y="173346"/>
                </a:cubicBezTo>
                <a:cubicBezTo>
                  <a:pt x="289336" y="172962"/>
                  <a:pt x="291823" y="172702"/>
                  <a:pt x="294500" y="172567"/>
                </a:cubicBezTo>
                <a:lnTo>
                  <a:pt x="296731" y="189659"/>
                </a:lnTo>
                <a:cubicBezTo>
                  <a:pt x="289239" y="191053"/>
                  <a:pt x="283530" y="191751"/>
                  <a:pt x="279606" y="191751"/>
                </a:cubicBezTo>
                <a:cubicBezTo>
                  <a:pt x="270548" y="191751"/>
                  <a:pt x="263833" y="189193"/>
                  <a:pt x="259462" y="184078"/>
                </a:cubicBezTo>
                <a:cubicBezTo>
                  <a:pt x="255091" y="178963"/>
                  <a:pt x="252906" y="170708"/>
                  <a:pt x="252906" y="159313"/>
                </a:cubicBezTo>
                <a:lnTo>
                  <a:pt x="252906" y="68724"/>
                </a:lnTo>
                <a:lnTo>
                  <a:pt x="238465" y="68724"/>
                </a:lnTo>
                <a:lnTo>
                  <a:pt x="238465" y="52866"/>
                </a:lnTo>
                <a:lnTo>
                  <a:pt x="252906" y="52866"/>
                </a:lnTo>
                <a:lnTo>
                  <a:pt x="252906" y="21384"/>
                </a:lnTo>
                <a:close/>
                <a:moveTo>
                  <a:pt x="5569990" y="3139"/>
                </a:moveTo>
                <a:lnTo>
                  <a:pt x="5589913" y="3139"/>
                </a:lnTo>
                <a:lnTo>
                  <a:pt x="5589913" y="188611"/>
                </a:lnTo>
                <a:lnTo>
                  <a:pt x="5569990" y="188611"/>
                </a:lnTo>
                <a:close/>
                <a:moveTo>
                  <a:pt x="4827041" y="3139"/>
                </a:moveTo>
                <a:lnTo>
                  <a:pt x="4846964" y="3139"/>
                </a:lnTo>
                <a:lnTo>
                  <a:pt x="4846964" y="67962"/>
                </a:lnTo>
                <a:cubicBezTo>
                  <a:pt x="4851491" y="55889"/>
                  <a:pt x="4860790" y="49852"/>
                  <a:pt x="4874861" y="49852"/>
                </a:cubicBezTo>
                <a:cubicBezTo>
                  <a:pt x="4888895" y="49852"/>
                  <a:pt x="4899368" y="55638"/>
                  <a:pt x="4906280" y="67211"/>
                </a:cubicBezTo>
                <a:cubicBezTo>
                  <a:pt x="4913193" y="78783"/>
                  <a:pt x="4916650" y="95805"/>
                  <a:pt x="4916650" y="118276"/>
                </a:cubicBezTo>
                <a:cubicBezTo>
                  <a:pt x="4916650" y="142547"/>
                  <a:pt x="4913378" y="160861"/>
                  <a:pt x="4906836" y="173217"/>
                </a:cubicBezTo>
                <a:cubicBezTo>
                  <a:pt x="4900294" y="185573"/>
                  <a:pt x="4889430" y="191751"/>
                  <a:pt x="4874245" y="191751"/>
                </a:cubicBezTo>
                <a:cubicBezTo>
                  <a:pt x="4859851" y="191751"/>
                  <a:pt x="4850757" y="185796"/>
                  <a:pt x="4846964" y="173886"/>
                </a:cubicBezTo>
                <a:lnTo>
                  <a:pt x="4846964" y="188611"/>
                </a:lnTo>
                <a:lnTo>
                  <a:pt x="4827041" y="188611"/>
                </a:lnTo>
                <a:close/>
                <a:moveTo>
                  <a:pt x="4617491" y="3139"/>
                </a:moveTo>
                <a:lnTo>
                  <a:pt x="4637414" y="3139"/>
                </a:lnTo>
                <a:lnTo>
                  <a:pt x="4637414" y="107518"/>
                </a:lnTo>
                <a:lnTo>
                  <a:pt x="4677058" y="52866"/>
                </a:lnTo>
                <a:lnTo>
                  <a:pt x="4697797" y="52866"/>
                </a:lnTo>
                <a:lnTo>
                  <a:pt x="4658985" y="102160"/>
                </a:lnTo>
                <a:lnTo>
                  <a:pt x="4701123" y="188611"/>
                </a:lnTo>
                <a:lnTo>
                  <a:pt x="4680505" y="188611"/>
                </a:lnTo>
                <a:lnTo>
                  <a:pt x="4646080" y="115992"/>
                </a:lnTo>
                <a:lnTo>
                  <a:pt x="4637414" y="128740"/>
                </a:lnTo>
                <a:lnTo>
                  <a:pt x="4637414" y="188611"/>
                </a:lnTo>
                <a:lnTo>
                  <a:pt x="4617491" y="188611"/>
                </a:lnTo>
                <a:close/>
                <a:moveTo>
                  <a:pt x="4194251" y="3139"/>
                </a:moveTo>
                <a:lnTo>
                  <a:pt x="4214174" y="3139"/>
                </a:lnTo>
                <a:lnTo>
                  <a:pt x="4214174" y="188611"/>
                </a:lnTo>
                <a:lnTo>
                  <a:pt x="4194251" y="188611"/>
                </a:lnTo>
                <a:lnTo>
                  <a:pt x="4194251" y="173886"/>
                </a:lnTo>
                <a:cubicBezTo>
                  <a:pt x="4190760" y="185796"/>
                  <a:pt x="4181623" y="191751"/>
                  <a:pt x="4166841" y="191751"/>
                </a:cubicBezTo>
                <a:cubicBezTo>
                  <a:pt x="4152555" y="191751"/>
                  <a:pt x="4141937" y="185853"/>
                  <a:pt x="4134986" y="174058"/>
                </a:cubicBezTo>
                <a:cubicBezTo>
                  <a:pt x="4128034" y="162264"/>
                  <a:pt x="4124558" y="144286"/>
                  <a:pt x="4124558" y="120125"/>
                </a:cubicBezTo>
                <a:cubicBezTo>
                  <a:pt x="4124558" y="97012"/>
                  <a:pt x="4128108" y="79522"/>
                  <a:pt x="4135208" y="67654"/>
                </a:cubicBezTo>
                <a:cubicBezTo>
                  <a:pt x="4142307" y="55786"/>
                  <a:pt x="4152605" y="49852"/>
                  <a:pt x="4166103" y="49852"/>
                </a:cubicBezTo>
                <a:cubicBezTo>
                  <a:pt x="4173683" y="49852"/>
                  <a:pt x="4179994" y="51444"/>
                  <a:pt x="4185032" y="54629"/>
                </a:cubicBezTo>
                <a:cubicBezTo>
                  <a:pt x="4190070" y="57813"/>
                  <a:pt x="4193143" y="62258"/>
                  <a:pt x="4194251" y="67962"/>
                </a:cubicBezTo>
                <a:close/>
                <a:moveTo>
                  <a:pt x="4084091" y="3139"/>
                </a:moveTo>
                <a:lnTo>
                  <a:pt x="4103890" y="3139"/>
                </a:lnTo>
                <a:lnTo>
                  <a:pt x="4103890" y="30639"/>
                </a:lnTo>
                <a:lnTo>
                  <a:pt x="4084091" y="30639"/>
                </a:lnTo>
                <a:close/>
                <a:moveTo>
                  <a:pt x="3934165" y="3139"/>
                </a:moveTo>
                <a:lnTo>
                  <a:pt x="3955905" y="3139"/>
                </a:lnTo>
                <a:lnTo>
                  <a:pt x="3998260" y="157896"/>
                </a:lnTo>
                <a:lnTo>
                  <a:pt x="4042084" y="3139"/>
                </a:lnTo>
                <a:lnTo>
                  <a:pt x="4062878" y="3139"/>
                </a:lnTo>
                <a:lnTo>
                  <a:pt x="4008695" y="188611"/>
                </a:lnTo>
                <a:lnTo>
                  <a:pt x="3987683" y="188611"/>
                </a:lnTo>
                <a:close/>
                <a:moveTo>
                  <a:pt x="3565601" y="3139"/>
                </a:moveTo>
                <a:lnTo>
                  <a:pt x="3585525" y="3139"/>
                </a:lnTo>
                <a:lnTo>
                  <a:pt x="3585525" y="188611"/>
                </a:lnTo>
                <a:lnTo>
                  <a:pt x="3565601" y="188611"/>
                </a:lnTo>
                <a:lnTo>
                  <a:pt x="3565601" y="173886"/>
                </a:lnTo>
                <a:cubicBezTo>
                  <a:pt x="3562110" y="185796"/>
                  <a:pt x="3552973" y="191751"/>
                  <a:pt x="3538191" y="191751"/>
                </a:cubicBezTo>
                <a:cubicBezTo>
                  <a:pt x="3523906" y="191751"/>
                  <a:pt x="3513287" y="185853"/>
                  <a:pt x="3506336" y="174058"/>
                </a:cubicBezTo>
                <a:cubicBezTo>
                  <a:pt x="3499384" y="162264"/>
                  <a:pt x="3495909" y="144286"/>
                  <a:pt x="3495909" y="120125"/>
                </a:cubicBezTo>
                <a:cubicBezTo>
                  <a:pt x="3495909" y="97012"/>
                  <a:pt x="3499458" y="79522"/>
                  <a:pt x="3506557" y="67654"/>
                </a:cubicBezTo>
                <a:cubicBezTo>
                  <a:pt x="3513657" y="55786"/>
                  <a:pt x="3523955" y="49852"/>
                  <a:pt x="3537453" y="49852"/>
                </a:cubicBezTo>
                <a:cubicBezTo>
                  <a:pt x="3545033" y="49852"/>
                  <a:pt x="3551343" y="51444"/>
                  <a:pt x="3556382" y="54629"/>
                </a:cubicBezTo>
                <a:cubicBezTo>
                  <a:pt x="3561420" y="57813"/>
                  <a:pt x="3564493" y="62258"/>
                  <a:pt x="3565601" y="67962"/>
                </a:cubicBezTo>
                <a:close/>
                <a:moveTo>
                  <a:pt x="3445916" y="3139"/>
                </a:moveTo>
                <a:lnTo>
                  <a:pt x="3465715" y="3139"/>
                </a:lnTo>
                <a:lnTo>
                  <a:pt x="3465715" y="30639"/>
                </a:lnTo>
                <a:lnTo>
                  <a:pt x="3445916" y="30639"/>
                </a:lnTo>
                <a:close/>
                <a:moveTo>
                  <a:pt x="2664866" y="3139"/>
                </a:moveTo>
                <a:lnTo>
                  <a:pt x="2684789" y="3139"/>
                </a:lnTo>
                <a:lnTo>
                  <a:pt x="2684789" y="67962"/>
                </a:lnTo>
                <a:cubicBezTo>
                  <a:pt x="2689316" y="55889"/>
                  <a:pt x="2698615" y="49852"/>
                  <a:pt x="2712686" y="49852"/>
                </a:cubicBezTo>
                <a:cubicBezTo>
                  <a:pt x="2726720" y="49852"/>
                  <a:pt x="2737193" y="55638"/>
                  <a:pt x="2744106" y="67211"/>
                </a:cubicBezTo>
                <a:cubicBezTo>
                  <a:pt x="2751018" y="78783"/>
                  <a:pt x="2754474" y="95805"/>
                  <a:pt x="2754474" y="118276"/>
                </a:cubicBezTo>
                <a:cubicBezTo>
                  <a:pt x="2754474" y="142547"/>
                  <a:pt x="2751203" y="160861"/>
                  <a:pt x="2744661" y="173217"/>
                </a:cubicBezTo>
                <a:cubicBezTo>
                  <a:pt x="2738119" y="185573"/>
                  <a:pt x="2727255" y="191751"/>
                  <a:pt x="2712069" y="191751"/>
                </a:cubicBezTo>
                <a:cubicBezTo>
                  <a:pt x="2697676" y="191751"/>
                  <a:pt x="2688582" y="185796"/>
                  <a:pt x="2684789" y="173886"/>
                </a:cubicBezTo>
                <a:lnTo>
                  <a:pt x="2684789" y="188611"/>
                </a:lnTo>
                <a:lnTo>
                  <a:pt x="2664866" y="188611"/>
                </a:lnTo>
                <a:close/>
                <a:moveTo>
                  <a:pt x="2398166" y="3139"/>
                </a:moveTo>
                <a:lnTo>
                  <a:pt x="2417965" y="3139"/>
                </a:lnTo>
                <a:lnTo>
                  <a:pt x="2417965" y="30639"/>
                </a:lnTo>
                <a:lnTo>
                  <a:pt x="2398166" y="30639"/>
                </a:lnTo>
                <a:close/>
                <a:moveTo>
                  <a:pt x="2241627" y="3139"/>
                </a:moveTo>
                <a:lnTo>
                  <a:pt x="2261550" y="3139"/>
                </a:lnTo>
                <a:lnTo>
                  <a:pt x="2261550" y="188611"/>
                </a:lnTo>
                <a:lnTo>
                  <a:pt x="2241627" y="188611"/>
                </a:lnTo>
                <a:lnTo>
                  <a:pt x="2241627" y="173886"/>
                </a:lnTo>
                <a:cubicBezTo>
                  <a:pt x="2238135" y="185796"/>
                  <a:pt x="2228999" y="191751"/>
                  <a:pt x="2214216" y="191751"/>
                </a:cubicBezTo>
                <a:cubicBezTo>
                  <a:pt x="2199931" y="191751"/>
                  <a:pt x="2189313" y="185853"/>
                  <a:pt x="2182361" y="174058"/>
                </a:cubicBezTo>
                <a:cubicBezTo>
                  <a:pt x="2175409" y="162264"/>
                  <a:pt x="2171933" y="144286"/>
                  <a:pt x="2171933" y="120125"/>
                </a:cubicBezTo>
                <a:cubicBezTo>
                  <a:pt x="2171933" y="97012"/>
                  <a:pt x="2175483" y="79522"/>
                  <a:pt x="2182583" y="67654"/>
                </a:cubicBezTo>
                <a:cubicBezTo>
                  <a:pt x="2189682" y="55786"/>
                  <a:pt x="2199981" y="49852"/>
                  <a:pt x="2213478" y="49852"/>
                </a:cubicBezTo>
                <a:cubicBezTo>
                  <a:pt x="2221059" y="49852"/>
                  <a:pt x="2227368" y="51444"/>
                  <a:pt x="2232407" y="54629"/>
                </a:cubicBezTo>
                <a:cubicBezTo>
                  <a:pt x="2237446" y="57813"/>
                  <a:pt x="2240519" y="62258"/>
                  <a:pt x="2241627" y="67962"/>
                </a:cubicBezTo>
                <a:close/>
                <a:moveTo>
                  <a:pt x="2000251" y="3139"/>
                </a:moveTo>
                <a:lnTo>
                  <a:pt x="2021897" y="3139"/>
                </a:lnTo>
                <a:lnTo>
                  <a:pt x="2021897" y="188611"/>
                </a:lnTo>
                <a:lnTo>
                  <a:pt x="2000251" y="188611"/>
                </a:lnTo>
                <a:close/>
                <a:moveTo>
                  <a:pt x="1674266" y="3139"/>
                </a:moveTo>
                <a:lnTo>
                  <a:pt x="1694065" y="3139"/>
                </a:lnTo>
                <a:lnTo>
                  <a:pt x="1694065" y="30639"/>
                </a:lnTo>
                <a:lnTo>
                  <a:pt x="1674266" y="30639"/>
                </a:lnTo>
                <a:close/>
                <a:moveTo>
                  <a:pt x="1517727" y="3139"/>
                </a:moveTo>
                <a:lnTo>
                  <a:pt x="1537650" y="3139"/>
                </a:lnTo>
                <a:lnTo>
                  <a:pt x="1537650" y="188611"/>
                </a:lnTo>
                <a:lnTo>
                  <a:pt x="1517727" y="188611"/>
                </a:lnTo>
                <a:lnTo>
                  <a:pt x="1517727" y="173886"/>
                </a:lnTo>
                <a:cubicBezTo>
                  <a:pt x="1514235" y="185796"/>
                  <a:pt x="1505099" y="191751"/>
                  <a:pt x="1490316" y="191751"/>
                </a:cubicBezTo>
                <a:cubicBezTo>
                  <a:pt x="1476031" y="191751"/>
                  <a:pt x="1465412" y="185853"/>
                  <a:pt x="1458461" y="174058"/>
                </a:cubicBezTo>
                <a:cubicBezTo>
                  <a:pt x="1451509" y="162264"/>
                  <a:pt x="1448033" y="144286"/>
                  <a:pt x="1448033" y="120125"/>
                </a:cubicBezTo>
                <a:cubicBezTo>
                  <a:pt x="1448033" y="97012"/>
                  <a:pt x="1451583" y="79522"/>
                  <a:pt x="1458682" y="67654"/>
                </a:cubicBezTo>
                <a:cubicBezTo>
                  <a:pt x="1465782" y="55786"/>
                  <a:pt x="1476081" y="49852"/>
                  <a:pt x="1489579" y="49852"/>
                </a:cubicBezTo>
                <a:cubicBezTo>
                  <a:pt x="1497159" y="49852"/>
                  <a:pt x="1503468" y="51444"/>
                  <a:pt x="1508507" y="54629"/>
                </a:cubicBezTo>
                <a:cubicBezTo>
                  <a:pt x="1513545" y="57813"/>
                  <a:pt x="1516619" y="62258"/>
                  <a:pt x="1517727" y="67962"/>
                </a:cubicBezTo>
                <a:close/>
                <a:moveTo>
                  <a:pt x="1274216" y="3139"/>
                </a:moveTo>
                <a:lnTo>
                  <a:pt x="1294016" y="3139"/>
                </a:lnTo>
                <a:lnTo>
                  <a:pt x="1294016" y="30639"/>
                </a:lnTo>
                <a:lnTo>
                  <a:pt x="1274216" y="30639"/>
                </a:lnTo>
                <a:close/>
                <a:moveTo>
                  <a:pt x="831927" y="3139"/>
                </a:moveTo>
                <a:lnTo>
                  <a:pt x="851850" y="3139"/>
                </a:lnTo>
                <a:lnTo>
                  <a:pt x="851850" y="188611"/>
                </a:lnTo>
                <a:lnTo>
                  <a:pt x="831927" y="188611"/>
                </a:lnTo>
                <a:lnTo>
                  <a:pt x="831927" y="173886"/>
                </a:lnTo>
                <a:cubicBezTo>
                  <a:pt x="828435" y="185796"/>
                  <a:pt x="819299" y="191751"/>
                  <a:pt x="804516" y="191751"/>
                </a:cubicBezTo>
                <a:cubicBezTo>
                  <a:pt x="790231" y="191751"/>
                  <a:pt x="779612" y="185853"/>
                  <a:pt x="772661" y="174058"/>
                </a:cubicBezTo>
                <a:cubicBezTo>
                  <a:pt x="765709" y="162264"/>
                  <a:pt x="762233" y="144286"/>
                  <a:pt x="762233" y="120125"/>
                </a:cubicBezTo>
                <a:cubicBezTo>
                  <a:pt x="762233" y="97012"/>
                  <a:pt x="765783" y="79522"/>
                  <a:pt x="772882" y="67654"/>
                </a:cubicBezTo>
                <a:cubicBezTo>
                  <a:pt x="779982" y="55786"/>
                  <a:pt x="790281" y="49852"/>
                  <a:pt x="803778" y="49852"/>
                </a:cubicBezTo>
                <a:cubicBezTo>
                  <a:pt x="811359" y="49852"/>
                  <a:pt x="817668" y="51444"/>
                  <a:pt x="822707" y="54629"/>
                </a:cubicBezTo>
                <a:cubicBezTo>
                  <a:pt x="827745" y="57813"/>
                  <a:pt x="830819" y="62258"/>
                  <a:pt x="831927" y="67962"/>
                </a:cubicBezTo>
                <a:close/>
                <a:moveTo>
                  <a:pt x="0" y="3139"/>
                </a:moveTo>
                <a:lnTo>
                  <a:pt x="39091" y="3139"/>
                </a:lnTo>
                <a:cubicBezTo>
                  <a:pt x="57433" y="3139"/>
                  <a:pt x="71992" y="6370"/>
                  <a:pt x="82769" y="12833"/>
                </a:cubicBezTo>
                <a:cubicBezTo>
                  <a:pt x="93547" y="19295"/>
                  <a:pt x="101163" y="28865"/>
                  <a:pt x="105618" y="41544"/>
                </a:cubicBezTo>
                <a:cubicBezTo>
                  <a:pt x="110073" y="54222"/>
                  <a:pt x="112301" y="70486"/>
                  <a:pt x="112301" y="90336"/>
                </a:cubicBezTo>
                <a:cubicBezTo>
                  <a:pt x="112301" y="113579"/>
                  <a:pt x="110269" y="132267"/>
                  <a:pt x="106204" y="146399"/>
                </a:cubicBezTo>
                <a:cubicBezTo>
                  <a:pt x="102140" y="160531"/>
                  <a:pt x="94927" y="171100"/>
                  <a:pt x="84564" y="178104"/>
                </a:cubicBezTo>
                <a:cubicBezTo>
                  <a:pt x="74201" y="185109"/>
                  <a:pt x="59741" y="188611"/>
                  <a:pt x="41185" y="188611"/>
                </a:cubicBezTo>
                <a:lnTo>
                  <a:pt x="0" y="188611"/>
                </a:lnTo>
                <a:close/>
                <a:moveTo>
                  <a:pt x="492831" y="0"/>
                </a:moveTo>
                <a:cubicBezTo>
                  <a:pt x="496096" y="0"/>
                  <a:pt x="499101" y="171"/>
                  <a:pt x="501847" y="515"/>
                </a:cubicBezTo>
                <a:cubicBezTo>
                  <a:pt x="504593" y="858"/>
                  <a:pt x="508333" y="1677"/>
                  <a:pt x="513068" y="2972"/>
                </a:cubicBezTo>
                <a:lnTo>
                  <a:pt x="509475" y="19673"/>
                </a:lnTo>
                <a:cubicBezTo>
                  <a:pt x="502720" y="18688"/>
                  <a:pt x="497952" y="18196"/>
                  <a:pt x="495174" y="18196"/>
                </a:cubicBezTo>
                <a:cubicBezTo>
                  <a:pt x="491742" y="18196"/>
                  <a:pt x="489169" y="19350"/>
                  <a:pt x="487458" y="21658"/>
                </a:cubicBezTo>
                <a:cubicBezTo>
                  <a:pt x="485746" y="23966"/>
                  <a:pt x="484891" y="27892"/>
                  <a:pt x="484891" y="33435"/>
                </a:cubicBezTo>
                <a:lnTo>
                  <a:pt x="484891" y="52866"/>
                </a:lnTo>
                <a:lnTo>
                  <a:pt x="505804" y="52866"/>
                </a:lnTo>
                <a:lnTo>
                  <a:pt x="505804" y="68724"/>
                </a:lnTo>
                <a:lnTo>
                  <a:pt x="484891" y="68724"/>
                </a:lnTo>
                <a:lnTo>
                  <a:pt x="484891" y="188611"/>
                </a:lnTo>
                <a:lnTo>
                  <a:pt x="464967" y="188611"/>
                </a:lnTo>
                <a:lnTo>
                  <a:pt x="464967" y="68724"/>
                </a:lnTo>
                <a:lnTo>
                  <a:pt x="448769" y="68724"/>
                </a:lnTo>
                <a:lnTo>
                  <a:pt x="448769" y="52866"/>
                </a:lnTo>
                <a:lnTo>
                  <a:pt x="464967" y="52866"/>
                </a:lnTo>
                <a:lnTo>
                  <a:pt x="464967" y="30484"/>
                </a:lnTo>
                <a:cubicBezTo>
                  <a:pt x="464967" y="20877"/>
                  <a:pt x="467325" y="13394"/>
                  <a:pt x="472041" y="8036"/>
                </a:cubicBezTo>
                <a:cubicBezTo>
                  <a:pt x="476756" y="2678"/>
                  <a:pt x="483686" y="0"/>
                  <a:pt x="492831" y="0"/>
                </a:cubicBezTo>
                <a:close/>
              </a:path>
            </a:pathLst>
          </a:custGeom>
        </p:spPr>
      </p:pic>
    </p:spTree>
    <p:extLst>
      <p:ext uri="{BB962C8B-B14F-4D97-AF65-F5344CB8AC3E}">
        <p14:creationId xmlns:p14="http://schemas.microsoft.com/office/powerpoint/2010/main" val="15352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4545AAD8-6636-47C3-B1FF-844831C7B48B}"/>
              </a:ext>
            </a:extLst>
          </p:cNvPr>
          <p:cNvSpPr txBox="1">
            <a:spLocks noChangeArrowheads="1"/>
          </p:cNvSpPr>
          <p:nvPr/>
        </p:nvSpPr>
        <p:spPr bwMode="auto">
          <a:xfrm>
            <a:off x="2694145" y="6340658"/>
            <a:ext cx="897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da-DK" sz="900" b="1" dirty="0">
                <a:solidFill>
                  <a:schemeClr val="bg1"/>
                </a:solidFill>
                <a:latin typeface="Tahoma" pitchFamily="34" charset="0"/>
              </a:rPr>
              <a:t>Læsevejledning</a:t>
            </a:r>
            <a:r>
              <a:rPr lang="da-DK" sz="900" dirty="0">
                <a:solidFill>
                  <a:schemeClr val="bg1"/>
                </a:solidFill>
                <a:latin typeface="Tahoma" pitchFamily="34" charset="0"/>
              </a:rPr>
              <a:t>: Figuren viser deltagernes fordeling på baggrundskriterier. Af figuren fremgår det, at 50,7 % af de udvalgte deltagere er kvinder. Besvarelserne er delvist vægtet på køn og alder. (n=1.008)</a:t>
            </a:r>
          </a:p>
        </p:txBody>
      </p:sp>
      <p:sp>
        <p:nvSpPr>
          <p:cNvPr id="34" name="Rektangel 33">
            <a:extLst>
              <a:ext uri="{FF2B5EF4-FFF2-40B4-BE49-F238E27FC236}">
                <a16:creationId xmlns:a16="http://schemas.microsoft.com/office/drawing/2014/main" id="{04470702-DD8A-47C8-A467-7DE731207184}"/>
              </a:ext>
            </a:extLst>
          </p:cNvPr>
          <p:cNvSpPr/>
          <p:nvPr/>
        </p:nvSpPr>
        <p:spPr>
          <a:xfrm>
            <a:off x="226335" y="250166"/>
            <a:ext cx="1968131" cy="6340415"/>
          </a:xfrm>
          <a:prstGeom prst="rect">
            <a:avLst/>
          </a:prstGeom>
          <a:solidFill>
            <a:srgbClr val="BFBF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Tekstfelt 34">
            <a:extLst>
              <a:ext uri="{FF2B5EF4-FFF2-40B4-BE49-F238E27FC236}">
                <a16:creationId xmlns:a16="http://schemas.microsoft.com/office/drawing/2014/main" id="{938C849F-D771-4BE5-9594-1281968115BE}"/>
              </a:ext>
            </a:extLst>
          </p:cNvPr>
          <p:cNvSpPr txBox="1"/>
          <p:nvPr/>
        </p:nvSpPr>
        <p:spPr>
          <a:xfrm>
            <a:off x="256172" y="1212508"/>
            <a:ext cx="1326004" cy="307777"/>
          </a:xfrm>
          <a:prstGeom prst="rect">
            <a:avLst/>
          </a:prstGeom>
          <a:noFill/>
        </p:spPr>
        <p:txBody>
          <a:bodyPr wrap="none" rtlCol="0">
            <a:spAutoFit/>
          </a:bodyPr>
          <a:lstStyle/>
          <a:p>
            <a:r>
              <a:rPr lang="da-DK" sz="1400" dirty="0">
                <a:solidFill>
                  <a:schemeClr val="bg1"/>
                </a:solidFill>
                <a:latin typeface="Bahnschrift Light Condensed" panose="020B0502040204020203" pitchFamily="34" charset="0"/>
              </a:rPr>
              <a:t>STIKPRØVEANALYSE</a:t>
            </a:r>
          </a:p>
        </p:txBody>
      </p:sp>
      <p:sp>
        <p:nvSpPr>
          <p:cNvPr id="36" name="Tekstfelt 35">
            <a:extLst>
              <a:ext uri="{FF2B5EF4-FFF2-40B4-BE49-F238E27FC236}">
                <a16:creationId xmlns:a16="http://schemas.microsoft.com/office/drawing/2014/main" id="{F0B7D3CC-FAEB-4000-85FE-21C8875B5701}"/>
              </a:ext>
            </a:extLst>
          </p:cNvPr>
          <p:cNvSpPr txBox="1"/>
          <p:nvPr/>
        </p:nvSpPr>
        <p:spPr>
          <a:xfrm>
            <a:off x="266673" y="1524177"/>
            <a:ext cx="1873399" cy="4131900"/>
          </a:xfrm>
          <a:prstGeom prst="rect">
            <a:avLst/>
          </a:prstGeom>
          <a:noFill/>
        </p:spPr>
        <p:txBody>
          <a:bodyPr wrap="square" rtlCol="0">
            <a:spAutoFit/>
          </a:bodyPr>
          <a:lstStyle/>
          <a:p>
            <a:r>
              <a:rPr lang="da-DK" sz="1050" dirty="0">
                <a:solidFill>
                  <a:schemeClr val="bg1"/>
                </a:solidFill>
                <a:latin typeface="Arial Nova Cond Light" panose="020B0604020202020204" pitchFamily="34" charset="0"/>
              </a:rPr>
              <a:t>I langt de fleste studier er det af praktiske og økonomiske årsager ikke muligt at interviewe alle personer i den population, man ønsker at undersøge. Derfor foretages markedsanalyser som stikprøveundersøgelser, hvor få personer repræsenterer mange personer.</a:t>
            </a:r>
          </a:p>
          <a:p>
            <a:endParaRPr lang="da-DK" sz="1050" dirty="0">
              <a:solidFill>
                <a:schemeClr val="bg1"/>
              </a:solidFill>
              <a:latin typeface="Arial Nova Cond Light" panose="020B0604020202020204" pitchFamily="34" charset="0"/>
            </a:endParaRPr>
          </a:p>
          <a:p>
            <a:r>
              <a:rPr lang="da-DK" sz="1050" dirty="0">
                <a:solidFill>
                  <a:schemeClr val="bg1"/>
                </a:solidFill>
                <a:latin typeface="Arial Nova Cond Light" panose="020B0604020202020204" pitchFamily="34" charset="0"/>
              </a:rPr>
              <a:t>Hvis en stikprøveundersøgelse skal være brugbar, er det derfor af afgørende betydning, at stikprøven er repræsentativ - at de få svarer på samme måde, som de mange ville have gjort. Vi gør tre ting for at sikre den størst mulige repræsentativitet. Vi tager et stort sample, vi udvælger tilfældigt og vi vægter de indkomne besvarelser. Derved sikrer vi, at svarene i undersøgelsen med meget stor sikkerhed er de samme, som de ville have været, hvis vi havde spurgt hele populationen.</a:t>
            </a:r>
          </a:p>
        </p:txBody>
      </p:sp>
      <p:pic>
        <p:nvPicPr>
          <p:cNvPr id="33" name="Billede 32">
            <a:extLst>
              <a:ext uri="{FF2B5EF4-FFF2-40B4-BE49-F238E27FC236}">
                <a16:creationId xmlns:a16="http://schemas.microsoft.com/office/drawing/2014/main" id="{9FC52B72-6FC6-4F8C-B0FE-7717E707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68" y="5630463"/>
            <a:ext cx="1052882" cy="854403"/>
          </a:xfrm>
          <a:prstGeom prst="rect">
            <a:avLst/>
          </a:prstGeom>
        </p:spPr>
      </p:pic>
      <p:sp>
        <p:nvSpPr>
          <p:cNvPr id="2" name="Tekstfelt 1">
            <a:extLst>
              <a:ext uri="{FF2B5EF4-FFF2-40B4-BE49-F238E27FC236}">
                <a16:creationId xmlns:a16="http://schemas.microsoft.com/office/drawing/2014/main" id="{A3830AE4-1546-4C25-A6B6-4BEA2D2EBCDC}"/>
              </a:ext>
            </a:extLst>
          </p:cNvPr>
          <p:cNvSpPr txBox="1"/>
          <p:nvPr/>
        </p:nvSpPr>
        <p:spPr>
          <a:xfrm>
            <a:off x="4300289" y="3514875"/>
            <a:ext cx="1586546" cy="276999"/>
          </a:xfrm>
          <a:prstGeom prst="rect">
            <a:avLst/>
          </a:prstGeom>
          <a:noFill/>
        </p:spPr>
        <p:txBody>
          <a:bodyPr wrap="square" rtlCol="0">
            <a:spAutoFit/>
          </a:bodyPr>
          <a:lstStyle/>
          <a:p>
            <a:pPr algn="ctr"/>
            <a:r>
              <a:rPr lang="da-DK" sz="1200" dirty="0">
                <a:solidFill>
                  <a:schemeClr val="bg1"/>
                </a:solidFill>
              </a:rPr>
              <a:t>ALDER</a:t>
            </a:r>
          </a:p>
        </p:txBody>
      </p:sp>
      <p:sp>
        <p:nvSpPr>
          <p:cNvPr id="17" name="Tekstfelt 16">
            <a:extLst>
              <a:ext uri="{FF2B5EF4-FFF2-40B4-BE49-F238E27FC236}">
                <a16:creationId xmlns:a16="http://schemas.microsoft.com/office/drawing/2014/main" id="{0EB50C71-C044-4ED9-A0AD-22D44518B4A1}"/>
              </a:ext>
            </a:extLst>
          </p:cNvPr>
          <p:cNvSpPr txBox="1"/>
          <p:nvPr/>
        </p:nvSpPr>
        <p:spPr>
          <a:xfrm>
            <a:off x="7862979" y="3498682"/>
            <a:ext cx="1889185" cy="276999"/>
          </a:xfrm>
          <a:prstGeom prst="rect">
            <a:avLst/>
          </a:prstGeom>
          <a:noFill/>
        </p:spPr>
        <p:txBody>
          <a:bodyPr wrap="square" rtlCol="0">
            <a:spAutoFit/>
          </a:bodyPr>
          <a:lstStyle/>
          <a:p>
            <a:pPr algn="ctr"/>
            <a:r>
              <a:rPr lang="da-DK" sz="1200" dirty="0">
                <a:solidFill>
                  <a:schemeClr val="bg1"/>
                </a:solidFill>
              </a:rPr>
              <a:t>HUSSTANDSINDKOMST</a:t>
            </a:r>
          </a:p>
        </p:txBody>
      </p:sp>
      <p:sp>
        <p:nvSpPr>
          <p:cNvPr id="18" name="Tekstfelt 17">
            <a:extLst>
              <a:ext uri="{FF2B5EF4-FFF2-40B4-BE49-F238E27FC236}">
                <a16:creationId xmlns:a16="http://schemas.microsoft.com/office/drawing/2014/main" id="{A8B92A59-46B6-419D-B743-99817968B262}"/>
              </a:ext>
            </a:extLst>
          </p:cNvPr>
          <p:cNvSpPr txBox="1"/>
          <p:nvPr/>
        </p:nvSpPr>
        <p:spPr>
          <a:xfrm>
            <a:off x="3274444" y="449956"/>
            <a:ext cx="1586546" cy="276999"/>
          </a:xfrm>
          <a:prstGeom prst="rect">
            <a:avLst/>
          </a:prstGeom>
          <a:noFill/>
        </p:spPr>
        <p:txBody>
          <a:bodyPr wrap="square" rtlCol="0">
            <a:spAutoFit/>
          </a:bodyPr>
          <a:lstStyle/>
          <a:p>
            <a:pPr algn="ctr"/>
            <a:r>
              <a:rPr lang="da-DK" sz="1200" dirty="0">
                <a:solidFill>
                  <a:schemeClr val="bg1"/>
                </a:solidFill>
              </a:rPr>
              <a:t>KØN</a:t>
            </a:r>
          </a:p>
        </p:txBody>
      </p:sp>
      <p:sp>
        <p:nvSpPr>
          <p:cNvPr id="19" name="Tekstfelt 18">
            <a:extLst>
              <a:ext uri="{FF2B5EF4-FFF2-40B4-BE49-F238E27FC236}">
                <a16:creationId xmlns:a16="http://schemas.microsoft.com/office/drawing/2014/main" id="{263826C8-5FF1-45EF-AE4B-CFB1E2AC41B1}"/>
              </a:ext>
            </a:extLst>
          </p:cNvPr>
          <p:cNvSpPr txBox="1"/>
          <p:nvPr/>
        </p:nvSpPr>
        <p:spPr>
          <a:xfrm>
            <a:off x="6621137" y="445182"/>
            <a:ext cx="1586546" cy="276999"/>
          </a:xfrm>
          <a:prstGeom prst="rect">
            <a:avLst/>
          </a:prstGeom>
          <a:noFill/>
        </p:spPr>
        <p:txBody>
          <a:bodyPr wrap="square" rtlCol="0">
            <a:spAutoFit/>
          </a:bodyPr>
          <a:lstStyle/>
          <a:p>
            <a:pPr algn="ctr"/>
            <a:r>
              <a:rPr lang="da-DK" sz="1200" dirty="0">
                <a:solidFill>
                  <a:schemeClr val="bg1"/>
                </a:solidFill>
              </a:rPr>
              <a:t>BØRN</a:t>
            </a:r>
          </a:p>
        </p:txBody>
      </p:sp>
      <p:sp>
        <p:nvSpPr>
          <p:cNvPr id="20" name="Tekstfelt 19">
            <a:extLst>
              <a:ext uri="{FF2B5EF4-FFF2-40B4-BE49-F238E27FC236}">
                <a16:creationId xmlns:a16="http://schemas.microsoft.com/office/drawing/2014/main" id="{C4E04725-D13E-45D2-8BAF-73D41042238B}"/>
              </a:ext>
            </a:extLst>
          </p:cNvPr>
          <p:cNvSpPr txBox="1"/>
          <p:nvPr/>
        </p:nvSpPr>
        <p:spPr>
          <a:xfrm>
            <a:off x="10153281" y="450934"/>
            <a:ext cx="1586546" cy="276999"/>
          </a:xfrm>
          <a:prstGeom prst="rect">
            <a:avLst/>
          </a:prstGeom>
          <a:noFill/>
        </p:spPr>
        <p:txBody>
          <a:bodyPr wrap="square" rtlCol="0">
            <a:spAutoFit/>
          </a:bodyPr>
          <a:lstStyle/>
          <a:p>
            <a:pPr algn="ctr"/>
            <a:r>
              <a:rPr lang="da-DK" sz="1200" dirty="0">
                <a:solidFill>
                  <a:schemeClr val="bg1"/>
                </a:solidFill>
              </a:rPr>
              <a:t>bolig</a:t>
            </a:r>
          </a:p>
        </p:txBody>
      </p:sp>
      <p:pic>
        <p:nvPicPr>
          <p:cNvPr id="26" name="Billede 25">
            <a:extLst>
              <a:ext uri="{FF2B5EF4-FFF2-40B4-BE49-F238E27FC236}">
                <a16:creationId xmlns:a16="http://schemas.microsoft.com/office/drawing/2014/main" id="{8AAAE70F-0E72-4CBE-9F73-2308C9B06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48" y="363879"/>
            <a:ext cx="886711" cy="749230"/>
          </a:xfrm>
          <a:prstGeom prst="rect">
            <a:avLst/>
          </a:prstGeom>
        </p:spPr>
      </p:pic>
      <p:sp>
        <p:nvSpPr>
          <p:cNvPr id="14" name="Tekstfelt 13">
            <a:extLst>
              <a:ext uri="{FF2B5EF4-FFF2-40B4-BE49-F238E27FC236}">
                <a16:creationId xmlns:a16="http://schemas.microsoft.com/office/drawing/2014/main" id="{7759C5F2-1067-C414-3597-46B8E376057E}"/>
              </a:ext>
            </a:extLst>
          </p:cNvPr>
          <p:cNvSpPr txBox="1"/>
          <p:nvPr/>
        </p:nvSpPr>
        <p:spPr>
          <a:xfrm>
            <a:off x="4086359" y="246681"/>
            <a:ext cx="1423442" cy="369332"/>
          </a:xfrm>
          <a:prstGeom prst="rect">
            <a:avLst/>
          </a:prstGeom>
          <a:noFill/>
        </p:spPr>
        <p:txBody>
          <a:bodyPr wrap="square" rtlCol="0">
            <a:spAutoFit/>
          </a:bodyPr>
          <a:lstStyle/>
          <a:p>
            <a:r>
              <a:rPr lang="da-DK" dirty="0"/>
              <a:t>Kommune</a:t>
            </a:r>
          </a:p>
        </p:txBody>
      </p:sp>
      <p:sp>
        <p:nvSpPr>
          <p:cNvPr id="15" name="Tekstfelt 14">
            <a:extLst>
              <a:ext uri="{FF2B5EF4-FFF2-40B4-BE49-F238E27FC236}">
                <a16:creationId xmlns:a16="http://schemas.microsoft.com/office/drawing/2014/main" id="{13FE1568-8300-9C83-88B1-033AA1E9F9CB}"/>
              </a:ext>
            </a:extLst>
          </p:cNvPr>
          <p:cNvSpPr txBox="1"/>
          <p:nvPr/>
        </p:nvSpPr>
        <p:spPr>
          <a:xfrm>
            <a:off x="4355994" y="3311737"/>
            <a:ext cx="790429" cy="369332"/>
          </a:xfrm>
          <a:prstGeom prst="rect">
            <a:avLst/>
          </a:prstGeom>
          <a:noFill/>
        </p:spPr>
        <p:txBody>
          <a:bodyPr wrap="square" rtlCol="0">
            <a:spAutoFit/>
          </a:bodyPr>
          <a:lstStyle/>
          <a:p>
            <a:r>
              <a:rPr lang="da-DK" dirty="0"/>
              <a:t>Alder</a:t>
            </a:r>
          </a:p>
        </p:txBody>
      </p:sp>
      <p:sp>
        <p:nvSpPr>
          <p:cNvPr id="21" name="Tekstboks 13">
            <a:extLst>
              <a:ext uri="{FF2B5EF4-FFF2-40B4-BE49-F238E27FC236}">
                <a16:creationId xmlns:a16="http://schemas.microsoft.com/office/drawing/2014/main" id="{4EFB9A44-27CC-F7D2-7C1E-D629F39A4DD9}"/>
              </a:ext>
            </a:extLst>
          </p:cNvPr>
          <p:cNvSpPr txBox="1"/>
          <p:nvPr/>
        </p:nvSpPr>
        <p:spPr>
          <a:xfrm>
            <a:off x="2544461" y="6290748"/>
            <a:ext cx="9729388" cy="2308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Køn, alder og type bolig på deltagerne? Læsevejledning: Af figuren fremgår det bl.a., at 48,7 % af de adspurgte er mænd. (n=1.014)</a:t>
            </a:r>
          </a:p>
        </p:txBody>
      </p:sp>
      <p:sp>
        <p:nvSpPr>
          <p:cNvPr id="7" name="Tekstfelt 6">
            <a:extLst>
              <a:ext uri="{FF2B5EF4-FFF2-40B4-BE49-F238E27FC236}">
                <a16:creationId xmlns:a16="http://schemas.microsoft.com/office/drawing/2014/main" id="{D9D69A0B-CB15-35C9-E99E-18ED4AE54837}"/>
              </a:ext>
            </a:extLst>
          </p:cNvPr>
          <p:cNvSpPr txBox="1"/>
          <p:nvPr/>
        </p:nvSpPr>
        <p:spPr>
          <a:xfrm>
            <a:off x="9331265" y="260154"/>
            <a:ext cx="790429" cy="369332"/>
          </a:xfrm>
          <a:prstGeom prst="rect">
            <a:avLst/>
          </a:prstGeom>
          <a:noFill/>
        </p:spPr>
        <p:txBody>
          <a:bodyPr wrap="square" rtlCol="0">
            <a:spAutoFit/>
          </a:bodyPr>
          <a:lstStyle/>
          <a:p>
            <a:r>
              <a:rPr lang="da-DK" dirty="0"/>
              <a:t>Køn</a:t>
            </a:r>
          </a:p>
        </p:txBody>
      </p:sp>
      <p:graphicFrame>
        <p:nvGraphicFramePr>
          <p:cNvPr id="8" name="Diagram 7">
            <a:extLst>
              <a:ext uri="{FF2B5EF4-FFF2-40B4-BE49-F238E27FC236}">
                <a16:creationId xmlns:a16="http://schemas.microsoft.com/office/drawing/2014/main" id="{8117203E-9596-3BFE-78A4-F854D8DA4264}"/>
              </a:ext>
            </a:extLst>
          </p:cNvPr>
          <p:cNvGraphicFramePr>
            <a:graphicFrameLocks/>
          </p:cNvGraphicFramePr>
          <p:nvPr>
            <p:extLst>
              <p:ext uri="{D42A27DB-BD31-4B8C-83A1-F6EECF244321}">
                <p14:modId xmlns:p14="http://schemas.microsoft.com/office/powerpoint/2010/main" val="2775671779"/>
              </p:ext>
            </p:extLst>
          </p:nvPr>
        </p:nvGraphicFramePr>
        <p:xfrm>
          <a:off x="2290100" y="516631"/>
          <a:ext cx="4591050" cy="2624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a:extLst>
              <a:ext uri="{FF2B5EF4-FFF2-40B4-BE49-F238E27FC236}">
                <a16:creationId xmlns:a16="http://schemas.microsoft.com/office/drawing/2014/main" id="{1F19CE7F-5042-3712-7336-CCBAA600B337}"/>
              </a:ext>
            </a:extLst>
          </p:cNvPr>
          <p:cNvGraphicFramePr>
            <a:graphicFrameLocks/>
          </p:cNvGraphicFramePr>
          <p:nvPr>
            <p:extLst>
              <p:ext uri="{D42A27DB-BD31-4B8C-83A1-F6EECF244321}">
                <p14:modId xmlns:p14="http://schemas.microsoft.com/office/powerpoint/2010/main" val="3146740680"/>
              </p:ext>
            </p:extLst>
          </p:nvPr>
        </p:nvGraphicFramePr>
        <p:xfrm>
          <a:off x="2549494" y="3562692"/>
          <a:ext cx="4562475" cy="2502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iagram 21">
            <a:extLst>
              <a:ext uri="{FF2B5EF4-FFF2-40B4-BE49-F238E27FC236}">
                <a16:creationId xmlns:a16="http://schemas.microsoft.com/office/drawing/2014/main" id="{ABC18F19-FC30-2764-B9DF-2F27E5974236}"/>
              </a:ext>
            </a:extLst>
          </p:cNvPr>
          <p:cNvGraphicFramePr>
            <a:graphicFrameLocks/>
          </p:cNvGraphicFramePr>
          <p:nvPr>
            <p:extLst>
              <p:ext uri="{D42A27DB-BD31-4B8C-83A1-F6EECF244321}">
                <p14:modId xmlns:p14="http://schemas.microsoft.com/office/powerpoint/2010/main" val="1799799456"/>
              </p:ext>
            </p:extLst>
          </p:nvPr>
        </p:nvGraphicFramePr>
        <p:xfrm>
          <a:off x="7307951" y="516631"/>
          <a:ext cx="4126149" cy="26241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iagram 22">
            <a:extLst>
              <a:ext uri="{FF2B5EF4-FFF2-40B4-BE49-F238E27FC236}">
                <a16:creationId xmlns:a16="http://schemas.microsoft.com/office/drawing/2014/main" id="{6B1B2BE6-0E1E-DBF1-31AA-9B2A28130883}"/>
              </a:ext>
            </a:extLst>
          </p:cNvPr>
          <p:cNvGraphicFramePr>
            <a:graphicFrameLocks/>
          </p:cNvGraphicFramePr>
          <p:nvPr>
            <p:extLst>
              <p:ext uri="{D42A27DB-BD31-4B8C-83A1-F6EECF244321}">
                <p14:modId xmlns:p14="http://schemas.microsoft.com/office/powerpoint/2010/main" val="68233686"/>
              </p:ext>
            </p:extLst>
          </p:nvPr>
        </p:nvGraphicFramePr>
        <p:xfrm>
          <a:off x="6952892" y="3666998"/>
          <a:ext cx="4717026" cy="2398619"/>
        </p:xfrm>
        <a:graphic>
          <a:graphicData uri="http://schemas.openxmlformats.org/drawingml/2006/chart">
            <c:chart xmlns:c="http://schemas.openxmlformats.org/drawingml/2006/chart" xmlns:r="http://schemas.openxmlformats.org/officeDocument/2006/relationships" r:id="rId7"/>
          </a:graphicData>
        </a:graphic>
      </p:graphicFrame>
      <p:sp>
        <p:nvSpPr>
          <p:cNvPr id="24" name="Tekstfelt 23">
            <a:extLst>
              <a:ext uri="{FF2B5EF4-FFF2-40B4-BE49-F238E27FC236}">
                <a16:creationId xmlns:a16="http://schemas.microsoft.com/office/drawing/2014/main" id="{D4C6808C-0353-0276-0039-270F5B314B6B}"/>
              </a:ext>
            </a:extLst>
          </p:cNvPr>
          <p:cNvSpPr txBox="1"/>
          <p:nvPr/>
        </p:nvSpPr>
        <p:spPr>
          <a:xfrm>
            <a:off x="9097175" y="3297666"/>
            <a:ext cx="1309978" cy="369332"/>
          </a:xfrm>
          <a:prstGeom prst="rect">
            <a:avLst/>
          </a:prstGeom>
          <a:noFill/>
        </p:spPr>
        <p:txBody>
          <a:bodyPr wrap="square" rtlCol="0">
            <a:spAutoFit/>
          </a:bodyPr>
          <a:lstStyle/>
          <a:p>
            <a:r>
              <a:rPr lang="da-DK" dirty="0"/>
              <a:t>Bolig type</a:t>
            </a:r>
          </a:p>
        </p:txBody>
      </p:sp>
    </p:spTree>
    <p:extLst>
      <p:ext uri="{BB962C8B-B14F-4D97-AF65-F5344CB8AC3E}">
        <p14:creationId xmlns:p14="http://schemas.microsoft.com/office/powerpoint/2010/main" val="15305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E4EA91-FEFB-A187-2337-36183BA06487}"/>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58" name="Kombinationstegning: figur 57">
            <a:extLst>
              <a:ext uri="{FF2B5EF4-FFF2-40B4-BE49-F238E27FC236}">
                <a16:creationId xmlns:a16="http://schemas.microsoft.com/office/drawing/2014/main" id="{9C3A6D5C-1ABF-86D8-BD38-0A68BB77D9CC}"/>
              </a:ext>
            </a:extLst>
          </p:cNvPr>
          <p:cNvSpPr>
            <a:spLocks noChangeAspect="1"/>
          </p:cNvSpPr>
          <p:nvPr/>
        </p:nvSpPr>
        <p:spPr>
          <a:xfrm>
            <a:off x="7061981" y="2529992"/>
            <a:ext cx="2880000" cy="2880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59" name="Ellipse 58">
            <a:extLst>
              <a:ext uri="{FF2B5EF4-FFF2-40B4-BE49-F238E27FC236}">
                <a16:creationId xmlns:a16="http://schemas.microsoft.com/office/drawing/2014/main" id="{AE9BBE07-C2DF-B1A3-B36E-993237656118}"/>
              </a:ext>
            </a:extLst>
          </p:cNvPr>
          <p:cNvSpPr>
            <a:spLocks noChangeAspect="1"/>
          </p:cNvSpPr>
          <p:nvPr/>
        </p:nvSpPr>
        <p:spPr>
          <a:xfrm>
            <a:off x="7240815" y="2703707"/>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0" name="Tekstfelt 59">
            <a:extLst>
              <a:ext uri="{FF2B5EF4-FFF2-40B4-BE49-F238E27FC236}">
                <a16:creationId xmlns:a16="http://schemas.microsoft.com/office/drawing/2014/main" id="{A10ABE24-FB2A-F432-9D5D-B266C13F35B2}"/>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086C030A-95CE-8C18-E560-8EB7490E16EB}"/>
              </a:ext>
            </a:extLst>
          </p:cNvPr>
          <p:cNvPicPr>
            <a:picLocks noChangeAspect="1"/>
          </p:cNvPicPr>
          <p:nvPr/>
        </p:nvPicPr>
        <p:blipFill>
          <a:blip r:embed="rId3"/>
          <a:stretch>
            <a:fillRect/>
          </a:stretch>
        </p:blipFill>
        <p:spPr>
          <a:xfrm>
            <a:off x="5395589" y="1053813"/>
            <a:ext cx="6187976" cy="1774090"/>
          </a:xfrm>
          <a:prstGeom prst="rect">
            <a:avLst/>
          </a:prstGeom>
        </p:spPr>
      </p:pic>
      <p:pic>
        <p:nvPicPr>
          <p:cNvPr id="4" name="Billede 3">
            <a:extLst>
              <a:ext uri="{FF2B5EF4-FFF2-40B4-BE49-F238E27FC236}">
                <a16:creationId xmlns:a16="http://schemas.microsoft.com/office/drawing/2014/main" id="{A007961B-6D82-5FE4-86D7-3DA019F23F0A}"/>
              </a:ext>
            </a:extLst>
          </p:cNvPr>
          <p:cNvPicPr>
            <a:picLocks noChangeAspect="1"/>
          </p:cNvPicPr>
          <p:nvPr/>
        </p:nvPicPr>
        <p:blipFill rotWithShape="1">
          <a:blip r:embed="rId4"/>
          <a:srcRect l="10326" t="20798" r="9908" b="28953"/>
          <a:stretch/>
        </p:blipFill>
        <p:spPr>
          <a:xfrm>
            <a:off x="66675" y="2703707"/>
            <a:ext cx="4634385" cy="1182494"/>
          </a:xfrm>
          <a:prstGeom prst="rect">
            <a:avLst/>
          </a:prstGeom>
        </p:spPr>
      </p:pic>
    </p:spTree>
    <p:extLst>
      <p:ext uri="{BB962C8B-B14F-4D97-AF65-F5344CB8AC3E}">
        <p14:creationId xmlns:p14="http://schemas.microsoft.com/office/powerpoint/2010/main" val="8608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stemte på ved seneste kommunalvalg i 2021.</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Kan du huske, hvilket parti du stemte på ved seneste kommunalvalg i 2021?</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19,7 % af de adspurgte fra ”Storbyerne” stemte på Socialdemokratiet ved kommunalvalget i 2021.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 Kan du huske, hvilket parti, du stemte på i forbindelse med seneste kommunalvalg i 2021.</a:t>
            </a:r>
          </a:p>
        </p:txBody>
      </p:sp>
      <p:pic>
        <p:nvPicPr>
          <p:cNvPr id="5" name="Billede 4" descr="BL.png">
            <a:extLst>
              <a:ext uri="{FF2B5EF4-FFF2-40B4-BE49-F238E27FC236}">
                <a16:creationId xmlns:a16="http://schemas.microsoft.com/office/drawing/2014/main" id="{4BCA9407-3DC0-4B66-6E7D-7DE75ACB9E23}"/>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Diagram 6">
            <a:extLst>
              <a:ext uri="{FF2B5EF4-FFF2-40B4-BE49-F238E27FC236}">
                <a16:creationId xmlns:a16="http://schemas.microsoft.com/office/drawing/2014/main" id="{95188108-8C7C-41D9-9BC8-575A04D7B708}"/>
              </a:ext>
            </a:extLst>
          </p:cNvPr>
          <p:cNvGraphicFramePr>
            <a:graphicFrameLocks/>
          </p:cNvGraphicFramePr>
          <p:nvPr>
            <p:extLst>
              <p:ext uri="{D42A27DB-BD31-4B8C-83A1-F6EECF244321}">
                <p14:modId xmlns:p14="http://schemas.microsoft.com/office/powerpoint/2010/main" val="317771299"/>
              </p:ext>
            </p:extLst>
          </p:nvPr>
        </p:nvGraphicFramePr>
        <p:xfrm>
          <a:off x="2167657" y="272464"/>
          <a:ext cx="9262344" cy="35916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 7">
            <a:extLst>
              <a:ext uri="{FF2B5EF4-FFF2-40B4-BE49-F238E27FC236}">
                <a16:creationId xmlns:a16="http://schemas.microsoft.com/office/drawing/2014/main" id="{230C7FCD-F0BE-0A7A-DCF1-9CB4D6819F0B}"/>
              </a:ext>
            </a:extLst>
          </p:cNvPr>
          <p:cNvGraphicFramePr>
            <a:graphicFrameLocks noGrp="1"/>
          </p:cNvGraphicFramePr>
          <p:nvPr>
            <p:extLst>
              <p:ext uri="{D42A27DB-BD31-4B8C-83A1-F6EECF244321}">
                <p14:modId xmlns:p14="http://schemas.microsoft.com/office/powerpoint/2010/main" val="3530545496"/>
              </p:ext>
            </p:extLst>
          </p:nvPr>
        </p:nvGraphicFramePr>
        <p:xfrm>
          <a:off x="256516" y="3864149"/>
          <a:ext cx="11238732" cy="2487930"/>
        </p:xfrm>
        <a:graphic>
          <a:graphicData uri="http://schemas.openxmlformats.org/drawingml/2006/table">
            <a:tbl>
              <a:tblPr/>
              <a:tblGrid>
                <a:gridCol w="1313082">
                  <a:extLst>
                    <a:ext uri="{9D8B030D-6E8A-4147-A177-3AD203B41FA5}">
                      <a16:colId xmlns:a16="http://schemas.microsoft.com/office/drawing/2014/main" val="2074383115"/>
                    </a:ext>
                  </a:extLst>
                </a:gridCol>
                <a:gridCol w="661710">
                  <a:extLst>
                    <a:ext uri="{9D8B030D-6E8A-4147-A177-3AD203B41FA5}">
                      <a16:colId xmlns:a16="http://schemas.microsoft.com/office/drawing/2014/main" val="1246175803"/>
                    </a:ext>
                  </a:extLst>
                </a:gridCol>
                <a:gridCol w="661710">
                  <a:extLst>
                    <a:ext uri="{9D8B030D-6E8A-4147-A177-3AD203B41FA5}">
                      <a16:colId xmlns:a16="http://schemas.microsoft.com/office/drawing/2014/main" val="2205514647"/>
                    </a:ext>
                  </a:extLst>
                </a:gridCol>
                <a:gridCol w="661710">
                  <a:extLst>
                    <a:ext uri="{9D8B030D-6E8A-4147-A177-3AD203B41FA5}">
                      <a16:colId xmlns:a16="http://schemas.microsoft.com/office/drawing/2014/main" val="1430131446"/>
                    </a:ext>
                  </a:extLst>
                </a:gridCol>
                <a:gridCol w="661710">
                  <a:extLst>
                    <a:ext uri="{9D8B030D-6E8A-4147-A177-3AD203B41FA5}">
                      <a16:colId xmlns:a16="http://schemas.microsoft.com/office/drawing/2014/main" val="775744877"/>
                    </a:ext>
                  </a:extLst>
                </a:gridCol>
                <a:gridCol w="661710">
                  <a:extLst>
                    <a:ext uri="{9D8B030D-6E8A-4147-A177-3AD203B41FA5}">
                      <a16:colId xmlns:a16="http://schemas.microsoft.com/office/drawing/2014/main" val="815104180"/>
                    </a:ext>
                  </a:extLst>
                </a:gridCol>
                <a:gridCol w="661710">
                  <a:extLst>
                    <a:ext uri="{9D8B030D-6E8A-4147-A177-3AD203B41FA5}">
                      <a16:colId xmlns:a16="http://schemas.microsoft.com/office/drawing/2014/main" val="1420807196"/>
                    </a:ext>
                  </a:extLst>
                </a:gridCol>
                <a:gridCol w="661710">
                  <a:extLst>
                    <a:ext uri="{9D8B030D-6E8A-4147-A177-3AD203B41FA5}">
                      <a16:colId xmlns:a16="http://schemas.microsoft.com/office/drawing/2014/main" val="3285175021"/>
                    </a:ext>
                  </a:extLst>
                </a:gridCol>
                <a:gridCol w="661710">
                  <a:extLst>
                    <a:ext uri="{9D8B030D-6E8A-4147-A177-3AD203B41FA5}">
                      <a16:colId xmlns:a16="http://schemas.microsoft.com/office/drawing/2014/main" val="2635389247"/>
                    </a:ext>
                  </a:extLst>
                </a:gridCol>
                <a:gridCol w="661710">
                  <a:extLst>
                    <a:ext uri="{9D8B030D-6E8A-4147-A177-3AD203B41FA5}">
                      <a16:colId xmlns:a16="http://schemas.microsoft.com/office/drawing/2014/main" val="2977676477"/>
                    </a:ext>
                  </a:extLst>
                </a:gridCol>
                <a:gridCol w="661710">
                  <a:extLst>
                    <a:ext uri="{9D8B030D-6E8A-4147-A177-3AD203B41FA5}">
                      <a16:colId xmlns:a16="http://schemas.microsoft.com/office/drawing/2014/main" val="1404809673"/>
                    </a:ext>
                  </a:extLst>
                </a:gridCol>
                <a:gridCol w="661710">
                  <a:extLst>
                    <a:ext uri="{9D8B030D-6E8A-4147-A177-3AD203B41FA5}">
                      <a16:colId xmlns:a16="http://schemas.microsoft.com/office/drawing/2014/main" val="4214464470"/>
                    </a:ext>
                  </a:extLst>
                </a:gridCol>
                <a:gridCol w="661710">
                  <a:extLst>
                    <a:ext uri="{9D8B030D-6E8A-4147-A177-3AD203B41FA5}">
                      <a16:colId xmlns:a16="http://schemas.microsoft.com/office/drawing/2014/main" val="3875517783"/>
                    </a:ext>
                  </a:extLst>
                </a:gridCol>
                <a:gridCol w="661710">
                  <a:extLst>
                    <a:ext uri="{9D8B030D-6E8A-4147-A177-3AD203B41FA5}">
                      <a16:colId xmlns:a16="http://schemas.microsoft.com/office/drawing/2014/main" val="2240336190"/>
                    </a:ext>
                  </a:extLst>
                </a:gridCol>
                <a:gridCol w="661710">
                  <a:extLst>
                    <a:ext uri="{9D8B030D-6E8A-4147-A177-3AD203B41FA5}">
                      <a16:colId xmlns:a16="http://schemas.microsoft.com/office/drawing/2014/main" val="3776384608"/>
                    </a:ext>
                  </a:extLst>
                </a:gridCol>
                <a:gridCol w="661710">
                  <a:extLst>
                    <a:ext uri="{9D8B030D-6E8A-4147-A177-3AD203B41FA5}">
                      <a16:colId xmlns:a16="http://schemas.microsoft.com/office/drawing/2014/main" val="2122361397"/>
                    </a:ext>
                  </a:extLst>
                </a:gridCol>
              </a:tblGrid>
              <a:tr h="105938">
                <a:tc>
                  <a:txBody>
                    <a:bodyPr/>
                    <a:lstStyle/>
                    <a:p>
                      <a:pPr algn="l" fontAlgn="b">
                        <a:buNone/>
                      </a:pPr>
                      <a:r>
                        <a:rPr lang="da-DK" sz="8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buNone/>
                      </a:pPr>
                      <a:r>
                        <a:rPr lang="da-DK" sz="800" b="0" i="0" u="none" strike="noStrike">
                          <a:solidFill>
                            <a:srgbClr val="000000"/>
                          </a:solidFill>
                          <a:effectLst/>
                          <a:latin typeface="Aptos Narrow" panose="020B0004020202020204" pitchFamily="34" charset="0"/>
                        </a:rPr>
                        <a:t>Område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2">
                  <a:txBody>
                    <a:bodyPr/>
                    <a:lstStyle/>
                    <a:p>
                      <a:pPr algn="ctr" fontAlgn="b">
                        <a:buNone/>
                      </a:pPr>
                      <a:r>
                        <a:rPr lang="da-DK" sz="800" b="0" i="0" u="none" strike="noStrike">
                          <a:solidFill>
                            <a:srgbClr val="000000"/>
                          </a:solidFill>
                          <a:effectLst/>
                          <a:latin typeface="Aptos Narrow" panose="020B0004020202020204" pitchFamily="34" charset="0"/>
                        </a:rPr>
                        <a:t>Køn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800" b="0" i="0" u="none" strike="noStrike">
                          <a:solidFill>
                            <a:srgbClr val="000000"/>
                          </a:solidFill>
                          <a:effectLst/>
                          <a:latin typeface="Aptos Narrow" panose="020B0004020202020204" pitchFamily="34" charset="0"/>
                        </a:rPr>
                        <a:t>Alder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800" b="0" i="0" u="none" strike="noStrike">
                          <a:solidFill>
                            <a:srgbClr val="000000"/>
                          </a:solidFill>
                          <a:effectLst/>
                          <a:latin typeface="Aptos Narrow" panose="020B0004020202020204" pitchFamily="34" charset="0"/>
                        </a:rPr>
                        <a:t>Bolit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81202195"/>
                  </a:ext>
                </a:extLst>
              </a:tr>
              <a:tr h="140898">
                <a:tc>
                  <a:txBody>
                    <a:bodyPr/>
                    <a:lstStyle/>
                    <a:p>
                      <a:pPr algn="l" fontAlgn="b">
                        <a:buNone/>
                      </a:pPr>
                      <a:r>
                        <a:rPr lang="da-DK" sz="800" b="1" i="0" u="none" strike="noStrike">
                          <a:solidFill>
                            <a:srgbClr val="000000"/>
                          </a:solidFill>
                          <a:effectLst/>
                          <a:latin typeface="Aptos Narrow" panose="020B0004020202020204" pitchFamily="34" charset="0"/>
                        </a:rPr>
                        <a:t>5 Hvilket parti stemte du på i 2021?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800" b="0" i="0" u="none" strike="noStrike">
                          <a:solidFill>
                            <a:srgbClr val="000000"/>
                          </a:solidFill>
                          <a:effectLst/>
                          <a:latin typeface="Aptos Narrow" panose="020B0004020202020204" pitchFamily="34" charset="0"/>
                        </a:rPr>
                        <a:t>København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Aarhus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Odense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580720"/>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Socialdemokratiet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1711077"/>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Venstre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309325"/>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Dansk Folkeparti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104259"/>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Dammarks Demokraterne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300488"/>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Enhedslisten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000760"/>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Socialistisk Folkeparti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574012"/>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Det Radikale Venstre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742958"/>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Det Konservative Folkeparti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980930"/>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Liberal Alliance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030818"/>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Nye Borgerlige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8738680"/>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Alternativet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126096"/>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Andet parti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692131"/>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Stemte blankt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999883"/>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Stemte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132465"/>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Ønsker ikke at oplyse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670893"/>
                  </a:ext>
                </a:extLst>
              </a:tr>
              <a:tr h="105938">
                <a:tc>
                  <a:txBody>
                    <a:bodyPr/>
                    <a:lstStyle/>
                    <a:p>
                      <a:pPr algn="l" fontAlgn="b">
                        <a:buNone/>
                      </a:pPr>
                      <a:r>
                        <a:rPr lang="da-DK" sz="800" b="0" i="0" u="none" strike="noStrike">
                          <a:solidFill>
                            <a:srgbClr val="000000"/>
                          </a:solidFill>
                          <a:effectLst/>
                          <a:latin typeface="Aptos Narrow" panose="020B0004020202020204" pitchFamily="34" charset="0"/>
                        </a:rPr>
                        <a:t>Husker ikke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2780687"/>
                  </a:ext>
                </a:extLst>
              </a:tr>
            </a:tbl>
          </a:graphicData>
        </a:graphic>
      </p:graphicFrame>
    </p:spTree>
    <p:extLst>
      <p:ext uri="{BB962C8B-B14F-4D97-AF65-F5344CB8AC3E}">
        <p14:creationId xmlns:p14="http://schemas.microsoft.com/office/powerpoint/2010/main" val="142662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vil stemme på, hvis der var kommunalvalg nu..</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hælder du til at stemme på, hvis der var kommunalvalg nu?</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14,6 % af de adspurgte fra ”De Store byer” vil stemme på Socialdemokratiet, hvis der var kommunalvalg nu.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 Hvad hælder du til at stemme på, hvis der var kommunalvalg nu?</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Tabel 4">
            <a:extLst>
              <a:ext uri="{FF2B5EF4-FFF2-40B4-BE49-F238E27FC236}">
                <a16:creationId xmlns:a16="http://schemas.microsoft.com/office/drawing/2014/main" id="{7EBF3B35-ED68-4C93-CA18-CD0B0873ECA7}"/>
              </a:ext>
            </a:extLst>
          </p:cNvPr>
          <p:cNvGraphicFramePr>
            <a:graphicFrameLocks noGrp="1"/>
          </p:cNvGraphicFramePr>
          <p:nvPr>
            <p:extLst>
              <p:ext uri="{D42A27DB-BD31-4B8C-83A1-F6EECF244321}">
                <p14:modId xmlns:p14="http://schemas.microsoft.com/office/powerpoint/2010/main" val="2724919724"/>
              </p:ext>
            </p:extLst>
          </p:nvPr>
        </p:nvGraphicFramePr>
        <p:xfrm>
          <a:off x="230608" y="3984117"/>
          <a:ext cx="11139227" cy="2413800"/>
        </p:xfrm>
        <a:graphic>
          <a:graphicData uri="http://schemas.openxmlformats.org/drawingml/2006/table">
            <a:tbl>
              <a:tblPr/>
              <a:tblGrid>
                <a:gridCol w="2033670">
                  <a:extLst>
                    <a:ext uri="{9D8B030D-6E8A-4147-A177-3AD203B41FA5}">
                      <a16:colId xmlns:a16="http://schemas.microsoft.com/office/drawing/2014/main" val="3343253277"/>
                    </a:ext>
                  </a:extLst>
                </a:gridCol>
                <a:gridCol w="872885">
                  <a:extLst>
                    <a:ext uri="{9D8B030D-6E8A-4147-A177-3AD203B41FA5}">
                      <a16:colId xmlns:a16="http://schemas.microsoft.com/office/drawing/2014/main" val="3612326418"/>
                    </a:ext>
                  </a:extLst>
                </a:gridCol>
                <a:gridCol w="588048">
                  <a:extLst>
                    <a:ext uri="{9D8B030D-6E8A-4147-A177-3AD203B41FA5}">
                      <a16:colId xmlns:a16="http://schemas.microsoft.com/office/drawing/2014/main" val="3209260702"/>
                    </a:ext>
                  </a:extLst>
                </a:gridCol>
                <a:gridCol w="588048">
                  <a:extLst>
                    <a:ext uri="{9D8B030D-6E8A-4147-A177-3AD203B41FA5}">
                      <a16:colId xmlns:a16="http://schemas.microsoft.com/office/drawing/2014/main" val="1167592600"/>
                    </a:ext>
                  </a:extLst>
                </a:gridCol>
                <a:gridCol w="588048">
                  <a:extLst>
                    <a:ext uri="{9D8B030D-6E8A-4147-A177-3AD203B41FA5}">
                      <a16:colId xmlns:a16="http://schemas.microsoft.com/office/drawing/2014/main" val="903126209"/>
                    </a:ext>
                  </a:extLst>
                </a:gridCol>
                <a:gridCol w="588048">
                  <a:extLst>
                    <a:ext uri="{9D8B030D-6E8A-4147-A177-3AD203B41FA5}">
                      <a16:colId xmlns:a16="http://schemas.microsoft.com/office/drawing/2014/main" val="119069818"/>
                    </a:ext>
                  </a:extLst>
                </a:gridCol>
                <a:gridCol w="588048">
                  <a:extLst>
                    <a:ext uri="{9D8B030D-6E8A-4147-A177-3AD203B41FA5}">
                      <a16:colId xmlns:a16="http://schemas.microsoft.com/office/drawing/2014/main" val="774956006"/>
                    </a:ext>
                  </a:extLst>
                </a:gridCol>
                <a:gridCol w="588048">
                  <a:extLst>
                    <a:ext uri="{9D8B030D-6E8A-4147-A177-3AD203B41FA5}">
                      <a16:colId xmlns:a16="http://schemas.microsoft.com/office/drawing/2014/main" val="1339517873"/>
                    </a:ext>
                  </a:extLst>
                </a:gridCol>
                <a:gridCol w="588048">
                  <a:extLst>
                    <a:ext uri="{9D8B030D-6E8A-4147-A177-3AD203B41FA5}">
                      <a16:colId xmlns:a16="http://schemas.microsoft.com/office/drawing/2014/main" val="3918474486"/>
                    </a:ext>
                  </a:extLst>
                </a:gridCol>
                <a:gridCol w="588048">
                  <a:extLst>
                    <a:ext uri="{9D8B030D-6E8A-4147-A177-3AD203B41FA5}">
                      <a16:colId xmlns:a16="http://schemas.microsoft.com/office/drawing/2014/main" val="3287629649"/>
                    </a:ext>
                  </a:extLst>
                </a:gridCol>
                <a:gridCol w="588048">
                  <a:extLst>
                    <a:ext uri="{9D8B030D-6E8A-4147-A177-3AD203B41FA5}">
                      <a16:colId xmlns:a16="http://schemas.microsoft.com/office/drawing/2014/main" val="2190300629"/>
                    </a:ext>
                  </a:extLst>
                </a:gridCol>
                <a:gridCol w="588048">
                  <a:extLst>
                    <a:ext uri="{9D8B030D-6E8A-4147-A177-3AD203B41FA5}">
                      <a16:colId xmlns:a16="http://schemas.microsoft.com/office/drawing/2014/main" val="3790790043"/>
                    </a:ext>
                  </a:extLst>
                </a:gridCol>
                <a:gridCol w="588048">
                  <a:extLst>
                    <a:ext uri="{9D8B030D-6E8A-4147-A177-3AD203B41FA5}">
                      <a16:colId xmlns:a16="http://schemas.microsoft.com/office/drawing/2014/main" val="1548339705"/>
                    </a:ext>
                  </a:extLst>
                </a:gridCol>
                <a:gridCol w="588048">
                  <a:extLst>
                    <a:ext uri="{9D8B030D-6E8A-4147-A177-3AD203B41FA5}">
                      <a16:colId xmlns:a16="http://schemas.microsoft.com/office/drawing/2014/main" val="971541376"/>
                    </a:ext>
                  </a:extLst>
                </a:gridCol>
                <a:gridCol w="588048">
                  <a:extLst>
                    <a:ext uri="{9D8B030D-6E8A-4147-A177-3AD203B41FA5}">
                      <a16:colId xmlns:a16="http://schemas.microsoft.com/office/drawing/2014/main" val="2500587892"/>
                    </a:ext>
                  </a:extLst>
                </a:gridCol>
                <a:gridCol w="588048">
                  <a:extLst>
                    <a:ext uri="{9D8B030D-6E8A-4147-A177-3AD203B41FA5}">
                      <a16:colId xmlns:a16="http://schemas.microsoft.com/office/drawing/2014/main" val="2717367419"/>
                    </a:ext>
                  </a:extLst>
                </a:gridCol>
              </a:tblGrid>
              <a:tr h="80649">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da-DK" sz="700" b="1" i="0" u="none" strike="noStrike" dirty="0">
                          <a:solidFill>
                            <a:srgbClr val="000000"/>
                          </a:solidFill>
                          <a:effectLst/>
                          <a:latin typeface="Aptos Narrow" panose="020B0004020202020204" pitchFamily="34" charset="0"/>
                        </a:rPr>
                        <a:t>Køn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Alder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3">
                  <a:txBody>
                    <a:bodyPr/>
                    <a:lstStyle/>
                    <a:p>
                      <a:pPr algn="ctr" fontAlgn="b">
                        <a:buNone/>
                      </a:pPr>
                      <a:r>
                        <a:rPr lang="da-DK" sz="700" b="1" i="0" u="none" strike="noStrike" dirty="0">
                          <a:solidFill>
                            <a:srgbClr val="000000"/>
                          </a:solidFill>
                          <a:effectLst/>
                          <a:latin typeface="Aptos Narrow" panose="020B0004020202020204" pitchFamily="34" charset="0"/>
                        </a:rPr>
                        <a:t>Område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dirty="0">
                          <a:solidFill>
                            <a:srgbClr val="000000"/>
                          </a:solidFill>
                          <a:effectLst/>
                          <a:latin typeface="Aptos Narrow" panose="020B0004020202020204" pitchFamily="34" charset="0"/>
                        </a:rPr>
                        <a:t>Bolig type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2251353"/>
                  </a:ext>
                </a:extLst>
              </a:tr>
              <a:tr h="155232">
                <a:tc>
                  <a:txBody>
                    <a:bodyPr/>
                    <a:lstStyle/>
                    <a:p>
                      <a:pPr algn="l" fontAlgn="b">
                        <a:buNone/>
                      </a:pPr>
                      <a:r>
                        <a:rPr lang="da-DK" sz="700" b="1" i="0" u="none" strike="noStrike" dirty="0">
                          <a:solidFill>
                            <a:srgbClr val="000000"/>
                          </a:solidFill>
                          <a:effectLst/>
                          <a:latin typeface="Aptos Narrow" panose="020B0004020202020204" pitchFamily="34" charset="0"/>
                        </a:rPr>
                        <a:t>6 Hvilket parti vil du stemme på 2025? </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dirty="0">
                          <a:solidFill>
                            <a:srgbClr val="000000"/>
                          </a:solidFill>
                          <a:effectLst/>
                          <a:latin typeface="Aptos Narrow" panose="020B0004020202020204" pitchFamily="34" charset="0"/>
                        </a:rPr>
                        <a:t>Mand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Kvinde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18-39år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40-64år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65 år+</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Øst for Storebælt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Fyn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Jylland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Eget hus</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Ejerlejlighed</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Almen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Privat udlejning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Andelsbolig</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Andet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276506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Socialdemokratiet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32338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26385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Dansk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01778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Danmarks Demokraterne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468024"/>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Enhedslisten</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551875"/>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Socialistisk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066343"/>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Det Radikale Venstre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515080"/>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Det Konservative Folkeparti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2623006"/>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Liberal Alliance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07149"/>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Nye Borgerlige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200668"/>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Alternativet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4565"/>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Moderaterne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2282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Andet parti</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177652"/>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Lokal liste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5748924"/>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Stemmer blankt</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62914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Stemmer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407027"/>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Ønsker ikke at oplyse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6,0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5,1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4,6</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7,3</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935383"/>
                  </a:ext>
                </a:extLst>
              </a:tr>
              <a:tr h="80649">
                <a:tc>
                  <a:txBody>
                    <a:bodyPr/>
                    <a:lstStyle/>
                    <a:p>
                      <a:pPr algn="l" fontAlgn="b">
                        <a:buNone/>
                      </a:pPr>
                      <a:r>
                        <a:rPr lang="da-DK" sz="700" b="0" i="0" u="none" strike="noStrike" dirty="0">
                          <a:solidFill>
                            <a:srgbClr val="000000"/>
                          </a:solidFill>
                          <a:effectLst/>
                          <a:latin typeface="Aptos Narrow" panose="020B0004020202020204" pitchFamily="34" charset="0"/>
                        </a:rPr>
                        <a:t>Ved ikke</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23,2</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27,7</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23,5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19,1</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37,8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22,8</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4,9</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26,5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28,4</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12,5</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19,0</a:t>
                      </a:r>
                    </a:p>
                  </a:txBody>
                  <a:tcPr marL="8676" marR="8676" marT="8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241734"/>
                  </a:ext>
                </a:extLst>
              </a:tr>
            </a:tbl>
          </a:graphicData>
        </a:graphic>
      </p:graphicFrame>
      <p:graphicFrame>
        <p:nvGraphicFramePr>
          <p:cNvPr id="4" name="Diagram 3">
            <a:extLst>
              <a:ext uri="{FF2B5EF4-FFF2-40B4-BE49-F238E27FC236}">
                <a16:creationId xmlns:a16="http://schemas.microsoft.com/office/drawing/2014/main" id="{6B1CC985-9E5A-47E3-9576-3969CDE7217A}"/>
              </a:ext>
            </a:extLst>
          </p:cNvPr>
          <p:cNvGraphicFramePr>
            <a:graphicFrameLocks/>
          </p:cNvGraphicFramePr>
          <p:nvPr>
            <p:extLst>
              <p:ext uri="{D42A27DB-BD31-4B8C-83A1-F6EECF244321}">
                <p14:modId xmlns:p14="http://schemas.microsoft.com/office/powerpoint/2010/main" val="67019710"/>
              </p:ext>
            </p:extLst>
          </p:nvPr>
        </p:nvGraphicFramePr>
        <p:xfrm>
          <a:off x="2022358" y="215968"/>
          <a:ext cx="9472897" cy="3576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175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en sammenligning mellem de to kommunalvalg.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Figuren viser en sammenligning mellem kommunalvalget i 2021 og deltagernes forventede stemme til kommunalvalget 2025 for de tre Store byer.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19,7 % stemte på Socialdemokratiet ved valget i 2021 – 14,6 % forventer at gøre dette i efteråret 2025. (n=1.014)</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5+6. Sammenligning af kommunalvalget i 2021 og forventet stemme i 2025?</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2D96EE67-8270-4014-9DEB-2E6249ED2879}"/>
              </a:ext>
            </a:extLst>
          </p:cNvPr>
          <p:cNvGraphicFramePr>
            <a:graphicFrameLocks/>
          </p:cNvGraphicFramePr>
          <p:nvPr>
            <p:extLst>
              <p:ext uri="{D42A27DB-BD31-4B8C-83A1-F6EECF244321}">
                <p14:modId xmlns:p14="http://schemas.microsoft.com/office/powerpoint/2010/main" val="249897251"/>
              </p:ext>
            </p:extLst>
          </p:nvPr>
        </p:nvGraphicFramePr>
        <p:xfrm>
          <a:off x="2259989" y="338026"/>
          <a:ext cx="9002514" cy="5767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839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ABA1-6CF3-FA03-9FE4-68499C76C69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3F03352-8522-D56F-059D-48FA8EFA4E4B}"/>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D0D3D62D-A9C6-9AEF-F063-F10F1AE1F1B0}"/>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0DB67722-70A9-E2C5-86D4-BAC1F65D8967}"/>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F4A78D63-C28B-AEB2-8525-51710E8802C3}"/>
              </a:ext>
            </a:extLst>
          </p:cNvPr>
          <p:cNvSpPr txBox="1"/>
          <p:nvPr/>
        </p:nvSpPr>
        <p:spPr>
          <a:xfrm>
            <a:off x="5997742" y="2621880"/>
            <a:ext cx="5251784" cy="1015663"/>
          </a:xfrm>
          <a:prstGeom prst="rect">
            <a:avLst/>
          </a:prstGeom>
          <a:noFill/>
        </p:spPr>
        <p:txBody>
          <a:bodyPr wrap="square" rtlCol="0">
            <a:spAutoFit/>
          </a:bodyPr>
          <a:lstStyle/>
          <a:p>
            <a:r>
              <a:rPr lang="da-DK" sz="6000" dirty="0"/>
              <a:t>Boligmarkedet</a:t>
            </a:r>
          </a:p>
        </p:txBody>
      </p:sp>
    </p:spTree>
    <p:extLst>
      <p:ext uri="{BB962C8B-B14F-4D97-AF65-F5344CB8AC3E}">
        <p14:creationId xmlns:p14="http://schemas.microsoft.com/office/powerpoint/2010/main" val="1610440768"/>
      </p:ext>
    </p:extLst>
  </p:cSld>
  <p:clrMapOvr>
    <a:masterClrMapping/>
  </p:clrMapOvr>
</p:sld>
</file>

<file path=ppt/theme/theme1.xml><?xml version="1.0" encoding="utf-8"?>
<a:theme xmlns:a="http://schemas.openxmlformats.org/drawingml/2006/main" name="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7" ma:contentTypeDescription="Opret et nyt dokument." ma:contentTypeScope="" ma:versionID="7f22c90c8678303c8c545e98ceeab36d">
  <xsd:schema xmlns:xsd="http://www.w3.org/2001/XMLSchema" xmlns:xs="http://www.w3.org/2001/XMLSchema" xmlns:p="http://schemas.microsoft.com/office/2006/metadata/properties" xmlns:ns2="09288e77-0e85-45cd-a3a4-9c3c3089d1a5" xmlns:ns3="16b4bb08-b494-46db-aa47-21f45e5b4588" targetNamespace="http://schemas.microsoft.com/office/2006/metadata/properties" ma:root="true" ma:fieldsID="69c4c34264c7d9a55def36a66b567f53" ns2:_="" ns3:_="">
    <xsd:import namespace="09288e77-0e85-45cd-a3a4-9c3c3089d1a5"/>
    <xsd:import namespace="16b4bb08-b494-46db-aa47-21f45e5b45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e871484-0176-4051-904e-ed045ab76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4bb08-b494-46db-aa47-21f45e5b45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5b95bc-1afe-48e3-a307-833c987928bc}" ma:internalName="TaxCatchAll" ma:showField="CatchAllData" ma:web="16b4bb08-b494-46db-aa47-21f45e5b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b4bb08-b494-46db-aa47-21f45e5b4588" xsi:nil="true"/>
    <lcf76f155ced4ddcb4097134ff3c332f xmlns="09288e77-0e85-45cd-a3a4-9c3c3089d1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394CED-0533-47DC-8B64-5B7BB21753D1}">
  <ds:schemaRefs>
    <ds:schemaRef ds:uri="http://schemas.microsoft.com/sharepoint/v3/contenttype/forms"/>
  </ds:schemaRefs>
</ds:datastoreItem>
</file>

<file path=customXml/itemProps2.xml><?xml version="1.0" encoding="utf-8"?>
<ds:datastoreItem xmlns:ds="http://schemas.openxmlformats.org/officeDocument/2006/customXml" ds:itemID="{D5435664-2385-4CB3-900A-187A5541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16b4bb08-b494-46db-aa47-21f45e5b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D48FE9-BB2F-4A23-9D3A-83684B1ACB10}">
  <ds:schemaRefs>
    <ds:schemaRef ds:uri="http://schemas.microsoft.com/office/2006/metadata/properties"/>
    <ds:schemaRef ds:uri="http://purl.org/dc/terms/"/>
    <ds:schemaRef ds:uri="09288e77-0e85-45cd-a3a4-9c3c3089d1a5"/>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16b4bb08-b494-46db-aa47-21f45e5b458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2825</TotalTime>
  <Words>6171</Words>
  <Application>Microsoft Office PowerPoint</Application>
  <PresentationFormat>Widescreen</PresentationFormat>
  <Paragraphs>3449</Paragraphs>
  <Slides>33</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33</vt:i4>
      </vt:variant>
    </vt:vector>
  </HeadingPairs>
  <TitlesOfParts>
    <vt:vector size="41" baseType="lpstr">
      <vt:lpstr>Aptos Narrow</vt:lpstr>
      <vt:lpstr>Arial</vt:lpstr>
      <vt:lpstr>Arial Nova Cond Light</vt:lpstr>
      <vt:lpstr>Bahnschrift Light Condensed</vt:lpstr>
      <vt:lpstr>Calibri</vt:lpstr>
      <vt:lpstr>Calibri Light</vt:lpstr>
      <vt:lpstr>Tahoma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René Frederiksen</dc:creator>
  <cp:lastModifiedBy>Regnar M. Nielsen</cp:lastModifiedBy>
  <cp:revision>9</cp:revision>
  <dcterms:created xsi:type="dcterms:W3CDTF">2020-10-28T09:39:37Z</dcterms:created>
  <dcterms:modified xsi:type="dcterms:W3CDTF">2025-10-14T09:56:07Z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y fmtid="{D5CDD505-2E9C-101B-9397-08002B2CF9AE}" pid="3" name="MediaServiceImageTags">
    <vt:lpwstr/>
  </property>
</Properties>
</file>