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1068" r:id="rId5"/>
    <p:sldId id="334" r:id="rId6"/>
    <p:sldId id="1059" r:id="rId7"/>
    <p:sldId id="274" r:id="rId8"/>
    <p:sldId id="1025" r:id="rId9"/>
    <p:sldId id="1063" r:id="rId10"/>
    <p:sldId id="1143" r:id="rId11"/>
    <p:sldId id="1150" r:id="rId12"/>
    <p:sldId id="1152" r:id="rId13"/>
    <p:sldId id="1144" r:id="rId14"/>
    <p:sldId id="1174" r:id="rId15"/>
    <p:sldId id="1145" r:id="rId16"/>
    <p:sldId id="1146" r:id="rId17"/>
    <p:sldId id="1147" r:id="rId18"/>
    <p:sldId id="1155" r:id="rId19"/>
    <p:sldId id="1170" r:id="rId20"/>
    <p:sldId id="1148" r:id="rId21"/>
    <p:sldId id="1175" r:id="rId22"/>
    <p:sldId id="1156" r:id="rId23"/>
    <p:sldId id="1171" r:id="rId24"/>
    <p:sldId id="1172" r:id="rId25"/>
    <p:sldId id="1176" r:id="rId26"/>
    <p:sldId id="1157" r:id="rId27"/>
    <p:sldId id="1160" r:id="rId28"/>
    <p:sldId id="1161" r:id="rId29"/>
    <p:sldId id="1173" r:id="rId30"/>
    <p:sldId id="1158" r:id="rId31"/>
    <p:sldId id="1164" r:id="rId32"/>
    <p:sldId id="1165" r:id="rId33"/>
    <p:sldId id="1166" r:id="rId34"/>
    <p:sldId id="1177" r:id="rId35"/>
    <p:sldId id="1159" r:id="rId36"/>
    <p:sldId id="1167" r:id="rId37"/>
    <p:sldId id="1169" r:id="rId38"/>
    <p:sldId id="1168" r:id="rId39"/>
    <p:sldId id="1043" r:id="rId4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95" userDrawn="1">
          <p15:clr>
            <a:srgbClr val="A4A3A4"/>
          </p15:clr>
        </p15:guide>
        <p15:guide id="4" pos="1277" userDrawn="1">
          <p15:clr>
            <a:srgbClr val="A4A3A4"/>
          </p15:clr>
        </p15:guide>
        <p15:guide id="5" pos="6040"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2504B"/>
    <a:srgbClr val="C8504B"/>
    <a:srgbClr val="C5504D"/>
    <a:srgbClr val="A6A6A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20111-CB73-4F17-976E-C78F34868084}" v="1" dt="2025-10-14T11:25:19.552"/>
    <p1510:client id="{4BBB5701-84C2-4191-B111-4A2876034E14}" v="108" dt="2025-10-14T19:42:34.28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2" d="100"/>
          <a:sy n="122" d="100"/>
        </p:scale>
        <p:origin x="96" y="204"/>
      </p:cViewPr>
      <p:guideLst>
        <p:guide orient="horz" pos="2160"/>
        <p:guide pos="3840"/>
        <p:guide orient="horz" pos="595"/>
        <p:guide pos="1277"/>
        <p:guide pos="6040"/>
        <p:guide orient="horz"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DK_Frekvens+kryds_cb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5%20Kommunalvalg%202025/Resultater/BL_DK_Frekvens+kryds%20(ny%205+6).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5%20Kommunalvalg%202025/Resultater/BL_DK_Frekvens+kryds_cbh.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EXCEL'!$B$113:$B$115</c:f>
              <c:strCache>
                <c:ptCount val="3"/>
                <c:pt idx="0">
                  <c:v>Fyn</c:v>
                </c:pt>
                <c:pt idx="1">
                  <c:v>Jylland</c:v>
                </c:pt>
                <c:pt idx="2">
                  <c:v>Øst for Storebælt</c:v>
                </c:pt>
              </c:strCache>
            </c:strRef>
          </c:cat>
          <c:val>
            <c:numRef>
              <c:f>'0.TAL TIL EXCEL'!$C$113:$C$115</c:f>
              <c:numCache>
                <c:formatCode>0.0</c:formatCode>
                <c:ptCount val="3"/>
                <c:pt idx="0">
                  <c:v>8.5</c:v>
                </c:pt>
                <c:pt idx="1">
                  <c:v>44.9</c:v>
                </c:pt>
                <c:pt idx="2">
                  <c:v>46.7</c:v>
                </c:pt>
              </c:numCache>
            </c:numRef>
          </c:val>
          <c:extLst>
            <c:ext xmlns:c16="http://schemas.microsoft.com/office/drawing/2014/chart" uri="{C3380CC4-5D6E-409C-BE32-E72D297353CC}">
              <c16:uniqueId val="{00000000-6B11-4373-8705-86BA1B7109B4}"/>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766354527430546E-2"/>
          <c:y val="5.0925925925925923E-2"/>
          <c:w val="0.88559467500967892"/>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EXCEL'!$S$936:$S$937</c:f>
              <c:strCache>
                <c:ptCount val="2"/>
                <c:pt idx="0">
                  <c:v>Nej</c:v>
                </c:pt>
                <c:pt idx="1">
                  <c:v>Ja</c:v>
                </c:pt>
              </c:strCache>
            </c:strRef>
          </c:cat>
          <c:val>
            <c:numRef>
              <c:f>'0.TAL TIL EXCEL'!$T$936:$T$937</c:f>
              <c:numCache>
                <c:formatCode>0.0</c:formatCode>
                <c:ptCount val="2"/>
                <c:pt idx="0">
                  <c:v>6.5</c:v>
                </c:pt>
                <c:pt idx="1">
                  <c:v>93.5</c:v>
                </c:pt>
              </c:numCache>
            </c:numRef>
          </c:val>
          <c:extLst>
            <c:ext xmlns:c16="http://schemas.microsoft.com/office/drawing/2014/chart" uri="{C3380CC4-5D6E-409C-BE32-E72D297353CC}">
              <c16:uniqueId val="{00000000-74A2-49CF-9B2C-C46CDA9B204B}"/>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spPr>
            <a:solidFill>
              <a:srgbClr val="C0504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EXCEL'!$S$942:$S$945</c:f>
              <c:strCache>
                <c:ptCount val="4"/>
                <c:pt idx="0">
                  <c:v>Det ville gøre mig utryg</c:v>
                </c:pt>
                <c:pt idx="1">
                  <c:v>Det gør ingen forskel</c:v>
                </c:pt>
                <c:pt idx="2">
                  <c:v>Noget mere tryg</c:v>
                </c:pt>
                <c:pt idx="3">
                  <c:v>Meget mere tryg</c:v>
                </c:pt>
              </c:strCache>
            </c:strRef>
          </c:cat>
          <c:val>
            <c:numRef>
              <c:f>'0.TAL TIL EXCEL'!$T$942:$T$945</c:f>
              <c:numCache>
                <c:formatCode>0.0</c:formatCode>
                <c:ptCount val="4"/>
                <c:pt idx="0">
                  <c:v>3</c:v>
                </c:pt>
                <c:pt idx="1">
                  <c:v>60.9</c:v>
                </c:pt>
                <c:pt idx="2">
                  <c:v>23.2</c:v>
                </c:pt>
                <c:pt idx="3">
                  <c:v>13</c:v>
                </c:pt>
              </c:numCache>
            </c:numRef>
          </c:val>
          <c:extLst>
            <c:ext xmlns:c16="http://schemas.microsoft.com/office/drawing/2014/chart" uri="{C3380CC4-5D6E-409C-BE32-E72D297353CC}">
              <c16:uniqueId val="{00000000-1116-457C-AAAF-D9F472284CDA}"/>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46696119172021"/>
          <c:y val="5.0925824446426765E-2"/>
          <c:w val="0.82715554202755848"/>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EXCEL'!$S$958:$S$962</c:f>
              <c:strCache>
                <c:ptCount val="5"/>
                <c:pt idx="0">
                  <c:v>Ved ikke</c:v>
                </c:pt>
                <c:pt idx="1">
                  <c:v>Meget ensom</c:v>
                </c:pt>
                <c:pt idx="2">
                  <c:v>Ensom</c:v>
                </c:pt>
                <c:pt idx="3">
                  <c:v>Lidt ensom</c:v>
                </c:pt>
                <c:pt idx="4">
                  <c:v>Slet ikke ensom</c:v>
                </c:pt>
              </c:strCache>
            </c:strRef>
          </c:cat>
          <c:val>
            <c:numRef>
              <c:f>'0.TAL TIL EXCEL'!$T$958:$T$962</c:f>
              <c:numCache>
                <c:formatCode>0.0</c:formatCode>
                <c:ptCount val="5"/>
                <c:pt idx="0">
                  <c:v>1.6</c:v>
                </c:pt>
                <c:pt idx="1">
                  <c:v>2.6</c:v>
                </c:pt>
                <c:pt idx="2">
                  <c:v>7</c:v>
                </c:pt>
                <c:pt idx="3">
                  <c:v>32.5</c:v>
                </c:pt>
                <c:pt idx="4">
                  <c:v>56.4</c:v>
                </c:pt>
              </c:numCache>
            </c:numRef>
          </c:val>
          <c:extLst>
            <c:ext xmlns:c16="http://schemas.microsoft.com/office/drawing/2014/chart" uri="{C3380CC4-5D6E-409C-BE32-E72D297353CC}">
              <c16:uniqueId val="{00000000-B3A2-40CD-80CB-D340B9A65646}"/>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695727866211252E-2"/>
          <c:y val="5.6842367128704482E-2"/>
          <c:w val="0.84792855370875708"/>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EXCEL'!$S$965:$S$969</c:f>
              <c:strCache>
                <c:ptCount val="5"/>
                <c:pt idx="0">
                  <c:v>Ved ikke</c:v>
                </c:pt>
                <c:pt idx="1">
                  <c:v>Ingen</c:v>
                </c:pt>
                <c:pt idx="2">
                  <c:v>Nogle få</c:v>
                </c:pt>
                <c:pt idx="3">
                  <c:v>Flere</c:v>
                </c:pt>
                <c:pt idx="4">
                  <c:v>Mange</c:v>
                </c:pt>
              </c:strCache>
            </c:strRef>
          </c:cat>
          <c:val>
            <c:numRef>
              <c:f>'0.TAL TIL EXCEL'!$T$965:$T$969</c:f>
              <c:numCache>
                <c:formatCode>0.0</c:formatCode>
                <c:ptCount val="5"/>
                <c:pt idx="0">
                  <c:v>53.2</c:v>
                </c:pt>
                <c:pt idx="1">
                  <c:v>19.5</c:v>
                </c:pt>
                <c:pt idx="2">
                  <c:v>19.899999999999999</c:v>
                </c:pt>
                <c:pt idx="3">
                  <c:v>6</c:v>
                </c:pt>
                <c:pt idx="4">
                  <c:v>1.3</c:v>
                </c:pt>
              </c:numCache>
            </c:numRef>
          </c:val>
          <c:extLst>
            <c:ext xmlns:c16="http://schemas.microsoft.com/office/drawing/2014/chart" uri="{C3380CC4-5D6E-409C-BE32-E72D297353CC}">
              <c16:uniqueId val="{00000000-64E1-4526-A91A-30DF88812CEB}"/>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EXCEL'!$S$974:$S$976</c:f>
              <c:strCache>
                <c:ptCount val="3"/>
                <c:pt idx="0">
                  <c:v>Ved ikke</c:v>
                </c:pt>
                <c:pt idx="1">
                  <c:v>Nej</c:v>
                </c:pt>
                <c:pt idx="2">
                  <c:v>Ja</c:v>
                </c:pt>
              </c:strCache>
            </c:strRef>
          </c:cat>
          <c:val>
            <c:numRef>
              <c:f>'0.TAL TIL EXCEL'!$T$974:$T$976</c:f>
              <c:numCache>
                <c:formatCode>0.0</c:formatCode>
                <c:ptCount val="3"/>
                <c:pt idx="0">
                  <c:v>8.6999999999999993</c:v>
                </c:pt>
                <c:pt idx="1">
                  <c:v>33.4</c:v>
                </c:pt>
                <c:pt idx="2">
                  <c:v>57.9</c:v>
                </c:pt>
              </c:numCache>
            </c:numRef>
          </c:val>
          <c:extLst>
            <c:ext xmlns:c16="http://schemas.microsoft.com/office/drawing/2014/chart" uri="{C3380CC4-5D6E-409C-BE32-E72D297353CC}">
              <c16:uniqueId val="{00000000-E458-42CE-BD3B-2C40E95D3435}"/>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119921516003827E-2"/>
          <c:y val="5.0925925925925923E-2"/>
          <c:w val="0.86724126653340972"/>
          <c:h val="0.83677456984543597"/>
        </c:manualLayout>
      </c:layout>
      <c:barChart>
        <c:barDir val="bar"/>
        <c:grouping val="clustered"/>
        <c:varyColors val="0"/>
        <c:ser>
          <c:idx val="0"/>
          <c:order val="0"/>
          <c:spPr>
            <a:solidFill>
              <a:srgbClr val="C0504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EXCEL'!$S$980:$S$982</c:f>
              <c:strCache>
                <c:ptCount val="3"/>
                <c:pt idx="0">
                  <c:v>Ved ikke</c:v>
                </c:pt>
                <c:pt idx="1">
                  <c:v>Nej</c:v>
                </c:pt>
                <c:pt idx="2">
                  <c:v>Ja</c:v>
                </c:pt>
              </c:strCache>
            </c:strRef>
          </c:cat>
          <c:val>
            <c:numRef>
              <c:f>'0.TAL TIL EXCEL'!$T$980:$T$982</c:f>
              <c:numCache>
                <c:formatCode>0.0</c:formatCode>
                <c:ptCount val="3"/>
                <c:pt idx="0">
                  <c:v>6.6</c:v>
                </c:pt>
                <c:pt idx="1">
                  <c:v>34.6</c:v>
                </c:pt>
                <c:pt idx="2">
                  <c:v>58.8</c:v>
                </c:pt>
              </c:numCache>
            </c:numRef>
          </c:val>
          <c:extLst>
            <c:ext xmlns:c16="http://schemas.microsoft.com/office/drawing/2014/chart" uri="{C3380CC4-5D6E-409C-BE32-E72D297353CC}">
              <c16:uniqueId val="{00000000-F899-45A7-A90A-090A0052F1CD}"/>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EXCEL'!$S$1004:$S$1008</c:f>
              <c:strCache>
                <c:ptCount val="5"/>
                <c:pt idx="0">
                  <c:v>Slet ikke, jeg har penge nok</c:v>
                </c:pt>
                <c:pt idx="1">
                  <c:v>I mindre grad, jeg er privilegeret. Men prisen eller størrelsen på huslejen har betydning</c:v>
                </c:pt>
                <c:pt idx="2">
                  <c:v>I nogen grad, jeg har muligheder. Men jeg kan ikke vælge hvad som helst</c:v>
                </c:pt>
                <c:pt idx="3">
                  <c:v>I høj grad, jeg kan nok ikke være særlig kræsen</c:v>
                </c:pt>
                <c:pt idx="4">
                  <c:v>I meget høj grad, jeg har ikke råd til at flytte</c:v>
                </c:pt>
              </c:strCache>
            </c:strRef>
          </c:cat>
          <c:val>
            <c:numRef>
              <c:f>'0.TAL TIL EXCEL'!$T$1004:$T$1008</c:f>
              <c:numCache>
                <c:formatCode>0.0</c:formatCode>
                <c:ptCount val="5"/>
                <c:pt idx="0">
                  <c:v>6.2</c:v>
                </c:pt>
                <c:pt idx="1">
                  <c:v>19</c:v>
                </c:pt>
                <c:pt idx="2">
                  <c:v>41.9</c:v>
                </c:pt>
                <c:pt idx="3">
                  <c:v>19.100000000000001</c:v>
                </c:pt>
                <c:pt idx="4">
                  <c:v>13.7</c:v>
                </c:pt>
              </c:numCache>
            </c:numRef>
          </c:val>
          <c:extLst>
            <c:ext xmlns:c16="http://schemas.microsoft.com/office/drawing/2014/chart" uri="{C3380CC4-5D6E-409C-BE32-E72D297353CC}">
              <c16:uniqueId val="{00000000-C397-4BBA-ABA4-EC8AE4293FB7}"/>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EXCEL'!$S$1016:$S$1025</c:f>
              <c:strCache>
                <c:ptCount val="10"/>
                <c:pt idx="0">
                  <c:v>Ved ikke</c:v>
                </c:pt>
                <c:pt idx="1">
                  <c:v>Andet</c:v>
                </c:pt>
                <c:pt idx="2">
                  <c:v>Plejehjem</c:v>
                </c:pt>
                <c:pt idx="3">
                  <c:v>Ny tilgængeligbolig i privatejet udlejningsbolig</c:v>
                </c:pt>
                <c:pt idx="4">
                  <c:v>Ny tilgængelig bolig i kollektiv</c:v>
                </c:pt>
                <c:pt idx="5">
                  <c:v>Ny tilgængelig bolig i andelsbolig</c:v>
                </c:pt>
                <c:pt idx="6">
                  <c:v>Ny tilgængelig bolig i ejerlejlighed</c:v>
                </c:pt>
                <c:pt idx="7">
                  <c:v>Den bolig jeg bor i hvis den renoveres</c:v>
                </c:pt>
                <c:pt idx="8">
                  <c:v>Ny tilgængelig bolig i almen udlejningsbolig</c:v>
                </c:pt>
                <c:pt idx="9">
                  <c:v>Ny tilgængelig bolig i eget hus</c:v>
                </c:pt>
              </c:strCache>
            </c:strRef>
          </c:cat>
          <c:val>
            <c:numRef>
              <c:f>'0.TAL TIL EXCEL'!$T$1016:$T$1025</c:f>
              <c:numCache>
                <c:formatCode>0.0</c:formatCode>
                <c:ptCount val="10"/>
                <c:pt idx="0">
                  <c:v>21.4</c:v>
                </c:pt>
                <c:pt idx="1">
                  <c:v>1</c:v>
                </c:pt>
                <c:pt idx="2">
                  <c:v>1.5</c:v>
                </c:pt>
                <c:pt idx="3">
                  <c:v>3.7</c:v>
                </c:pt>
                <c:pt idx="4">
                  <c:v>3.7</c:v>
                </c:pt>
                <c:pt idx="5">
                  <c:v>6.2</c:v>
                </c:pt>
                <c:pt idx="6">
                  <c:v>7.5</c:v>
                </c:pt>
                <c:pt idx="7">
                  <c:v>14.8</c:v>
                </c:pt>
                <c:pt idx="8">
                  <c:v>19.600000000000001</c:v>
                </c:pt>
                <c:pt idx="9">
                  <c:v>20.6</c:v>
                </c:pt>
              </c:numCache>
            </c:numRef>
          </c:val>
          <c:extLst>
            <c:ext xmlns:c16="http://schemas.microsoft.com/office/drawing/2014/chart" uri="{C3380CC4-5D6E-409C-BE32-E72D297353CC}">
              <c16:uniqueId val="{00000000-189F-4802-863C-9D1828C71C8A}"/>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EXCEL'!$S$1032:$S$1036</c:f>
              <c:strCache>
                <c:ptCount val="5"/>
                <c:pt idx="0">
                  <c:v>Ved ikke</c:v>
                </c:pt>
                <c:pt idx="1">
                  <c:v>Slet ikke</c:v>
                </c:pt>
                <c:pt idx="2">
                  <c:v>Lidt</c:v>
                </c:pt>
                <c:pt idx="3">
                  <c:v>I nogen grad</c:v>
                </c:pt>
                <c:pt idx="4">
                  <c:v>I høj grad</c:v>
                </c:pt>
              </c:strCache>
            </c:strRef>
          </c:cat>
          <c:val>
            <c:numRef>
              <c:f>'0.TAL TIL EXCEL'!$T$1032:$T$1036</c:f>
              <c:numCache>
                <c:formatCode>0.0</c:formatCode>
                <c:ptCount val="5"/>
                <c:pt idx="0">
                  <c:v>24.2</c:v>
                </c:pt>
                <c:pt idx="1">
                  <c:v>10.1</c:v>
                </c:pt>
                <c:pt idx="2">
                  <c:v>11.2</c:v>
                </c:pt>
                <c:pt idx="3">
                  <c:v>28.7</c:v>
                </c:pt>
                <c:pt idx="4">
                  <c:v>25.8</c:v>
                </c:pt>
              </c:numCache>
            </c:numRef>
          </c:val>
          <c:extLst>
            <c:ext xmlns:c16="http://schemas.microsoft.com/office/drawing/2014/chart" uri="{C3380CC4-5D6E-409C-BE32-E72D297353CC}">
              <c16:uniqueId val="{00000000-C532-40EC-ADB5-C1C1109F72A4}"/>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EXCEL'!$S$1048:$S$1052</c:f>
              <c:strCache>
                <c:ptCount val="5"/>
                <c:pt idx="0">
                  <c:v>Ved ikke</c:v>
                </c:pt>
                <c:pt idx="1">
                  <c:v>Slet ikke</c:v>
                </c:pt>
                <c:pt idx="2">
                  <c:v>Lidt</c:v>
                </c:pt>
                <c:pt idx="3">
                  <c:v>I nogen grad</c:v>
                </c:pt>
                <c:pt idx="4">
                  <c:v>I høj grad</c:v>
                </c:pt>
              </c:strCache>
            </c:strRef>
          </c:cat>
          <c:val>
            <c:numRef>
              <c:f>'0.TAL TIL EXCEL'!$T$1048:$T$1052</c:f>
              <c:numCache>
                <c:formatCode>0.0</c:formatCode>
                <c:ptCount val="5"/>
                <c:pt idx="0">
                  <c:v>23.8</c:v>
                </c:pt>
                <c:pt idx="1">
                  <c:v>8.1</c:v>
                </c:pt>
                <c:pt idx="2">
                  <c:v>9.9</c:v>
                </c:pt>
                <c:pt idx="3">
                  <c:v>36.4</c:v>
                </c:pt>
                <c:pt idx="4">
                  <c:v>21.8</c:v>
                </c:pt>
              </c:numCache>
            </c:numRef>
          </c:val>
          <c:extLst>
            <c:ext xmlns:c16="http://schemas.microsoft.com/office/drawing/2014/chart" uri="{C3380CC4-5D6E-409C-BE32-E72D297353CC}">
              <c16:uniqueId val="{00000000-1086-44B5-968C-4FB2C62B33CE}"/>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EXCEL'!$B$124:$B$126</c:f>
              <c:strCache>
                <c:ptCount val="3"/>
                <c:pt idx="0">
                  <c:v>18-39 år</c:v>
                </c:pt>
                <c:pt idx="1">
                  <c:v>40-64 år</c:v>
                </c:pt>
                <c:pt idx="2">
                  <c:v>65 år+</c:v>
                </c:pt>
              </c:strCache>
            </c:strRef>
          </c:cat>
          <c:val>
            <c:numRef>
              <c:f>'0.TAL TIL EXCEL'!$C$124:$C$126</c:f>
              <c:numCache>
                <c:formatCode>0.0</c:formatCode>
                <c:ptCount val="3"/>
                <c:pt idx="0">
                  <c:v>36.5</c:v>
                </c:pt>
                <c:pt idx="1">
                  <c:v>39.6</c:v>
                </c:pt>
                <c:pt idx="2">
                  <c:v>23.9</c:v>
                </c:pt>
              </c:numCache>
            </c:numRef>
          </c:val>
          <c:extLst>
            <c:ext xmlns:c16="http://schemas.microsoft.com/office/drawing/2014/chart" uri="{C3380CC4-5D6E-409C-BE32-E72D297353CC}">
              <c16:uniqueId val="{00000000-5F58-41D0-AA13-5A4EE8CF0F91}"/>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EXCEL'!$AE$1049:$AE$1054</c:f>
              <c:strCache>
                <c:ptCount val="6"/>
                <c:pt idx="0">
                  <c:v>Ved ikke</c:v>
                </c:pt>
                <c:pt idx="1">
                  <c:v>Andre</c:v>
                </c:pt>
                <c:pt idx="2">
                  <c:v>Staten</c:v>
                </c:pt>
                <c:pt idx="3">
                  <c:v>Kommunen</c:v>
                </c:pt>
                <c:pt idx="4">
                  <c:v>Flere i et samarbejde</c:v>
                </c:pt>
                <c:pt idx="5">
                  <c:v>Ejeren af din bolig</c:v>
                </c:pt>
              </c:strCache>
            </c:strRef>
          </c:cat>
          <c:val>
            <c:numRef>
              <c:f>'0.TAL TIL EXCEL'!$AF$1049:$AF$1054</c:f>
              <c:numCache>
                <c:formatCode>0.0</c:formatCode>
                <c:ptCount val="6"/>
                <c:pt idx="0">
                  <c:v>7.6</c:v>
                </c:pt>
                <c:pt idx="1">
                  <c:v>1.4</c:v>
                </c:pt>
                <c:pt idx="2">
                  <c:v>5</c:v>
                </c:pt>
                <c:pt idx="3">
                  <c:v>9.6999999999999993</c:v>
                </c:pt>
                <c:pt idx="4">
                  <c:v>23.5</c:v>
                </c:pt>
                <c:pt idx="5">
                  <c:v>52.7</c:v>
                </c:pt>
              </c:numCache>
            </c:numRef>
          </c:val>
          <c:extLst>
            <c:ext xmlns:c16="http://schemas.microsoft.com/office/drawing/2014/chart" uri="{C3380CC4-5D6E-409C-BE32-E72D297353CC}">
              <c16:uniqueId val="{00000000-48EA-48C8-A792-60B165725E87}"/>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914705709311264E-2"/>
          <c:y val="5.0925925925925923E-2"/>
          <c:w val="0.87644639444605466"/>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EXCEL'!$S$1072:$S$1074</c:f>
              <c:strCache>
                <c:ptCount val="3"/>
                <c:pt idx="0">
                  <c:v>Ved ikke</c:v>
                </c:pt>
                <c:pt idx="1">
                  <c:v>Nej</c:v>
                </c:pt>
                <c:pt idx="2">
                  <c:v>Ja</c:v>
                </c:pt>
              </c:strCache>
            </c:strRef>
          </c:cat>
          <c:val>
            <c:numRef>
              <c:f>'0.TAL TIL EXCEL'!$T$1072:$T$1074</c:f>
              <c:numCache>
                <c:formatCode>0.0</c:formatCode>
                <c:ptCount val="3"/>
                <c:pt idx="0">
                  <c:v>3.6</c:v>
                </c:pt>
                <c:pt idx="1">
                  <c:v>65.7</c:v>
                </c:pt>
                <c:pt idx="2">
                  <c:v>30.7</c:v>
                </c:pt>
              </c:numCache>
            </c:numRef>
          </c:val>
          <c:extLst>
            <c:ext xmlns:c16="http://schemas.microsoft.com/office/drawing/2014/chart" uri="{C3380CC4-5D6E-409C-BE32-E72D297353CC}">
              <c16:uniqueId val="{00000000-9337-45D1-887D-34C76503DBFC}"/>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3843015396119E-2"/>
          <c:y val="5.0925925925925923E-2"/>
          <c:w val="0.86197676088199204"/>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EXCEL'!$S$1088:$S$1090</c:f>
              <c:strCache>
                <c:ptCount val="3"/>
                <c:pt idx="0">
                  <c:v>Slet ikke</c:v>
                </c:pt>
                <c:pt idx="1">
                  <c:v>I nogen grad</c:v>
                </c:pt>
                <c:pt idx="2">
                  <c:v>Tilstrækkeligt</c:v>
                </c:pt>
              </c:strCache>
            </c:strRef>
          </c:cat>
          <c:val>
            <c:numRef>
              <c:f>'0.TAL TIL EXCEL'!$T$1088:$T$1090</c:f>
              <c:numCache>
                <c:formatCode>0.0</c:formatCode>
                <c:ptCount val="3"/>
                <c:pt idx="0">
                  <c:v>16.7</c:v>
                </c:pt>
                <c:pt idx="1">
                  <c:v>45.1</c:v>
                </c:pt>
                <c:pt idx="2">
                  <c:v>38.200000000000003</c:v>
                </c:pt>
              </c:numCache>
            </c:numRef>
          </c:val>
          <c:extLst>
            <c:ext xmlns:c16="http://schemas.microsoft.com/office/drawing/2014/chart" uri="{C3380CC4-5D6E-409C-BE32-E72D297353CC}">
              <c16:uniqueId val="{00000000-5DC7-4FAB-9E2E-6FB46827311B}"/>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96994137434687E-2"/>
          <c:y val="5.0925925925925923E-2"/>
          <c:w val="0.8663912146889458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EXCEL'!$AE$1072:$AE$1074</c:f>
              <c:strCache>
                <c:ptCount val="3"/>
                <c:pt idx="0">
                  <c:v>Ved ikke</c:v>
                </c:pt>
                <c:pt idx="1">
                  <c:v>Nej</c:v>
                </c:pt>
                <c:pt idx="2">
                  <c:v>Ja</c:v>
                </c:pt>
              </c:strCache>
            </c:strRef>
          </c:cat>
          <c:val>
            <c:numRef>
              <c:f>'0.TAL TIL EXCEL'!$AF$1072:$AF$1074</c:f>
              <c:numCache>
                <c:formatCode>0.0</c:formatCode>
                <c:ptCount val="3"/>
                <c:pt idx="0">
                  <c:v>10.7</c:v>
                </c:pt>
                <c:pt idx="1">
                  <c:v>41.7</c:v>
                </c:pt>
                <c:pt idx="2">
                  <c:v>47.6</c:v>
                </c:pt>
              </c:numCache>
            </c:numRef>
          </c:val>
          <c:extLst>
            <c:ext xmlns:c16="http://schemas.microsoft.com/office/drawing/2014/chart" uri="{C3380CC4-5D6E-409C-BE32-E72D297353CC}">
              <c16:uniqueId val="{00000000-E91C-49C8-8704-08E88B1C99E3}"/>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136801410927106E-2"/>
          <c:y val="4.7946841035875459E-2"/>
          <c:w val="0.8592242610106767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EXCEL'!$S$1088:$S$1090</c:f>
              <c:strCache>
                <c:ptCount val="3"/>
                <c:pt idx="0">
                  <c:v>Slet ikke</c:v>
                </c:pt>
                <c:pt idx="1">
                  <c:v>I nogen grad</c:v>
                </c:pt>
                <c:pt idx="2">
                  <c:v>Tilstrækkeligt</c:v>
                </c:pt>
              </c:strCache>
            </c:strRef>
          </c:cat>
          <c:val>
            <c:numRef>
              <c:f>'0.TAL TIL EXCEL'!$T$1088:$T$1090</c:f>
              <c:numCache>
                <c:formatCode>0.0</c:formatCode>
                <c:ptCount val="3"/>
                <c:pt idx="0">
                  <c:v>16.7</c:v>
                </c:pt>
                <c:pt idx="1">
                  <c:v>45.1</c:v>
                </c:pt>
                <c:pt idx="2">
                  <c:v>38.200000000000003</c:v>
                </c:pt>
              </c:numCache>
            </c:numRef>
          </c:val>
          <c:extLst>
            <c:ext xmlns:c16="http://schemas.microsoft.com/office/drawing/2014/chart" uri="{C3380CC4-5D6E-409C-BE32-E72D297353CC}">
              <c16:uniqueId val="{00000000-5DC7-4FAB-9E2E-6FB46827311B}"/>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'0.TAL TIL EXCEL'!$S$1110</c:f>
              <c:strCache>
                <c:ptCount val="1"/>
                <c:pt idx="0">
                  <c:v>Slet ikke vigtigt</c:v>
                </c:pt>
              </c:strCache>
            </c:strRef>
          </c:tx>
          <c:spPr>
            <a:solidFill>
              <a:schemeClr val="bg1">
                <a:lumMod val="85000"/>
              </a:schemeClr>
            </a:solidFill>
            <a:ln>
              <a:noFill/>
            </a:ln>
            <a:effectLst/>
          </c:spPr>
          <c:invertIfNegative val="0"/>
          <c:dLbls>
            <c:spPr>
              <a:solidFill>
                <a:schemeClr val="bg1">
                  <a:lumMod val="8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EXCEL'!$T$1109:$AE$1109</c:f>
              <c:strCache>
                <c:ptCount val="12"/>
                <c:pt idx="0">
                  <c:v>Gode idræts- og fritidsaktivite?</c:v>
                </c:pt>
                <c:pt idx="1">
                  <c:v>Flere grønne områder i byen?</c:v>
                </c:pt>
                <c:pt idx="2">
                  <c:v>Bekæmpelse af ensomhed? </c:v>
                </c:pt>
                <c:pt idx="3">
                  <c:v>Bedre infrastruktur (Veje, parkering, offentlig transport m.m.)</c:v>
                </c:pt>
                <c:pt idx="4">
                  <c:v>Kommunen skal have en politik for klimasikring og klimavenlige energi</c:v>
                </c:pt>
                <c:pt idx="5">
                  <c:v>Fremme af nærheden for Sundhedstilbud?</c:v>
                </c:pt>
                <c:pt idx="6">
                  <c:v>Generel tilgængelighed i hele byen for ældre og andre med syns- eller bevægelsesreduktion? </c:v>
                </c:pt>
                <c:pt idx="7">
                  <c:v>Flere arbejdspladser/vækst til kommunen?</c:v>
                </c:pt>
                <c:pt idx="8">
                  <c:v>Boliger til alle, man kan betale med en alm. løn?</c:v>
                </c:pt>
                <c:pt idx="9">
                  <c:v>Bevarelse af den lokale natur?</c:v>
                </c:pt>
                <c:pt idx="10">
                  <c:v>Bedre folkeskoler?</c:v>
                </c:pt>
                <c:pt idx="11">
                  <c:v>Hjemmeplejen for de ældre?</c:v>
                </c:pt>
              </c:strCache>
            </c:strRef>
          </c:cat>
          <c:val>
            <c:numRef>
              <c:f>'0.TAL TIL EXCEL'!$T$1110:$AE$1110</c:f>
              <c:numCache>
                <c:formatCode>0.0</c:formatCode>
                <c:ptCount val="12"/>
                <c:pt idx="0">
                  <c:v>5.5</c:v>
                </c:pt>
                <c:pt idx="1">
                  <c:v>3.7</c:v>
                </c:pt>
                <c:pt idx="2">
                  <c:v>2.7</c:v>
                </c:pt>
                <c:pt idx="3">
                  <c:v>3.3</c:v>
                </c:pt>
                <c:pt idx="4">
                  <c:v>3.9</c:v>
                </c:pt>
                <c:pt idx="5">
                  <c:v>2.2999999999999998</c:v>
                </c:pt>
                <c:pt idx="6">
                  <c:v>2.2999999999999998</c:v>
                </c:pt>
                <c:pt idx="7">
                  <c:v>1.9</c:v>
                </c:pt>
                <c:pt idx="8">
                  <c:v>1.7</c:v>
                </c:pt>
                <c:pt idx="9">
                  <c:v>1.6</c:v>
                </c:pt>
                <c:pt idx="10">
                  <c:v>2.6</c:v>
                </c:pt>
                <c:pt idx="11">
                  <c:v>1.1000000000000001</c:v>
                </c:pt>
              </c:numCache>
            </c:numRef>
          </c:val>
          <c:extLst>
            <c:ext xmlns:c16="http://schemas.microsoft.com/office/drawing/2014/chart" uri="{C3380CC4-5D6E-409C-BE32-E72D297353CC}">
              <c16:uniqueId val="{00000000-2D3A-4145-9D52-2C2E518AE51F}"/>
            </c:ext>
          </c:extLst>
        </c:ser>
        <c:ser>
          <c:idx val="1"/>
          <c:order val="1"/>
          <c:tx>
            <c:strRef>
              <c:f>'0.TAL TIL EXCEL'!$S$1111</c:f>
              <c:strCache>
                <c:ptCount val="1"/>
                <c:pt idx="0">
                  <c:v>Ikke vigtigt</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EXCEL'!$T$1109:$AE$1109</c:f>
              <c:strCache>
                <c:ptCount val="12"/>
                <c:pt idx="0">
                  <c:v>Gode idræts- og fritidsaktivite?</c:v>
                </c:pt>
                <c:pt idx="1">
                  <c:v>Flere grønne områder i byen?</c:v>
                </c:pt>
                <c:pt idx="2">
                  <c:v>Bekæmpelse af ensomhed? </c:v>
                </c:pt>
                <c:pt idx="3">
                  <c:v>Bedre infrastruktur (Veje, parkering, offentlig transport m.m.)</c:v>
                </c:pt>
                <c:pt idx="4">
                  <c:v>Kommunen skal have en politik for klimasikring og klimavenlige energi</c:v>
                </c:pt>
                <c:pt idx="5">
                  <c:v>Fremme af nærheden for Sundhedstilbud?</c:v>
                </c:pt>
                <c:pt idx="6">
                  <c:v>Generel tilgængelighed i hele byen for ældre og andre med syns- eller bevægelsesreduktion? </c:v>
                </c:pt>
                <c:pt idx="7">
                  <c:v>Flere arbejdspladser/vækst til kommunen?</c:v>
                </c:pt>
                <c:pt idx="8">
                  <c:v>Boliger til alle, man kan betale med en alm. løn?</c:v>
                </c:pt>
                <c:pt idx="9">
                  <c:v>Bevarelse af den lokale natur?</c:v>
                </c:pt>
                <c:pt idx="10">
                  <c:v>Bedre folkeskoler?</c:v>
                </c:pt>
                <c:pt idx="11">
                  <c:v>Hjemmeplejen for de ældre?</c:v>
                </c:pt>
              </c:strCache>
            </c:strRef>
          </c:cat>
          <c:val>
            <c:numRef>
              <c:f>'0.TAL TIL EXCEL'!$T$1111:$AE$1111</c:f>
              <c:numCache>
                <c:formatCode>0.0</c:formatCode>
                <c:ptCount val="12"/>
                <c:pt idx="0">
                  <c:v>14.7</c:v>
                </c:pt>
                <c:pt idx="1">
                  <c:v>16.100000000000001</c:v>
                </c:pt>
                <c:pt idx="2">
                  <c:v>12.9</c:v>
                </c:pt>
                <c:pt idx="3">
                  <c:v>10.7</c:v>
                </c:pt>
                <c:pt idx="4">
                  <c:v>12.9</c:v>
                </c:pt>
                <c:pt idx="5">
                  <c:v>12.6</c:v>
                </c:pt>
                <c:pt idx="6">
                  <c:v>9.6999999999999993</c:v>
                </c:pt>
                <c:pt idx="7">
                  <c:v>9</c:v>
                </c:pt>
                <c:pt idx="8">
                  <c:v>9.9</c:v>
                </c:pt>
                <c:pt idx="9">
                  <c:v>5.8</c:v>
                </c:pt>
                <c:pt idx="10">
                  <c:v>5.5</c:v>
                </c:pt>
                <c:pt idx="11">
                  <c:v>3.7</c:v>
                </c:pt>
              </c:numCache>
            </c:numRef>
          </c:val>
          <c:extLst>
            <c:ext xmlns:c16="http://schemas.microsoft.com/office/drawing/2014/chart" uri="{C3380CC4-5D6E-409C-BE32-E72D297353CC}">
              <c16:uniqueId val="{00000001-2D3A-4145-9D52-2C2E518AE51F}"/>
            </c:ext>
          </c:extLst>
        </c:ser>
        <c:ser>
          <c:idx val="2"/>
          <c:order val="2"/>
          <c:tx>
            <c:strRef>
              <c:f>'0.TAL TIL EXCEL'!$S$1112</c:f>
              <c:strCache>
                <c:ptCount val="1"/>
                <c:pt idx="0">
                  <c:v>Lidt vigtigt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EXCEL'!$T$1109:$AE$1109</c:f>
              <c:strCache>
                <c:ptCount val="12"/>
                <c:pt idx="0">
                  <c:v>Gode idræts- og fritidsaktivite?</c:v>
                </c:pt>
                <c:pt idx="1">
                  <c:v>Flere grønne områder i byen?</c:v>
                </c:pt>
                <c:pt idx="2">
                  <c:v>Bekæmpelse af ensomhed? </c:v>
                </c:pt>
                <c:pt idx="3">
                  <c:v>Bedre infrastruktur (Veje, parkering, offentlig transport m.m.)</c:v>
                </c:pt>
                <c:pt idx="4">
                  <c:v>Kommunen skal have en politik for klimasikring og klimavenlige energi</c:v>
                </c:pt>
                <c:pt idx="5">
                  <c:v>Fremme af nærheden for Sundhedstilbud?</c:v>
                </c:pt>
                <c:pt idx="6">
                  <c:v>Generel tilgængelighed i hele byen for ældre og andre med syns- eller bevægelsesreduktion? </c:v>
                </c:pt>
                <c:pt idx="7">
                  <c:v>Flere arbejdspladser/vækst til kommunen?</c:v>
                </c:pt>
                <c:pt idx="8">
                  <c:v>Boliger til alle, man kan betale med en alm. løn?</c:v>
                </c:pt>
                <c:pt idx="9">
                  <c:v>Bevarelse af den lokale natur?</c:v>
                </c:pt>
                <c:pt idx="10">
                  <c:v>Bedre folkeskoler?</c:v>
                </c:pt>
                <c:pt idx="11">
                  <c:v>Hjemmeplejen for de ældre?</c:v>
                </c:pt>
              </c:strCache>
            </c:strRef>
          </c:cat>
          <c:val>
            <c:numRef>
              <c:f>'0.TAL TIL EXCEL'!$T$1112:$AE$1112</c:f>
              <c:numCache>
                <c:formatCode>0.0</c:formatCode>
                <c:ptCount val="12"/>
                <c:pt idx="0">
                  <c:v>38.200000000000003</c:v>
                </c:pt>
                <c:pt idx="1">
                  <c:v>38.5</c:v>
                </c:pt>
                <c:pt idx="2">
                  <c:v>37.6</c:v>
                </c:pt>
                <c:pt idx="3">
                  <c:v>38.200000000000003</c:v>
                </c:pt>
                <c:pt idx="4">
                  <c:v>33.9</c:v>
                </c:pt>
                <c:pt idx="5">
                  <c:v>35.5</c:v>
                </c:pt>
                <c:pt idx="6">
                  <c:v>36.1</c:v>
                </c:pt>
                <c:pt idx="7">
                  <c:v>33.4</c:v>
                </c:pt>
                <c:pt idx="8">
                  <c:v>25.4</c:v>
                </c:pt>
                <c:pt idx="9">
                  <c:v>25.1</c:v>
                </c:pt>
                <c:pt idx="10">
                  <c:v>21.7</c:v>
                </c:pt>
                <c:pt idx="11">
                  <c:v>19.899999999999999</c:v>
                </c:pt>
              </c:numCache>
            </c:numRef>
          </c:val>
          <c:extLst>
            <c:ext xmlns:c16="http://schemas.microsoft.com/office/drawing/2014/chart" uri="{C3380CC4-5D6E-409C-BE32-E72D297353CC}">
              <c16:uniqueId val="{00000002-2D3A-4145-9D52-2C2E518AE51F}"/>
            </c:ext>
          </c:extLst>
        </c:ser>
        <c:ser>
          <c:idx val="3"/>
          <c:order val="3"/>
          <c:tx>
            <c:strRef>
              <c:f>'0.TAL TIL EXCEL'!$S$1113</c:f>
              <c:strCache>
                <c:ptCount val="1"/>
                <c:pt idx="0">
                  <c:v>Vigtigt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EXCEL'!$T$1109:$AE$1109</c:f>
              <c:strCache>
                <c:ptCount val="12"/>
                <c:pt idx="0">
                  <c:v>Gode idræts- og fritidsaktivite?</c:v>
                </c:pt>
                <c:pt idx="1">
                  <c:v>Flere grønne områder i byen?</c:v>
                </c:pt>
                <c:pt idx="2">
                  <c:v>Bekæmpelse af ensomhed? </c:v>
                </c:pt>
                <c:pt idx="3">
                  <c:v>Bedre infrastruktur (Veje, parkering, offentlig transport m.m.)</c:v>
                </c:pt>
                <c:pt idx="4">
                  <c:v>Kommunen skal have en politik for klimasikring og klimavenlige energi</c:v>
                </c:pt>
                <c:pt idx="5">
                  <c:v>Fremme af nærheden for Sundhedstilbud?</c:v>
                </c:pt>
                <c:pt idx="6">
                  <c:v>Generel tilgængelighed i hele byen for ældre og andre med syns- eller bevægelsesreduktion? </c:v>
                </c:pt>
                <c:pt idx="7">
                  <c:v>Flere arbejdspladser/vækst til kommunen?</c:v>
                </c:pt>
                <c:pt idx="8">
                  <c:v>Boliger til alle, man kan betale med en alm. løn?</c:v>
                </c:pt>
                <c:pt idx="9">
                  <c:v>Bevarelse af den lokale natur?</c:v>
                </c:pt>
                <c:pt idx="10">
                  <c:v>Bedre folkeskoler?</c:v>
                </c:pt>
                <c:pt idx="11">
                  <c:v>Hjemmeplejen for de ældre?</c:v>
                </c:pt>
              </c:strCache>
            </c:strRef>
          </c:cat>
          <c:val>
            <c:numRef>
              <c:f>'0.TAL TIL EXCEL'!$T$1113:$AE$1113</c:f>
              <c:numCache>
                <c:formatCode>0.0</c:formatCode>
                <c:ptCount val="12"/>
                <c:pt idx="0">
                  <c:v>33.1</c:v>
                </c:pt>
                <c:pt idx="1">
                  <c:v>29.7</c:v>
                </c:pt>
                <c:pt idx="2">
                  <c:v>34.700000000000003</c:v>
                </c:pt>
                <c:pt idx="3">
                  <c:v>36.5</c:v>
                </c:pt>
                <c:pt idx="4">
                  <c:v>34.200000000000003</c:v>
                </c:pt>
                <c:pt idx="5">
                  <c:v>32.700000000000003</c:v>
                </c:pt>
                <c:pt idx="6">
                  <c:v>35.5</c:v>
                </c:pt>
                <c:pt idx="7">
                  <c:v>39.4</c:v>
                </c:pt>
                <c:pt idx="8">
                  <c:v>37.5</c:v>
                </c:pt>
                <c:pt idx="9">
                  <c:v>39.5</c:v>
                </c:pt>
                <c:pt idx="10">
                  <c:v>40.6</c:v>
                </c:pt>
                <c:pt idx="11">
                  <c:v>39.299999999999997</c:v>
                </c:pt>
              </c:numCache>
            </c:numRef>
          </c:val>
          <c:extLst>
            <c:ext xmlns:c16="http://schemas.microsoft.com/office/drawing/2014/chart" uri="{C3380CC4-5D6E-409C-BE32-E72D297353CC}">
              <c16:uniqueId val="{00000003-2D3A-4145-9D52-2C2E518AE51F}"/>
            </c:ext>
          </c:extLst>
        </c:ser>
        <c:ser>
          <c:idx val="4"/>
          <c:order val="4"/>
          <c:tx>
            <c:strRef>
              <c:f>'0.TAL TIL EXCEL'!$S$1114</c:f>
              <c:strCache>
                <c:ptCount val="1"/>
                <c:pt idx="0">
                  <c:v>Meget vigtigt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'0.TAL TIL EXCEL'!$T$1109:$AE$1109</c:f>
              <c:strCache>
                <c:ptCount val="12"/>
                <c:pt idx="0">
                  <c:v>Gode idræts- og fritidsaktivite?</c:v>
                </c:pt>
                <c:pt idx="1">
                  <c:v>Flere grønne områder i byen?</c:v>
                </c:pt>
                <c:pt idx="2">
                  <c:v>Bekæmpelse af ensomhed? </c:v>
                </c:pt>
                <c:pt idx="3">
                  <c:v>Bedre infrastruktur (Veje, parkering, offentlig transport m.m.)</c:v>
                </c:pt>
                <c:pt idx="4">
                  <c:v>Kommunen skal have en politik for klimasikring og klimavenlige energi</c:v>
                </c:pt>
                <c:pt idx="5">
                  <c:v>Fremme af nærheden for Sundhedstilbud?</c:v>
                </c:pt>
                <c:pt idx="6">
                  <c:v>Generel tilgængelighed i hele byen for ældre og andre med syns- eller bevægelsesreduktion? </c:v>
                </c:pt>
                <c:pt idx="7">
                  <c:v>Flere arbejdspladser/vækst til kommunen?</c:v>
                </c:pt>
                <c:pt idx="8">
                  <c:v>Boliger til alle, man kan betale med en alm. løn?</c:v>
                </c:pt>
                <c:pt idx="9">
                  <c:v>Bevarelse af den lokale natur?</c:v>
                </c:pt>
                <c:pt idx="10">
                  <c:v>Bedre folkeskoler?</c:v>
                </c:pt>
                <c:pt idx="11">
                  <c:v>Hjemmeplejen for de ældre?</c:v>
                </c:pt>
              </c:strCache>
            </c:strRef>
          </c:cat>
          <c:val>
            <c:numRef>
              <c:f>'0.TAL TIL EXCEL'!$T$1114:$AE$1114</c:f>
              <c:numCache>
                <c:formatCode>0.0</c:formatCode>
                <c:ptCount val="12"/>
                <c:pt idx="0">
                  <c:v>8.5</c:v>
                </c:pt>
                <c:pt idx="1">
                  <c:v>12</c:v>
                </c:pt>
                <c:pt idx="2">
                  <c:v>12.1</c:v>
                </c:pt>
                <c:pt idx="3">
                  <c:v>11.3</c:v>
                </c:pt>
                <c:pt idx="4">
                  <c:v>15</c:v>
                </c:pt>
                <c:pt idx="5">
                  <c:v>16.899999999999999</c:v>
                </c:pt>
                <c:pt idx="6">
                  <c:v>16.399999999999999</c:v>
                </c:pt>
                <c:pt idx="7">
                  <c:v>16.3</c:v>
                </c:pt>
                <c:pt idx="8">
                  <c:v>25.5</c:v>
                </c:pt>
                <c:pt idx="9">
                  <c:v>28</c:v>
                </c:pt>
                <c:pt idx="10">
                  <c:v>29.6</c:v>
                </c:pt>
                <c:pt idx="11">
                  <c:v>36</c:v>
                </c:pt>
              </c:numCache>
            </c:numRef>
          </c:val>
          <c:extLst>
            <c:ext xmlns:c16="http://schemas.microsoft.com/office/drawing/2014/chart" uri="{C3380CC4-5D6E-409C-BE32-E72D297353CC}">
              <c16:uniqueId val="{00000004-2D3A-4145-9D52-2C2E518AE51F}"/>
            </c:ext>
          </c:extLst>
        </c:ser>
        <c:dLbls>
          <c:showLegendKey val="0"/>
          <c:showVal val="0"/>
          <c:showCatName val="0"/>
          <c:showSerName val="0"/>
          <c:showPercent val="0"/>
          <c:showBubbleSize val="0"/>
        </c:dLbls>
        <c:gapWidth val="150"/>
        <c:overlap val="100"/>
        <c:axId val="896821248"/>
        <c:axId val="896821728"/>
      </c:barChart>
      <c:catAx>
        <c:axId val="89682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96821728"/>
        <c:crosses val="autoZero"/>
        <c:auto val="1"/>
        <c:lblAlgn val="ctr"/>
        <c:lblOffset val="100"/>
        <c:noMultiLvlLbl val="0"/>
      </c:catAx>
      <c:valAx>
        <c:axId val="89682172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9682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957084006883247"/>
          <c:y val="5.0925925925925923E-2"/>
          <c:w val="0.62579026959378425"/>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EXCEL'!$B$129:$B$134</c:f>
              <c:strCache>
                <c:ptCount val="6"/>
                <c:pt idx="0">
                  <c:v>Andet</c:v>
                </c:pt>
                <c:pt idx="1">
                  <c:v>Andelsbolig</c:v>
                </c:pt>
                <c:pt idx="2">
                  <c:v>Ejerlejlighed</c:v>
                </c:pt>
                <c:pt idx="3">
                  <c:v>Privat udlejningsbolig</c:v>
                </c:pt>
                <c:pt idx="4">
                  <c:v>Almen udlejningsbolig</c:v>
                </c:pt>
                <c:pt idx="5">
                  <c:v>Eget hus</c:v>
                </c:pt>
              </c:strCache>
            </c:strRef>
          </c:cat>
          <c:val>
            <c:numRef>
              <c:f>'0.TAL TIL EXCEL'!$C$129:$C$134</c:f>
              <c:numCache>
                <c:formatCode>0.0</c:formatCode>
                <c:ptCount val="6"/>
                <c:pt idx="0">
                  <c:v>1.9</c:v>
                </c:pt>
                <c:pt idx="1">
                  <c:v>4.7</c:v>
                </c:pt>
                <c:pt idx="2">
                  <c:v>7.1</c:v>
                </c:pt>
                <c:pt idx="3">
                  <c:v>11.5</c:v>
                </c:pt>
                <c:pt idx="4">
                  <c:v>23.6</c:v>
                </c:pt>
                <c:pt idx="5">
                  <c:v>51.3</c:v>
                </c:pt>
              </c:numCache>
            </c:numRef>
          </c:val>
          <c:extLst>
            <c:ext xmlns:c16="http://schemas.microsoft.com/office/drawing/2014/chart" uri="{C3380CC4-5D6E-409C-BE32-E72D297353CC}">
              <c16:uniqueId val="{00000000-CD43-4EFD-BE0D-31E1DB71A713}"/>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56856303558082"/>
          <c:y val="5.0925925925925923E-2"/>
          <c:w val="0.7096754793068086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EXCEL'!$B$118:$B$121</c:f>
              <c:strCache>
                <c:ptCount val="4"/>
                <c:pt idx="0">
                  <c:v>Ønsker ikke at oplyse</c:v>
                </c:pt>
                <c:pt idx="1">
                  <c:v>Ikke-binær/andet</c:v>
                </c:pt>
                <c:pt idx="2">
                  <c:v>Kvinde</c:v>
                </c:pt>
                <c:pt idx="3">
                  <c:v>Mand</c:v>
                </c:pt>
              </c:strCache>
            </c:strRef>
          </c:cat>
          <c:val>
            <c:numRef>
              <c:f>'0.TAL TIL EXCEL'!$C$118:$C$121</c:f>
              <c:numCache>
                <c:formatCode>0.0</c:formatCode>
                <c:ptCount val="4"/>
                <c:pt idx="0">
                  <c:v>0.1</c:v>
                </c:pt>
                <c:pt idx="1">
                  <c:v>0.2</c:v>
                </c:pt>
                <c:pt idx="2">
                  <c:v>50.2</c:v>
                </c:pt>
                <c:pt idx="3">
                  <c:v>49.5</c:v>
                </c:pt>
              </c:numCache>
            </c:numRef>
          </c:val>
          <c:extLst>
            <c:ext xmlns:c16="http://schemas.microsoft.com/office/drawing/2014/chart" uri="{C3380CC4-5D6E-409C-BE32-E72D297353CC}">
              <c16:uniqueId val="{00000000-D95D-4D21-BDC6-E8FDD470B01A}"/>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'0.TAL TIL EXCEL'!$B$137:$B$154</c:f>
              <c:strCache>
                <c:ptCount val="18"/>
                <c:pt idx="0">
                  <c:v>Husker ikke</c:v>
                </c:pt>
                <c:pt idx="1">
                  <c:v>Ønsker ikke at oplyse</c:v>
                </c:pt>
                <c:pt idx="2">
                  <c:v>Stemte ikke</c:v>
                </c:pt>
                <c:pt idx="3">
                  <c:v>Stemte blankt</c:v>
                </c:pt>
                <c:pt idx="5">
                  <c:v>Alternativet</c:v>
                </c:pt>
                <c:pt idx="6">
                  <c:v>Andet parti</c:v>
                </c:pt>
                <c:pt idx="7">
                  <c:v>Lokal liste</c:v>
                </c:pt>
                <c:pt idx="8">
                  <c:v>Nye Borgerlige</c:v>
                </c:pt>
                <c:pt idx="9">
                  <c:v>Det Radikale Venstre</c:v>
                </c:pt>
                <c:pt idx="10">
                  <c:v>Dammarks Demokraterne</c:v>
                </c:pt>
                <c:pt idx="11">
                  <c:v>Liberal Alliance</c:v>
                </c:pt>
                <c:pt idx="12">
                  <c:v>Enhedslisten</c:v>
                </c:pt>
                <c:pt idx="13">
                  <c:v>Dansk Folkeparti</c:v>
                </c:pt>
                <c:pt idx="14">
                  <c:v>Det Konservative Folkeparti</c:v>
                </c:pt>
                <c:pt idx="15">
                  <c:v>Socialistisk Folkeparti</c:v>
                </c:pt>
                <c:pt idx="16">
                  <c:v>Venstre</c:v>
                </c:pt>
                <c:pt idx="17">
                  <c:v>Socialdemokratiet</c:v>
                </c:pt>
              </c:strCache>
            </c:strRef>
          </c:cat>
          <c:val>
            <c:numRef>
              <c:f>'0.TAL TIL EXCEL'!$C$137:$C$154</c:f>
              <c:numCache>
                <c:formatCode>0.0</c:formatCode>
                <c:ptCount val="18"/>
                <c:pt idx="0">
                  <c:v>10.9</c:v>
                </c:pt>
                <c:pt idx="1">
                  <c:v>4</c:v>
                </c:pt>
                <c:pt idx="2">
                  <c:v>8.1</c:v>
                </c:pt>
                <c:pt idx="3">
                  <c:v>2.4</c:v>
                </c:pt>
                <c:pt idx="5">
                  <c:v>0.7</c:v>
                </c:pt>
                <c:pt idx="6">
                  <c:v>0.7</c:v>
                </c:pt>
                <c:pt idx="7">
                  <c:v>1.3</c:v>
                </c:pt>
                <c:pt idx="8">
                  <c:v>2.5</c:v>
                </c:pt>
                <c:pt idx="9">
                  <c:v>2.6</c:v>
                </c:pt>
                <c:pt idx="10">
                  <c:v>3.7</c:v>
                </c:pt>
                <c:pt idx="11">
                  <c:v>3.7</c:v>
                </c:pt>
                <c:pt idx="12">
                  <c:v>4.5</c:v>
                </c:pt>
                <c:pt idx="13">
                  <c:v>5.5</c:v>
                </c:pt>
                <c:pt idx="14">
                  <c:v>7.5</c:v>
                </c:pt>
                <c:pt idx="15">
                  <c:v>8.3000000000000007</c:v>
                </c:pt>
                <c:pt idx="16">
                  <c:v>11.6</c:v>
                </c:pt>
                <c:pt idx="17">
                  <c:v>22.2</c:v>
                </c:pt>
              </c:numCache>
            </c:numRef>
          </c:val>
          <c:extLst>
            <c:ext xmlns:c16="http://schemas.microsoft.com/office/drawing/2014/chart" uri="{C3380CC4-5D6E-409C-BE32-E72D297353CC}">
              <c16:uniqueId val="{00000000-9428-4BCD-B72B-D3C5552B9D08}"/>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2154316803115"/>
          <c:y val="5.0925925925925923E-2"/>
          <c:w val="0.78914567798230517"/>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'0.TAL TIL EXCEL'!$B$160:$B$178</c:f>
              <c:strCache>
                <c:ptCount val="19"/>
                <c:pt idx="0">
                  <c:v>Ved ikke</c:v>
                </c:pt>
                <c:pt idx="1">
                  <c:v>Ønsker ikke at oplyse</c:v>
                </c:pt>
                <c:pt idx="2">
                  <c:v>Stemmer ikke</c:v>
                </c:pt>
                <c:pt idx="3">
                  <c:v>Stemmer blankt</c:v>
                </c:pt>
                <c:pt idx="5">
                  <c:v>Nye Borgerlige</c:v>
                </c:pt>
                <c:pt idx="6">
                  <c:v>Andet parti</c:v>
                </c:pt>
                <c:pt idx="7">
                  <c:v>Alternativet</c:v>
                </c:pt>
                <c:pt idx="8">
                  <c:v>Lokal liste</c:v>
                </c:pt>
                <c:pt idx="9">
                  <c:v>Moderaterne</c:v>
                </c:pt>
                <c:pt idx="10">
                  <c:v>Det Radikale Venstre</c:v>
                </c:pt>
                <c:pt idx="11">
                  <c:v>Dammarks Demokraterne</c:v>
                </c:pt>
                <c:pt idx="12">
                  <c:v>Liberal Alliance</c:v>
                </c:pt>
                <c:pt idx="13">
                  <c:v>Enhedslisten</c:v>
                </c:pt>
                <c:pt idx="14">
                  <c:v>Det Konservative Folkeparti</c:v>
                </c:pt>
                <c:pt idx="15">
                  <c:v>Dansk Folkeparti</c:v>
                </c:pt>
                <c:pt idx="16">
                  <c:v>Socialistisk Folkeparti</c:v>
                </c:pt>
                <c:pt idx="17">
                  <c:v>Venstre</c:v>
                </c:pt>
                <c:pt idx="18">
                  <c:v>Socialdemokratiet</c:v>
                </c:pt>
              </c:strCache>
            </c:strRef>
          </c:cat>
          <c:val>
            <c:numRef>
              <c:f>'0.TAL TIL EXCEL'!$C$160:$C$178</c:f>
              <c:numCache>
                <c:formatCode>0.0</c:formatCode>
                <c:ptCount val="19"/>
                <c:pt idx="0">
                  <c:v>25.5</c:v>
                </c:pt>
                <c:pt idx="1">
                  <c:v>5</c:v>
                </c:pt>
                <c:pt idx="2">
                  <c:v>3.2</c:v>
                </c:pt>
                <c:pt idx="3">
                  <c:v>2.2999999999999998</c:v>
                </c:pt>
                <c:pt idx="5">
                  <c:v>0.3</c:v>
                </c:pt>
                <c:pt idx="6">
                  <c:v>0.5</c:v>
                </c:pt>
                <c:pt idx="7">
                  <c:v>0.9</c:v>
                </c:pt>
                <c:pt idx="8">
                  <c:v>1.5</c:v>
                </c:pt>
                <c:pt idx="9">
                  <c:v>1.6</c:v>
                </c:pt>
                <c:pt idx="10">
                  <c:v>1.8</c:v>
                </c:pt>
                <c:pt idx="11">
                  <c:v>4.2</c:v>
                </c:pt>
                <c:pt idx="12">
                  <c:v>4.3</c:v>
                </c:pt>
                <c:pt idx="13">
                  <c:v>4.9000000000000004</c:v>
                </c:pt>
                <c:pt idx="14">
                  <c:v>5.7</c:v>
                </c:pt>
                <c:pt idx="15">
                  <c:v>7.5</c:v>
                </c:pt>
                <c:pt idx="16">
                  <c:v>8</c:v>
                </c:pt>
                <c:pt idx="17">
                  <c:v>8.5</c:v>
                </c:pt>
                <c:pt idx="18">
                  <c:v>14.2</c:v>
                </c:pt>
              </c:numCache>
            </c:numRef>
          </c:val>
          <c:extLst>
            <c:ext xmlns:c16="http://schemas.microsoft.com/office/drawing/2014/chart" uri="{C3380CC4-5D6E-409C-BE32-E72D297353CC}">
              <c16:uniqueId val="{00000000-B88A-4442-B289-78767D37006D}"/>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Kommunalvalg 2021 vs.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bar"/>
        <c:grouping val="clustered"/>
        <c:varyColors val="0"/>
        <c:ser>
          <c:idx val="0"/>
          <c:order val="0"/>
          <c:tx>
            <c:strRef>
              <c:f>'0. TAL TIL EXCEL'!$X$8</c:f>
              <c:strCache>
                <c:ptCount val="1"/>
                <c:pt idx="0">
                  <c:v>Vil stemme hvis valg nu (2025)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EXCEL'!$W$9:$W$28</c:f>
              <c:strCache>
                <c:ptCount val="20"/>
                <c:pt idx="0">
                  <c:v>Ved ikke</c:v>
                </c:pt>
                <c:pt idx="1">
                  <c:v>Stemte blankt</c:v>
                </c:pt>
                <c:pt idx="2">
                  <c:v>Stemte ikke</c:v>
                </c:pt>
                <c:pt idx="3">
                  <c:v>Ønsker ikke at oplyse</c:v>
                </c:pt>
                <c:pt idx="4">
                  <c:v>Husker ikke</c:v>
                </c:pt>
                <c:pt idx="6">
                  <c:v>Moderaterne</c:v>
                </c:pt>
                <c:pt idx="7">
                  <c:v>Alternativet</c:v>
                </c:pt>
                <c:pt idx="8">
                  <c:v>Andet parti</c:v>
                </c:pt>
                <c:pt idx="9">
                  <c:v>Lokal liste</c:v>
                </c:pt>
                <c:pt idx="10">
                  <c:v>Nye Borgerlige</c:v>
                </c:pt>
                <c:pt idx="11">
                  <c:v>Det Radikale Venstre</c:v>
                </c:pt>
                <c:pt idx="12">
                  <c:v>Dammarks Demokraterne</c:v>
                </c:pt>
                <c:pt idx="13">
                  <c:v>Liberal Alliance</c:v>
                </c:pt>
                <c:pt idx="14">
                  <c:v>Enhedslisten</c:v>
                </c:pt>
                <c:pt idx="15">
                  <c:v>Dansk Folkeparti</c:v>
                </c:pt>
                <c:pt idx="16">
                  <c:v>Det Konservative Folkeparti</c:v>
                </c:pt>
                <c:pt idx="17">
                  <c:v>Socialistisk Folkeparti</c:v>
                </c:pt>
                <c:pt idx="18">
                  <c:v>Venstre</c:v>
                </c:pt>
                <c:pt idx="19">
                  <c:v>Socialdemokratiet</c:v>
                </c:pt>
              </c:strCache>
            </c:strRef>
          </c:cat>
          <c:val>
            <c:numRef>
              <c:f>'0. TAL TIL EXCEL'!$X$9:$X$28</c:f>
              <c:numCache>
                <c:formatCode>0.0</c:formatCode>
                <c:ptCount val="20"/>
                <c:pt idx="0">
                  <c:v>25.5</c:v>
                </c:pt>
                <c:pt idx="1">
                  <c:v>1.5</c:v>
                </c:pt>
                <c:pt idx="2">
                  <c:v>2.2999999999999998</c:v>
                </c:pt>
                <c:pt idx="3">
                  <c:v>3.2</c:v>
                </c:pt>
                <c:pt idx="4">
                  <c:v>5</c:v>
                </c:pt>
                <c:pt idx="6">
                  <c:v>1.6</c:v>
                </c:pt>
                <c:pt idx="7">
                  <c:v>0.9</c:v>
                </c:pt>
                <c:pt idx="8">
                  <c:v>1.6</c:v>
                </c:pt>
                <c:pt idx="9">
                  <c:v>0.5</c:v>
                </c:pt>
                <c:pt idx="10">
                  <c:v>0.3</c:v>
                </c:pt>
                <c:pt idx="11">
                  <c:v>1.8</c:v>
                </c:pt>
                <c:pt idx="12">
                  <c:v>4.2</c:v>
                </c:pt>
                <c:pt idx="13">
                  <c:v>4.3</c:v>
                </c:pt>
                <c:pt idx="14">
                  <c:v>4.9000000000000004</c:v>
                </c:pt>
                <c:pt idx="15">
                  <c:v>7.5</c:v>
                </c:pt>
                <c:pt idx="16">
                  <c:v>5.7</c:v>
                </c:pt>
                <c:pt idx="17">
                  <c:v>8</c:v>
                </c:pt>
                <c:pt idx="18">
                  <c:v>8.5</c:v>
                </c:pt>
                <c:pt idx="19">
                  <c:v>14.2</c:v>
                </c:pt>
              </c:numCache>
            </c:numRef>
          </c:val>
          <c:extLst>
            <c:ext xmlns:c16="http://schemas.microsoft.com/office/drawing/2014/chart" uri="{C3380CC4-5D6E-409C-BE32-E72D297353CC}">
              <c16:uniqueId val="{00000000-73C2-4E2C-8351-D90ED2C7A747}"/>
            </c:ext>
          </c:extLst>
        </c:ser>
        <c:ser>
          <c:idx val="1"/>
          <c:order val="1"/>
          <c:tx>
            <c:strRef>
              <c:f>'0. TAL TIL EXCEL'!$Y$8</c:f>
              <c:strCache>
                <c:ptCount val="1"/>
                <c:pt idx="0">
                  <c:v>Stemte i 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 TAL TIL EXCEL'!$W$9:$W$28</c:f>
              <c:strCache>
                <c:ptCount val="20"/>
                <c:pt idx="0">
                  <c:v>Ved ikke</c:v>
                </c:pt>
                <c:pt idx="1">
                  <c:v>Stemte blankt</c:v>
                </c:pt>
                <c:pt idx="2">
                  <c:v>Stemte ikke</c:v>
                </c:pt>
                <c:pt idx="3">
                  <c:v>Ønsker ikke at oplyse</c:v>
                </c:pt>
                <c:pt idx="4">
                  <c:v>Husker ikke</c:v>
                </c:pt>
                <c:pt idx="6">
                  <c:v>Moderaterne</c:v>
                </c:pt>
                <c:pt idx="7">
                  <c:v>Alternativet</c:v>
                </c:pt>
                <c:pt idx="8">
                  <c:v>Andet parti</c:v>
                </c:pt>
                <c:pt idx="9">
                  <c:v>Lokal liste</c:v>
                </c:pt>
                <c:pt idx="10">
                  <c:v>Nye Borgerlige</c:v>
                </c:pt>
                <c:pt idx="11">
                  <c:v>Det Radikale Venstre</c:v>
                </c:pt>
                <c:pt idx="12">
                  <c:v>Dammarks Demokraterne</c:v>
                </c:pt>
                <c:pt idx="13">
                  <c:v>Liberal Alliance</c:v>
                </c:pt>
                <c:pt idx="14">
                  <c:v>Enhedslisten</c:v>
                </c:pt>
                <c:pt idx="15">
                  <c:v>Dansk Folkeparti</c:v>
                </c:pt>
                <c:pt idx="16">
                  <c:v>Det Konservative Folkeparti</c:v>
                </c:pt>
                <c:pt idx="17">
                  <c:v>Socialistisk Folkeparti</c:v>
                </c:pt>
                <c:pt idx="18">
                  <c:v>Venstre</c:v>
                </c:pt>
                <c:pt idx="19">
                  <c:v>Socialdemokratiet</c:v>
                </c:pt>
              </c:strCache>
            </c:strRef>
          </c:cat>
          <c:val>
            <c:numRef>
              <c:f>'0. TAL TIL EXCEL'!$Y$9:$Y$28</c:f>
              <c:numCache>
                <c:formatCode>0.0</c:formatCode>
                <c:ptCount val="20"/>
                <c:pt idx="0">
                  <c:v>0</c:v>
                </c:pt>
                <c:pt idx="1">
                  <c:v>2.4</c:v>
                </c:pt>
                <c:pt idx="2">
                  <c:v>8.1</c:v>
                </c:pt>
                <c:pt idx="3">
                  <c:v>4</c:v>
                </c:pt>
                <c:pt idx="4">
                  <c:v>10.9</c:v>
                </c:pt>
                <c:pt idx="6">
                  <c:v>0</c:v>
                </c:pt>
                <c:pt idx="7">
                  <c:v>0.7</c:v>
                </c:pt>
                <c:pt idx="8">
                  <c:v>0.7</c:v>
                </c:pt>
                <c:pt idx="9">
                  <c:v>1.3</c:v>
                </c:pt>
                <c:pt idx="10">
                  <c:v>2.5</c:v>
                </c:pt>
                <c:pt idx="11">
                  <c:v>2.6</c:v>
                </c:pt>
                <c:pt idx="12">
                  <c:v>3.7</c:v>
                </c:pt>
                <c:pt idx="13">
                  <c:v>3.7</c:v>
                </c:pt>
                <c:pt idx="14">
                  <c:v>4.5</c:v>
                </c:pt>
                <c:pt idx="15">
                  <c:v>5.5</c:v>
                </c:pt>
                <c:pt idx="16">
                  <c:v>7.5</c:v>
                </c:pt>
                <c:pt idx="17">
                  <c:v>8.3000000000000007</c:v>
                </c:pt>
                <c:pt idx="18">
                  <c:v>11.6</c:v>
                </c:pt>
                <c:pt idx="19">
                  <c:v>22.2</c:v>
                </c:pt>
              </c:numCache>
            </c:numRef>
          </c:val>
          <c:extLst>
            <c:ext xmlns:c16="http://schemas.microsoft.com/office/drawing/2014/chart" uri="{C3380CC4-5D6E-409C-BE32-E72D297353CC}">
              <c16:uniqueId val="{00000001-73C2-4E2C-8351-D90ED2C7A747}"/>
            </c:ext>
          </c:extLst>
        </c:ser>
        <c:dLbls>
          <c:showLegendKey val="0"/>
          <c:showVal val="0"/>
          <c:showCatName val="0"/>
          <c:showSerName val="0"/>
          <c:showPercent val="0"/>
          <c:showBubbleSize val="0"/>
        </c:dLbls>
        <c:gapWidth val="182"/>
        <c:axId val="1734409552"/>
        <c:axId val="1734401392"/>
      </c:barChart>
      <c:catAx>
        <c:axId val="173440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734401392"/>
        <c:crosses val="autoZero"/>
        <c:auto val="1"/>
        <c:lblAlgn val="ctr"/>
        <c:lblOffset val="100"/>
        <c:noMultiLvlLbl val="0"/>
      </c:catAx>
      <c:valAx>
        <c:axId val="173440139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73440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408161673877246E-2"/>
          <c:y val="5.0925925925925923E-2"/>
          <c:w val="0.86495300276323828"/>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EXCEL'!$S$921:$S$923</c:f>
              <c:strCache>
                <c:ptCount val="3"/>
                <c:pt idx="0">
                  <c:v>Ved ikke</c:v>
                </c:pt>
                <c:pt idx="1">
                  <c:v>Nej</c:v>
                </c:pt>
                <c:pt idx="2">
                  <c:v>Ja</c:v>
                </c:pt>
              </c:strCache>
            </c:strRef>
          </c:cat>
          <c:val>
            <c:numRef>
              <c:f>'0.TAL TIL EXCEL'!$T$921:$T$923</c:f>
              <c:numCache>
                <c:formatCode>0.0</c:formatCode>
                <c:ptCount val="3"/>
                <c:pt idx="0">
                  <c:v>13.3</c:v>
                </c:pt>
                <c:pt idx="1">
                  <c:v>10.1</c:v>
                </c:pt>
                <c:pt idx="2">
                  <c:v>76.599999999999994</c:v>
                </c:pt>
              </c:numCache>
            </c:numRef>
          </c:val>
          <c:extLst>
            <c:ext xmlns:c16="http://schemas.microsoft.com/office/drawing/2014/chart" uri="{C3380CC4-5D6E-409C-BE32-E72D297353CC}">
              <c16:uniqueId val="{00000000-45BF-42BF-9F51-58B49FDEA0AF}"/>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123983810753284E-2"/>
          <c:y val="5.0925925925925923E-2"/>
          <c:w val="0.88623717769791699"/>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'0.TAL TIL EXCEL'!$S$927:$S$928</c:f>
              <c:strCache>
                <c:ptCount val="2"/>
                <c:pt idx="0">
                  <c:v>Nej</c:v>
                </c:pt>
                <c:pt idx="1">
                  <c:v>Ja</c:v>
                </c:pt>
              </c:strCache>
            </c:strRef>
          </c:cat>
          <c:val>
            <c:numRef>
              <c:f>'0.TAL TIL EXCEL'!$T$927:$T$928</c:f>
              <c:numCache>
                <c:formatCode>0.0</c:formatCode>
                <c:ptCount val="2"/>
                <c:pt idx="0">
                  <c:v>4.0999999999999996</c:v>
                </c:pt>
                <c:pt idx="1">
                  <c:v>95.9</c:v>
                </c:pt>
              </c:numCache>
            </c:numRef>
          </c:val>
          <c:extLst>
            <c:ext xmlns:c16="http://schemas.microsoft.com/office/drawing/2014/chart" uri="{C3380CC4-5D6E-409C-BE32-E72D297353CC}">
              <c16:uniqueId val="{00000000-6553-4C10-A384-08AC94A69958}"/>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ax val="100"/>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0" sourceLinked="1"/>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pPr>
      <a:endParaRPr lang="da-DK"/>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B6817-2458-4B11-A64C-DB43A397EBD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326D51-AF80-494A-B5B4-2EA5EDDA7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0A762D1-86F5-477B-AB1D-204CB5BE118F}"/>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5" name="Pladsholder til sidefod 4">
            <a:extLst>
              <a:ext uri="{FF2B5EF4-FFF2-40B4-BE49-F238E27FC236}">
                <a16:creationId xmlns:a16="http://schemas.microsoft.com/office/drawing/2014/main" id="{DD7798CC-29CB-4657-8E18-AD2814A8D8C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C2929BB-6BFC-4D01-96C2-14EE6C8F1672}"/>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1587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F2DD-B696-4D80-8DE8-99C340A5886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367E6C6-54FD-4C1E-B7D0-53A202B0E021}"/>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4F7D69-F654-4D50-B114-DF2CCB13D9D8}"/>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5" name="Pladsholder til sidefod 4">
            <a:extLst>
              <a:ext uri="{FF2B5EF4-FFF2-40B4-BE49-F238E27FC236}">
                <a16:creationId xmlns:a16="http://schemas.microsoft.com/office/drawing/2014/main" id="{C3846C42-BF85-45DF-8171-A6E90C8F69E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81CD3FA-ED12-4611-A1A4-871A3CC5EB25}"/>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91425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992871-B1DA-4249-9C25-92E092309B3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9F80102-5EA3-4333-B4FC-1A8D2D117829}"/>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4C34272-ED1E-4A36-8508-3612CCA430B5}"/>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5" name="Pladsholder til sidefod 4">
            <a:extLst>
              <a:ext uri="{FF2B5EF4-FFF2-40B4-BE49-F238E27FC236}">
                <a16:creationId xmlns:a16="http://schemas.microsoft.com/office/drawing/2014/main" id="{645933AF-43E2-4F5F-AFEC-CCA4D147AE59}"/>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8E1CFC55-7A27-4DC9-91CC-EABCF80E78C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23610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731D7-D3D9-4C21-90E0-F3CCB3024BA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AEBB326-B727-4A8F-A04F-3E1EB562F7EF}"/>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23C573-5974-4A98-8BB6-CD6157294E03}"/>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5" name="Pladsholder til sidefod 4">
            <a:extLst>
              <a:ext uri="{FF2B5EF4-FFF2-40B4-BE49-F238E27FC236}">
                <a16:creationId xmlns:a16="http://schemas.microsoft.com/office/drawing/2014/main" id="{8FECDF48-9971-4ECB-963F-86B4D269E18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4EF11F8A-BE73-48C3-BE56-21B4F9852969}"/>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0820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6CDF8-CB43-408E-A11A-B948BC11DBC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5F73B26-BCAC-451A-9E6D-72051916A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BFB7DEB2-2086-4EC2-8919-E8CCA2759920}"/>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5" name="Pladsholder til sidefod 4">
            <a:extLst>
              <a:ext uri="{FF2B5EF4-FFF2-40B4-BE49-F238E27FC236}">
                <a16:creationId xmlns:a16="http://schemas.microsoft.com/office/drawing/2014/main" id="{2545A70B-20EB-463A-AC03-3D8C06B0011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2BCAF839-42FF-40F9-9E5D-DF633B6FA180}"/>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56810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2D3BB-18DA-4CE7-834E-49043239DD3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D7CE45E-C52A-4C9D-9BDE-9F3A59912B3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D4BC8C3-C451-4FE3-AC1F-BB7BC1924726}"/>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BA71252-6A8F-49E7-8029-58FF854B892E}"/>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6" name="Pladsholder til sidefod 5">
            <a:extLst>
              <a:ext uri="{FF2B5EF4-FFF2-40B4-BE49-F238E27FC236}">
                <a16:creationId xmlns:a16="http://schemas.microsoft.com/office/drawing/2014/main" id="{5D7CA414-430A-466F-9250-7737FCC5BCF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D28E5AA-74B5-4849-9B6D-A2567F3AC79F}"/>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49759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9640-F78D-4EE3-85E5-D45D15E12AF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1ECC593-8829-489E-82E9-75BF852EC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05A8B9D9-E404-4E1C-BE54-53E6EF088315}"/>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6EDE0C9-B149-4D15-8722-7ABCAADEB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5A6AA615-4664-4774-8147-BD0A5189D369}"/>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79D7603-038D-45D3-ACF5-C94641EF6D51}"/>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8" name="Pladsholder til sidefod 7">
            <a:extLst>
              <a:ext uri="{FF2B5EF4-FFF2-40B4-BE49-F238E27FC236}">
                <a16:creationId xmlns:a16="http://schemas.microsoft.com/office/drawing/2014/main" id="{DD495483-4A01-4D41-B34F-E41BCDFE9A72}"/>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F62CD8A7-BF6C-4F47-8B6C-27A1F53C204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7299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76366-7DC9-4994-B770-1D4A7C8195E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A84C4A4-E2A4-4005-AE84-5BDD204506E1}"/>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4" name="Pladsholder til sidefod 3">
            <a:extLst>
              <a:ext uri="{FF2B5EF4-FFF2-40B4-BE49-F238E27FC236}">
                <a16:creationId xmlns:a16="http://schemas.microsoft.com/office/drawing/2014/main" id="{F4741A0D-B250-4571-BC6D-A987FBD3CFA9}"/>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B2415C59-ABC7-4CDE-AAB8-1FEFE885F34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82841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8482452-3C78-4F11-9D69-62936FA4B16B}"/>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3" name="Pladsholder til sidefod 2">
            <a:extLst>
              <a:ext uri="{FF2B5EF4-FFF2-40B4-BE49-F238E27FC236}">
                <a16:creationId xmlns:a16="http://schemas.microsoft.com/office/drawing/2014/main" id="{3A8C0FC1-3F64-4C80-B07E-6F20DFE20156}"/>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A89D6599-C6C5-49AA-8F05-F52541C7D53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28167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DE6A6-E668-4016-9387-17CF3811DD9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A991E32-CA14-4766-9AED-57D98F6A1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D3ABE6B-274D-4071-9281-3EEB4FF8B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9C5F8C41-5225-4D27-A62D-0007F51D17EB}"/>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6" name="Pladsholder til sidefod 5">
            <a:extLst>
              <a:ext uri="{FF2B5EF4-FFF2-40B4-BE49-F238E27FC236}">
                <a16:creationId xmlns:a16="http://schemas.microsoft.com/office/drawing/2014/main" id="{1B5F9C23-C1E6-4EC1-987F-7D2CCC839216}"/>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AA28C37E-3702-4C8B-B76D-F5D21A24201B}"/>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005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195C3-C235-4804-940B-4F0EA3055A1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4709509-FABF-4313-89B7-4B5E8F8AB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5A41D1A6-2542-46FC-AD31-80E31B798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EAF1908A-7D90-421D-9BCB-1471800E3FA3}"/>
              </a:ext>
            </a:extLst>
          </p:cNvPr>
          <p:cNvSpPr>
            <a:spLocks noGrp="1"/>
          </p:cNvSpPr>
          <p:nvPr>
            <p:ph type="dt" sz="half" idx="10"/>
          </p:nvPr>
        </p:nvSpPr>
        <p:spPr/>
        <p:txBody>
          <a:bodyPr/>
          <a:lstStyle/>
          <a:p>
            <a:fld id="{61903842-5BC2-4FEB-950C-E5CDCB0CB405}" type="datetimeFigureOut">
              <a:rPr lang="da-DK" smtClean="0"/>
              <a:t>15-10-2025</a:t>
            </a:fld>
            <a:endParaRPr lang="da-DK" dirty="0"/>
          </a:p>
        </p:txBody>
      </p:sp>
      <p:sp>
        <p:nvSpPr>
          <p:cNvPr id="6" name="Pladsholder til sidefod 5">
            <a:extLst>
              <a:ext uri="{FF2B5EF4-FFF2-40B4-BE49-F238E27FC236}">
                <a16:creationId xmlns:a16="http://schemas.microsoft.com/office/drawing/2014/main" id="{B4C0C9AF-2CC5-479D-AFAF-A6E6043434A7}"/>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4FD3C248-1888-4D01-8B8C-DFDACB3FEF91}"/>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9492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61EF00C-1066-4794-A520-386B5E741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7C82C4-057A-43B2-B719-BA6F16DCE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1E5C95-84AF-439C-B145-347B6587C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03842-5BC2-4FEB-950C-E5CDCB0CB405}" type="datetimeFigureOut">
              <a:rPr lang="da-DK" smtClean="0"/>
              <a:t>15-10-2025</a:t>
            </a:fld>
            <a:endParaRPr lang="da-DK" dirty="0"/>
          </a:p>
        </p:txBody>
      </p:sp>
      <p:sp>
        <p:nvSpPr>
          <p:cNvPr id="5" name="Pladsholder til sidefod 4">
            <a:extLst>
              <a:ext uri="{FF2B5EF4-FFF2-40B4-BE49-F238E27FC236}">
                <a16:creationId xmlns:a16="http://schemas.microsoft.com/office/drawing/2014/main" id="{CBE0B101-AED0-446F-952E-9D9DC07BE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C44B3E33-CF46-407A-B239-493ADA0F5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59F8B-B767-4533-83A0-3D6076A31B0D}" type="slidenum">
              <a:rPr lang="da-DK" smtClean="0"/>
              <a:t>‹nr.›</a:t>
            </a:fld>
            <a:endParaRPr lang="da-DK" dirty="0"/>
          </a:p>
        </p:txBody>
      </p:sp>
    </p:spTree>
    <p:extLst>
      <p:ext uri="{BB962C8B-B14F-4D97-AF65-F5344CB8AC3E}">
        <p14:creationId xmlns:p14="http://schemas.microsoft.com/office/powerpoint/2010/main" val="319233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3BEF19D-E8B7-8727-6599-544180A28D58}"/>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745"/>
                    </a14:imgEffect>
                    <a14:imgEffect>
                      <a14:saturation sat="0"/>
                    </a14:imgEffect>
                    <a14:imgEffect>
                      <a14:brightnessContrast bright="-40000" contrast="-40000"/>
                    </a14:imgEffect>
                  </a14:imgLayer>
                </a14:imgProps>
              </a:ext>
            </a:extLst>
          </a:blip>
          <a:srcRect l="14334" t="413" b="368"/>
          <a:stretch/>
        </p:blipFill>
        <p:spPr>
          <a:xfrm>
            <a:off x="0" y="-1"/>
            <a:ext cx="6462834" cy="6858001"/>
          </a:xfrm>
          <a:prstGeom prst="rect">
            <a:avLst/>
          </a:prstGeom>
        </p:spPr>
      </p:pic>
      <p:pic>
        <p:nvPicPr>
          <p:cNvPr id="3" name="Billede 2">
            <a:extLst>
              <a:ext uri="{FF2B5EF4-FFF2-40B4-BE49-F238E27FC236}">
                <a16:creationId xmlns:a16="http://schemas.microsoft.com/office/drawing/2014/main" id="{46947BC8-E0AE-EAB6-38E5-9DF51D502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253" y="261938"/>
            <a:ext cx="987672" cy="833437"/>
          </a:xfrm>
          <a:prstGeom prst="rect">
            <a:avLst/>
          </a:prstGeom>
        </p:spPr>
      </p:pic>
      <p:sp>
        <p:nvSpPr>
          <p:cNvPr id="4" name="Tekstfelt 3">
            <a:extLst>
              <a:ext uri="{FF2B5EF4-FFF2-40B4-BE49-F238E27FC236}">
                <a16:creationId xmlns:a16="http://schemas.microsoft.com/office/drawing/2014/main" id="{D0830A98-9C64-3826-F48B-C9782B1CF275}"/>
              </a:ext>
            </a:extLst>
          </p:cNvPr>
          <p:cNvSpPr txBox="1"/>
          <p:nvPr/>
        </p:nvSpPr>
        <p:spPr>
          <a:xfrm>
            <a:off x="7262956" y="2666751"/>
            <a:ext cx="4306820" cy="1692771"/>
          </a:xfrm>
          <a:prstGeom prst="rect">
            <a:avLst/>
          </a:prstGeom>
          <a:noFill/>
        </p:spPr>
        <p:txBody>
          <a:bodyPr wrap="none" rtlCol="0">
            <a:spAutoFit/>
          </a:bodyPr>
          <a:lstStyle/>
          <a:p>
            <a:r>
              <a:rPr lang="da-DK" sz="3600" dirty="0">
                <a:solidFill>
                  <a:schemeClr val="accent2"/>
                </a:solidFill>
                <a:latin typeface="Tahoma" panose="020B0604030504040204" pitchFamily="34" charset="0"/>
                <a:ea typeface="Tahoma" panose="020B0604030504040204" pitchFamily="34" charset="0"/>
                <a:cs typeface="Tahoma" panose="020B0604030504040204" pitchFamily="34" charset="0"/>
              </a:rPr>
              <a:t>Kommunalvalg 2025</a:t>
            </a:r>
          </a:p>
          <a:p>
            <a:r>
              <a:rPr lang="da-DK" sz="3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DK-panel</a:t>
            </a:r>
          </a:p>
          <a:p>
            <a:endParaRPr lang="da-DK" sz="1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r>
              <a:rPr lang="da-DK"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September/Oktober 2025</a:t>
            </a:r>
          </a:p>
        </p:txBody>
      </p:sp>
      <p:pic>
        <p:nvPicPr>
          <p:cNvPr id="5" name="Billede 4">
            <a:extLst>
              <a:ext uri="{FF2B5EF4-FFF2-40B4-BE49-F238E27FC236}">
                <a16:creationId xmlns:a16="http://schemas.microsoft.com/office/drawing/2014/main" id="{0B289626-8A61-42BA-AAFA-0A3AC995BCE2}"/>
              </a:ext>
            </a:extLst>
          </p:cNvPr>
          <p:cNvPicPr>
            <a:picLocks noChangeAspect="1"/>
          </p:cNvPicPr>
          <p:nvPr/>
        </p:nvPicPr>
        <p:blipFill rotWithShape="1">
          <a:blip r:embed="rId5"/>
          <a:srcRect l="6737" t="10073" r="6706" b="7124"/>
          <a:stretch/>
        </p:blipFill>
        <p:spPr>
          <a:xfrm>
            <a:off x="717176" y="4885764"/>
            <a:ext cx="2321859" cy="1039907"/>
          </a:xfrm>
          <a:prstGeom prst="rect">
            <a:avLst/>
          </a:prstGeom>
        </p:spPr>
      </p:pic>
      <p:pic>
        <p:nvPicPr>
          <p:cNvPr id="6" name="Billede 5" descr="BL.png">
            <a:extLst>
              <a:ext uri="{FF2B5EF4-FFF2-40B4-BE49-F238E27FC236}">
                <a16:creationId xmlns:a16="http://schemas.microsoft.com/office/drawing/2014/main" id="{9D0D3C20-49B5-5E76-93A8-49CD2BBECF2D}"/>
              </a:ext>
            </a:extLst>
          </p:cNvPr>
          <p:cNvPicPr>
            <a:picLocks noChangeAspect="1"/>
          </p:cNvPicPr>
          <p:nvPr/>
        </p:nvPicPr>
        <p:blipFill>
          <a:blip r:embed="rId6" cstate="print"/>
          <a:stretch>
            <a:fillRect/>
          </a:stretch>
        </p:blipFill>
        <p:spPr>
          <a:xfrm>
            <a:off x="7488715" y="4673711"/>
            <a:ext cx="2282136" cy="1464011"/>
          </a:xfrm>
          <a:prstGeom prst="rect">
            <a:avLst/>
          </a:prstGeom>
        </p:spPr>
      </p:pic>
    </p:spTree>
    <p:extLst>
      <p:ext uri="{BB962C8B-B14F-4D97-AF65-F5344CB8AC3E}">
        <p14:creationId xmlns:p14="http://schemas.microsoft.com/office/powerpoint/2010/main" val="134963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1169551"/>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mener, at deres kommune skal have et bredt boligudbud, så alle uanset indtægt kan bo tidssvarende i en god bolig. har råd til en ny bolig i samme by – hvis de skal flytte.</a:t>
            </a: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326741" y="628415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Skal din kommune have et bredt boligudbud, så alle uanset indtægt kan bo tidssvarende i en god bolig</a:t>
            </a:r>
            <a:r>
              <a:rPr lang="da-DK" sz="900" dirty="0">
                <a:solidFill>
                  <a:schemeClr val="bg1"/>
                </a:solidFill>
                <a:latin typeface="Tahoma" pitchFamily="34" charset="0"/>
                <a:ea typeface="Tahoma" pitchFamily="34" charset="0"/>
                <a:cs typeface="Tahoma" pitchFamily="34" charset="0"/>
              </a:rPr>
              <a:t>?</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76,6 % af de adspurgte, at deres kommune skal have et bredt boligudbud, så alle kan bo tidssvarende i en god bolig.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450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 Skal din kommune have et bredt boligudbud, så alle uanset indtægt kan bo tidssvarende i en god bolig?</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7" name="Tekstfelt 6">
            <a:extLst>
              <a:ext uri="{FF2B5EF4-FFF2-40B4-BE49-F238E27FC236}">
                <a16:creationId xmlns:a16="http://schemas.microsoft.com/office/drawing/2014/main" id="{6A3A9B73-801B-B5FB-CC29-390CE759642C}"/>
              </a:ext>
            </a:extLst>
          </p:cNvPr>
          <p:cNvSpPr txBox="1"/>
          <p:nvPr/>
        </p:nvSpPr>
        <p:spPr>
          <a:xfrm>
            <a:off x="2204787" y="322422"/>
            <a:ext cx="8798092" cy="276999"/>
          </a:xfrm>
          <a:prstGeom prst="rect">
            <a:avLst/>
          </a:prstGeom>
          <a:noFill/>
        </p:spPr>
        <p:txBody>
          <a:bodyPr wrap="square">
            <a:spAutoFit/>
          </a:bodyPr>
          <a:lstStyle/>
          <a:p>
            <a:r>
              <a:rPr lang="da-DK" sz="1200" dirty="0"/>
              <a:t>Især socialt udsatte og lønmodtagere med helt almindelige jobs, har svært ved at finde boliger, de kan betale.</a:t>
            </a:r>
          </a:p>
        </p:txBody>
      </p:sp>
      <p:graphicFrame>
        <p:nvGraphicFramePr>
          <p:cNvPr id="8" name="Diagram 7">
            <a:extLst>
              <a:ext uri="{FF2B5EF4-FFF2-40B4-BE49-F238E27FC236}">
                <a16:creationId xmlns:a16="http://schemas.microsoft.com/office/drawing/2014/main" id="{EA922B02-B756-4FA0-984E-603D142701D3}"/>
              </a:ext>
            </a:extLst>
          </p:cNvPr>
          <p:cNvGraphicFramePr>
            <a:graphicFrameLocks/>
          </p:cNvGraphicFramePr>
          <p:nvPr>
            <p:extLst>
              <p:ext uri="{D42A27DB-BD31-4B8C-83A1-F6EECF244321}">
                <p14:modId xmlns:p14="http://schemas.microsoft.com/office/powerpoint/2010/main" val="2750059994"/>
              </p:ext>
            </p:extLst>
          </p:nvPr>
        </p:nvGraphicFramePr>
        <p:xfrm>
          <a:off x="2270959" y="776077"/>
          <a:ext cx="8942473" cy="37108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DAAE844A-CF64-3B26-C051-232BA76DEFEA}"/>
              </a:ext>
            </a:extLst>
          </p:cNvPr>
          <p:cNvGraphicFramePr>
            <a:graphicFrameLocks noGrp="1"/>
          </p:cNvGraphicFramePr>
          <p:nvPr>
            <p:extLst>
              <p:ext uri="{D42A27DB-BD31-4B8C-83A1-F6EECF244321}">
                <p14:modId xmlns:p14="http://schemas.microsoft.com/office/powerpoint/2010/main" val="43334030"/>
              </p:ext>
            </p:extLst>
          </p:nvPr>
        </p:nvGraphicFramePr>
        <p:xfrm>
          <a:off x="392657" y="4693922"/>
          <a:ext cx="11102597" cy="1028070"/>
        </p:xfrm>
        <a:graphic>
          <a:graphicData uri="http://schemas.openxmlformats.org/drawingml/2006/table">
            <a:tbl>
              <a:tblPr/>
              <a:tblGrid>
                <a:gridCol w="1945817">
                  <a:extLst>
                    <a:ext uri="{9D8B030D-6E8A-4147-A177-3AD203B41FA5}">
                      <a16:colId xmlns:a16="http://schemas.microsoft.com/office/drawing/2014/main" val="3902384644"/>
                    </a:ext>
                  </a:extLst>
                </a:gridCol>
                <a:gridCol w="610452">
                  <a:extLst>
                    <a:ext uri="{9D8B030D-6E8A-4147-A177-3AD203B41FA5}">
                      <a16:colId xmlns:a16="http://schemas.microsoft.com/office/drawing/2014/main" val="2368038576"/>
                    </a:ext>
                  </a:extLst>
                </a:gridCol>
                <a:gridCol w="610452">
                  <a:extLst>
                    <a:ext uri="{9D8B030D-6E8A-4147-A177-3AD203B41FA5}">
                      <a16:colId xmlns:a16="http://schemas.microsoft.com/office/drawing/2014/main" val="3278593178"/>
                    </a:ext>
                  </a:extLst>
                </a:gridCol>
                <a:gridCol w="610452">
                  <a:extLst>
                    <a:ext uri="{9D8B030D-6E8A-4147-A177-3AD203B41FA5}">
                      <a16:colId xmlns:a16="http://schemas.microsoft.com/office/drawing/2014/main" val="4202248237"/>
                    </a:ext>
                  </a:extLst>
                </a:gridCol>
                <a:gridCol w="610452">
                  <a:extLst>
                    <a:ext uri="{9D8B030D-6E8A-4147-A177-3AD203B41FA5}">
                      <a16:colId xmlns:a16="http://schemas.microsoft.com/office/drawing/2014/main" val="972356554"/>
                    </a:ext>
                  </a:extLst>
                </a:gridCol>
                <a:gridCol w="610452">
                  <a:extLst>
                    <a:ext uri="{9D8B030D-6E8A-4147-A177-3AD203B41FA5}">
                      <a16:colId xmlns:a16="http://schemas.microsoft.com/office/drawing/2014/main" val="145144129"/>
                    </a:ext>
                  </a:extLst>
                </a:gridCol>
                <a:gridCol w="610452">
                  <a:extLst>
                    <a:ext uri="{9D8B030D-6E8A-4147-A177-3AD203B41FA5}">
                      <a16:colId xmlns:a16="http://schemas.microsoft.com/office/drawing/2014/main" val="2267189358"/>
                    </a:ext>
                  </a:extLst>
                </a:gridCol>
                <a:gridCol w="610452">
                  <a:extLst>
                    <a:ext uri="{9D8B030D-6E8A-4147-A177-3AD203B41FA5}">
                      <a16:colId xmlns:a16="http://schemas.microsoft.com/office/drawing/2014/main" val="4007980167"/>
                    </a:ext>
                  </a:extLst>
                </a:gridCol>
                <a:gridCol w="610452">
                  <a:extLst>
                    <a:ext uri="{9D8B030D-6E8A-4147-A177-3AD203B41FA5}">
                      <a16:colId xmlns:a16="http://schemas.microsoft.com/office/drawing/2014/main" val="1377838386"/>
                    </a:ext>
                  </a:extLst>
                </a:gridCol>
                <a:gridCol w="610452">
                  <a:extLst>
                    <a:ext uri="{9D8B030D-6E8A-4147-A177-3AD203B41FA5}">
                      <a16:colId xmlns:a16="http://schemas.microsoft.com/office/drawing/2014/main" val="2676641851"/>
                    </a:ext>
                  </a:extLst>
                </a:gridCol>
                <a:gridCol w="610452">
                  <a:extLst>
                    <a:ext uri="{9D8B030D-6E8A-4147-A177-3AD203B41FA5}">
                      <a16:colId xmlns:a16="http://schemas.microsoft.com/office/drawing/2014/main" val="1124238018"/>
                    </a:ext>
                  </a:extLst>
                </a:gridCol>
                <a:gridCol w="610452">
                  <a:extLst>
                    <a:ext uri="{9D8B030D-6E8A-4147-A177-3AD203B41FA5}">
                      <a16:colId xmlns:a16="http://schemas.microsoft.com/office/drawing/2014/main" val="3669762615"/>
                    </a:ext>
                  </a:extLst>
                </a:gridCol>
                <a:gridCol w="610452">
                  <a:extLst>
                    <a:ext uri="{9D8B030D-6E8A-4147-A177-3AD203B41FA5}">
                      <a16:colId xmlns:a16="http://schemas.microsoft.com/office/drawing/2014/main" val="1910673852"/>
                    </a:ext>
                  </a:extLst>
                </a:gridCol>
                <a:gridCol w="610452">
                  <a:extLst>
                    <a:ext uri="{9D8B030D-6E8A-4147-A177-3AD203B41FA5}">
                      <a16:colId xmlns:a16="http://schemas.microsoft.com/office/drawing/2014/main" val="66260811"/>
                    </a:ext>
                  </a:extLst>
                </a:gridCol>
                <a:gridCol w="610452">
                  <a:extLst>
                    <a:ext uri="{9D8B030D-6E8A-4147-A177-3AD203B41FA5}">
                      <a16:colId xmlns:a16="http://schemas.microsoft.com/office/drawing/2014/main" val="161895900"/>
                    </a:ext>
                  </a:extLst>
                </a:gridCol>
                <a:gridCol w="610452">
                  <a:extLst>
                    <a:ext uri="{9D8B030D-6E8A-4147-A177-3AD203B41FA5}">
                      <a16:colId xmlns:a16="http://schemas.microsoft.com/office/drawing/2014/main" val="3505290373"/>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7. Skal din kommune have et bredt boligudbud?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6772936"/>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74,6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166855"/>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1686605"/>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421446"/>
                  </a:ext>
                </a:extLst>
              </a:tr>
            </a:tbl>
          </a:graphicData>
        </a:graphic>
      </p:graphicFrame>
    </p:spTree>
    <p:extLst>
      <p:ext uri="{BB962C8B-B14F-4D97-AF65-F5344CB8AC3E}">
        <p14:creationId xmlns:p14="http://schemas.microsoft.com/office/powerpoint/2010/main" val="406560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2C1B9-B582-A6DF-9E63-00F82A116D23}"/>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9357C712-2CD4-B12B-A0F4-5A2ED27D304C}"/>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E2706776-A18B-EF4A-819B-D25DB3509584}"/>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4479E51F-4F39-A2F9-F1E5-C72F2405F03D}"/>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4B22A9FD-F60A-F408-A5A3-BDE7E43E850F}"/>
              </a:ext>
            </a:extLst>
          </p:cNvPr>
          <p:cNvSpPr txBox="1"/>
          <p:nvPr/>
        </p:nvSpPr>
        <p:spPr>
          <a:xfrm>
            <a:off x="5179594" y="2192962"/>
            <a:ext cx="6497053" cy="1938992"/>
          </a:xfrm>
          <a:prstGeom prst="rect">
            <a:avLst/>
          </a:prstGeom>
          <a:noFill/>
        </p:spPr>
        <p:txBody>
          <a:bodyPr wrap="square" rtlCol="0">
            <a:spAutoFit/>
          </a:bodyPr>
          <a:lstStyle/>
          <a:p>
            <a:pPr algn="ctr"/>
            <a:r>
              <a:rPr lang="da-DK" sz="6000" dirty="0"/>
              <a:t>Lidt om afstanden til sundhedsydelser</a:t>
            </a:r>
          </a:p>
        </p:txBody>
      </p:sp>
    </p:spTree>
    <p:extLst>
      <p:ext uri="{BB962C8B-B14F-4D97-AF65-F5344CB8AC3E}">
        <p14:creationId xmlns:p14="http://schemas.microsoft.com/office/powerpoint/2010/main" val="407904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ved, hvor langt de har til lægen?</a:t>
            </a: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326741" y="628415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Ved du, hvor langt du har til lægen?</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95,9 % af de adspurgte, ved hvor langt de har til lægen.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447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8. Ved du, hvor langt du har til lægen?</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E7E2EF98-6D05-45D9-B74E-311761114B35}"/>
              </a:ext>
            </a:extLst>
          </p:cNvPr>
          <p:cNvGraphicFramePr>
            <a:graphicFrameLocks/>
          </p:cNvGraphicFramePr>
          <p:nvPr>
            <p:extLst>
              <p:ext uri="{D42A27DB-BD31-4B8C-83A1-F6EECF244321}">
                <p14:modId xmlns:p14="http://schemas.microsoft.com/office/powerpoint/2010/main" val="3647339990"/>
              </p:ext>
            </p:extLst>
          </p:nvPr>
        </p:nvGraphicFramePr>
        <p:xfrm>
          <a:off x="2221581" y="337974"/>
          <a:ext cx="9171520" cy="4309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64B81526-9715-05C8-93D6-35E0671ED094}"/>
              </a:ext>
            </a:extLst>
          </p:cNvPr>
          <p:cNvGraphicFramePr>
            <a:graphicFrameLocks noGrp="1"/>
          </p:cNvGraphicFramePr>
          <p:nvPr>
            <p:extLst>
              <p:ext uri="{D42A27DB-BD31-4B8C-83A1-F6EECF244321}">
                <p14:modId xmlns:p14="http://schemas.microsoft.com/office/powerpoint/2010/main" val="3880584241"/>
              </p:ext>
            </p:extLst>
          </p:nvPr>
        </p:nvGraphicFramePr>
        <p:xfrm>
          <a:off x="241854" y="4784262"/>
          <a:ext cx="11253406" cy="847390"/>
        </p:xfrm>
        <a:graphic>
          <a:graphicData uri="http://schemas.openxmlformats.org/drawingml/2006/table">
            <a:tbl>
              <a:tblPr/>
              <a:tblGrid>
                <a:gridCol w="1972246">
                  <a:extLst>
                    <a:ext uri="{9D8B030D-6E8A-4147-A177-3AD203B41FA5}">
                      <a16:colId xmlns:a16="http://schemas.microsoft.com/office/drawing/2014/main" val="3248761611"/>
                    </a:ext>
                  </a:extLst>
                </a:gridCol>
                <a:gridCol w="618744">
                  <a:extLst>
                    <a:ext uri="{9D8B030D-6E8A-4147-A177-3AD203B41FA5}">
                      <a16:colId xmlns:a16="http://schemas.microsoft.com/office/drawing/2014/main" val="3891965526"/>
                    </a:ext>
                  </a:extLst>
                </a:gridCol>
                <a:gridCol w="618744">
                  <a:extLst>
                    <a:ext uri="{9D8B030D-6E8A-4147-A177-3AD203B41FA5}">
                      <a16:colId xmlns:a16="http://schemas.microsoft.com/office/drawing/2014/main" val="1337366234"/>
                    </a:ext>
                  </a:extLst>
                </a:gridCol>
                <a:gridCol w="618744">
                  <a:extLst>
                    <a:ext uri="{9D8B030D-6E8A-4147-A177-3AD203B41FA5}">
                      <a16:colId xmlns:a16="http://schemas.microsoft.com/office/drawing/2014/main" val="2201649195"/>
                    </a:ext>
                  </a:extLst>
                </a:gridCol>
                <a:gridCol w="618744">
                  <a:extLst>
                    <a:ext uri="{9D8B030D-6E8A-4147-A177-3AD203B41FA5}">
                      <a16:colId xmlns:a16="http://schemas.microsoft.com/office/drawing/2014/main" val="3503388006"/>
                    </a:ext>
                  </a:extLst>
                </a:gridCol>
                <a:gridCol w="618744">
                  <a:extLst>
                    <a:ext uri="{9D8B030D-6E8A-4147-A177-3AD203B41FA5}">
                      <a16:colId xmlns:a16="http://schemas.microsoft.com/office/drawing/2014/main" val="2371901828"/>
                    </a:ext>
                  </a:extLst>
                </a:gridCol>
                <a:gridCol w="618744">
                  <a:extLst>
                    <a:ext uri="{9D8B030D-6E8A-4147-A177-3AD203B41FA5}">
                      <a16:colId xmlns:a16="http://schemas.microsoft.com/office/drawing/2014/main" val="3639569588"/>
                    </a:ext>
                  </a:extLst>
                </a:gridCol>
                <a:gridCol w="618744">
                  <a:extLst>
                    <a:ext uri="{9D8B030D-6E8A-4147-A177-3AD203B41FA5}">
                      <a16:colId xmlns:a16="http://schemas.microsoft.com/office/drawing/2014/main" val="2487117573"/>
                    </a:ext>
                  </a:extLst>
                </a:gridCol>
                <a:gridCol w="618744">
                  <a:extLst>
                    <a:ext uri="{9D8B030D-6E8A-4147-A177-3AD203B41FA5}">
                      <a16:colId xmlns:a16="http://schemas.microsoft.com/office/drawing/2014/main" val="2147441210"/>
                    </a:ext>
                  </a:extLst>
                </a:gridCol>
                <a:gridCol w="618744">
                  <a:extLst>
                    <a:ext uri="{9D8B030D-6E8A-4147-A177-3AD203B41FA5}">
                      <a16:colId xmlns:a16="http://schemas.microsoft.com/office/drawing/2014/main" val="4120073919"/>
                    </a:ext>
                  </a:extLst>
                </a:gridCol>
                <a:gridCol w="618744">
                  <a:extLst>
                    <a:ext uri="{9D8B030D-6E8A-4147-A177-3AD203B41FA5}">
                      <a16:colId xmlns:a16="http://schemas.microsoft.com/office/drawing/2014/main" val="2389541779"/>
                    </a:ext>
                  </a:extLst>
                </a:gridCol>
                <a:gridCol w="618744">
                  <a:extLst>
                    <a:ext uri="{9D8B030D-6E8A-4147-A177-3AD203B41FA5}">
                      <a16:colId xmlns:a16="http://schemas.microsoft.com/office/drawing/2014/main" val="441881716"/>
                    </a:ext>
                  </a:extLst>
                </a:gridCol>
                <a:gridCol w="618744">
                  <a:extLst>
                    <a:ext uri="{9D8B030D-6E8A-4147-A177-3AD203B41FA5}">
                      <a16:colId xmlns:a16="http://schemas.microsoft.com/office/drawing/2014/main" val="2463522346"/>
                    </a:ext>
                  </a:extLst>
                </a:gridCol>
                <a:gridCol w="618744">
                  <a:extLst>
                    <a:ext uri="{9D8B030D-6E8A-4147-A177-3AD203B41FA5}">
                      <a16:colId xmlns:a16="http://schemas.microsoft.com/office/drawing/2014/main" val="2976650295"/>
                    </a:ext>
                  </a:extLst>
                </a:gridCol>
                <a:gridCol w="618744">
                  <a:extLst>
                    <a:ext uri="{9D8B030D-6E8A-4147-A177-3AD203B41FA5}">
                      <a16:colId xmlns:a16="http://schemas.microsoft.com/office/drawing/2014/main" val="1263129071"/>
                    </a:ext>
                  </a:extLst>
                </a:gridCol>
                <a:gridCol w="618744">
                  <a:extLst>
                    <a:ext uri="{9D8B030D-6E8A-4147-A177-3AD203B41FA5}">
                      <a16:colId xmlns:a16="http://schemas.microsoft.com/office/drawing/2014/main" val="4206222257"/>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8. Ved du hvor langt du har til din læge?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4117487"/>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2117567"/>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507661"/>
                  </a:ext>
                </a:extLst>
              </a:tr>
            </a:tbl>
          </a:graphicData>
        </a:graphic>
      </p:graphicFrame>
    </p:spTree>
    <p:extLst>
      <p:ext uri="{BB962C8B-B14F-4D97-AF65-F5344CB8AC3E}">
        <p14:creationId xmlns:p14="http://schemas.microsoft.com/office/powerpoint/2010/main" val="92857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721586"/>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ved, hvor langt de har til hospitalet.</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9" y="6284150"/>
            <a:ext cx="9515920"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Ved du, hvor langt du har til hospitalet, hvis du eller en pårørende må indlægges?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93,5 % af deltagerne ved, hvor langt de har til hospitalet, hvis du eller en pårørende må indlægges.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624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9. Ved du, hvor langt du har til hospitalet, hvis du eller en pårørende må indlægges?</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4F04FC35-4339-4D57-BF87-01DC754024F4}"/>
              </a:ext>
            </a:extLst>
          </p:cNvPr>
          <p:cNvGraphicFramePr>
            <a:graphicFrameLocks/>
          </p:cNvGraphicFramePr>
          <p:nvPr>
            <p:extLst>
              <p:ext uri="{D42A27DB-BD31-4B8C-83A1-F6EECF244321}">
                <p14:modId xmlns:p14="http://schemas.microsoft.com/office/powerpoint/2010/main" val="558876974"/>
              </p:ext>
            </p:extLst>
          </p:nvPr>
        </p:nvGraphicFramePr>
        <p:xfrm>
          <a:off x="2191501" y="312194"/>
          <a:ext cx="9303754" cy="4368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D4429F01-0539-9E16-6CE6-36662372D110}"/>
              </a:ext>
            </a:extLst>
          </p:cNvPr>
          <p:cNvGraphicFramePr>
            <a:graphicFrameLocks noGrp="1"/>
          </p:cNvGraphicFramePr>
          <p:nvPr>
            <p:extLst>
              <p:ext uri="{D42A27DB-BD31-4B8C-83A1-F6EECF244321}">
                <p14:modId xmlns:p14="http://schemas.microsoft.com/office/powerpoint/2010/main" val="224029194"/>
              </p:ext>
            </p:extLst>
          </p:nvPr>
        </p:nvGraphicFramePr>
        <p:xfrm>
          <a:off x="392657" y="4818790"/>
          <a:ext cx="11102597" cy="1118792"/>
        </p:xfrm>
        <a:graphic>
          <a:graphicData uri="http://schemas.openxmlformats.org/drawingml/2006/table">
            <a:tbl>
              <a:tblPr/>
              <a:tblGrid>
                <a:gridCol w="1945817">
                  <a:extLst>
                    <a:ext uri="{9D8B030D-6E8A-4147-A177-3AD203B41FA5}">
                      <a16:colId xmlns:a16="http://schemas.microsoft.com/office/drawing/2014/main" val="1430658885"/>
                    </a:ext>
                  </a:extLst>
                </a:gridCol>
                <a:gridCol w="610452">
                  <a:extLst>
                    <a:ext uri="{9D8B030D-6E8A-4147-A177-3AD203B41FA5}">
                      <a16:colId xmlns:a16="http://schemas.microsoft.com/office/drawing/2014/main" val="2511380646"/>
                    </a:ext>
                  </a:extLst>
                </a:gridCol>
                <a:gridCol w="610452">
                  <a:extLst>
                    <a:ext uri="{9D8B030D-6E8A-4147-A177-3AD203B41FA5}">
                      <a16:colId xmlns:a16="http://schemas.microsoft.com/office/drawing/2014/main" val="2929038133"/>
                    </a:ext>
                  </a:extLst>
                </a:gridCol>
                <a:gridCol w="610452">
                  <a:extLst>
                    <a:ext uri="{9D8B030D-6E8A-4147-A177-3AD203B41FA5}">
                      <a16:colId xmlns:a16="http://schemas.microsoft.com/office/drawing/2014/main" val="3287287844"/>
                    </a:ext>
                  </a:extLst>
                </a:gridCol>
                <a:gridCol w="610452">
                  <a:extLst>
                    <a:ext uri="{9D8B030D-6E8A-4147-A177-3AD203B41FA5}">
                      <a16:colId xmlns:a16="http://schemas.microsoft.com/office/drawing/2014/main" val="2680493319"/>
                    </a:ext>
                  </a:extLst>
                </a:gridCol>
                <a:gridCol w="610452">
                  <a:extLst>
                    <a:ext uri="{9D8B030D-6E8A-4147-A177-3AD203B41FA5}">
                      <a16:colId xmlns:a16="http://schemas.microsoft.com/office/drawing/2014/main" val="1716099048"/>
                    </a:ext>
                  </a:extLst>
                </a:gridCol>
                <a:gridCol w="610452">
                  <a:extLst>
                    <a:ext uri="{9D8B030D-6E8A-4147-A177-3AD203B41FA5}">
                      <a16:colId xmlns:a16="http://schemas.microsoft.com/office/drawing/2014/main" val="3328481172"/>
                    </a:ext>
                  </a:extLst>
                </a:gridCol>
                <a:gridCol w="610452">
                  <a:extLst>
                    <a:ext uri="{9D8B030D-6E8A-4147-A177-3AD203B41FA5}">
                      <a16:colId xmlns:a16="http://schemas.microsoft.com/office/drawing/2014/main" val="2411921503"/>
                    </a:ext>
                  </a:extLst>
                </a:gridCol>
                <a:gridCol w="610452">
                  <a:extLst>
                    <a:ext uri="{9D8B030D-6E8A-4147-A177-3AD203B41FA5}">
                      <a16:colId xmlns:a16="http://schemas.microsoft.com/office/drawing/2014/main" val="2124340300"/>
                    </a:ext>
                  </a:extLst>
                </a:gridCol>
                <a:gridCol w="610452">
                  <a:extLst>
                    <a:ext uri="{9D8B030D-6E8A-4147-A177-3AD203B41FA5}">
                      <a16:colId xmlns:a16="http://schemas.microsoft.com/office/drawing/2014/main" val="2086631375"/>
                    </a:ext>
                  </a:extLst>
                </a:gridCol>
                <a:gridCol w="610452">
                  <a:extLst>
                    <a:ext uri="{9D8B030D-6E8A-4147-A177-3AD203B41FA5}">
                      <a16:colId xmlns:a16="http://schemas.microsoft.com/office/drawing/2014/main" val="4049942897"/>
                    </a:ext>
                  </a:extLst>
                </a:gridCol>
                <a:gridCol w="610452">
                  <a:extLst>
                    <a:ext uri="{9D8B030D-6E8A-4147-A177-3AD203B41FA5}">
                      <a16:colId xmlns:a16="http://schemas.microsoft.com/office/drawing/2014/main" val="658351325"/>
                    </a:ext>
                  </a:extLst>
                </a:gridCol>
                <a:gridCol w="610452">
                  <a:extLst>
                    <a:ext uri="{9D8B030D-6E8A-4147-A177-3AD203B41FA5}">
                      <a16:colId xmlns:a16="http://schemas.microsoft.com/office/drawing/2014/main" val="3923610336"/>
                    </a:ext>
                  </a:extLst>
                </a:gridCol>
                <a:gridCol w="610452">
                  <a:extLst>
                    <a:ext uri="{9D8B030D-6E8A-4147-A177-3AD203B41FA5}">
                      <a16:colId xmlns:a16="http://schemas.microsoft.com/office/drawing/2014/main" val="2366540359"/>
                    </a:ext>
                  </a:extLst>
                </a:gridCol>
                <a:gridCol w="610452">
                  <a:extLst>
                    <a:ext uri="{9D8B030D-6E8A-4147-A177-3AD203B41FA5}">
                      <a16:colId xmlns:a16="http://schemas.microsoft.com/office/drawing/2014/main" val="540352744"/>
                    </a:ext>
                  </a:extLst>
                </a:gridCol>
                <a:gridCol w="610452">
                  <a:extLst>
                    <a:ext uri="{9D8B030D-6E8A-4147-A177-3AD203B41FA5}">
                      <a16:colId xmlns:a16="http://schemas.microsoft.com/office/drawing/2014/main" val="2498578762"/>
                    </a:ext>
                  </a:extLst>
                </a:gridCol>
              </a:tblGrid>
              <a:tr h="641696">
                <a:tc>
                  <a:txBody>
                    <a:bodyPr/>
                    <a:lstStyle/>
                    <a:p>
                      <a:pPr algn="l" fontAlgn="b">
                        <a:buNone/>
                      </a:pPr>
                      <a:r>
                        <a:rPr lang="da-DK" sz="800" b="1" i="0" u="none" strike="noStrike" dirty="0">
                          <a:solidFill>
                            <a:srgbClr val="000000"/>
                          </a:solidFill>
                          <a:effectLst/>
                          <a:latin typeface="Aptos Narrow" panose="020B0004020202020204" pitchFamily="34" charset="0"/>
                        </a:rPr>
                        <a:t>9 Ved du hvor langt du har til hospitalet?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6306374"/>
                  </a:ext>
                </a:extLst>
              </a:tr>
              <a:tr h="238548">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226762"/>
                  </a:ext>
                </a:extLst>
              </a:tr>
              <a:tr h="238548">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8179623"/>
                  </a:ext>
                </a:extLst>
              </a:tr>
            </a:tbl>
          </a:graphicData>
        </a:graphic>
      </p:graphicFrame>
    </p:spTree>
    <p:extLst>
      <p:ext uri="{BB962C8B-B14F-4D97-AF65-F5344CB8AC3E}">
        <p14:creationId xmlns:p14="http://schemas.microsoft.com/office/powerpoint/2010/main" val="63665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0" y="2069429"/>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vil være mere trygge, hvis der var en lille klinik med forskellige sundhedstilbud i nærheden.</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Ville det gøre dig tryg, hvis der var en lille klinik med forskellige sundhedstilbud i landsbyen, kvarteret eller boligområdet, hvor du bor?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13 % af deltagerne ville være meget mere tryg med en lille klinik med sundhedstilbud i nærheden.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1" y="0"/>
            <a:ext cx="2257965" cy="1913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10. Ville det gøre dig tryg, hvis der var en lille klinik med forskellige sundhedstilbud i landsbyen, kvarteret eller boligområdet, hvor du bor?</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9FC3EE08-0738-4314-9B09-0ABA807B58A0}"/>
              </a:ext>
            </a:extLst>
          </p:cNvPr>
          <p:cNvGraphicFramePr>
            <a:graphicFrameLocks/>
          </p:cNvGraphicFramePr>
          <p:nvPr>
            <p:extLst>
              <p:ext uri="{D42A27DB-BD31-4B8C-83A1-F6EECF244321}">
                <p14:modId xmlns:p14="http://schemas.microsoft.com/office/powerpoint/2010/main" val="185465536"/>
              </p:ext>
            </p:extLst>
          </p:nvPr>
        </p:nvGraphicFramePr>
        <p:xfrm>
          <a:off x="2580834" y="282743"/>
          <a:ext cx="8849166" cy="42531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D807A787-74E4-4194-5EBB-84C20707CCF8}"/>
              </a:ext>
            </a:extLst>
          </p:cNvPr>
          <p:cNvGraphicFramePr>
            <a:graphicFrameLocks noGrp="1"/>
          </p:cNvGraphicFramePr>
          <p:nvPr>
            <p:extLst>
              <p:ext uri="{D42A27DB-BD31-4B8C-83A1-F6EECF244321}">
                <p14:modId xmlns:p14="http://schemas.microsoft.com/office/powerpoint/2010/main" val="1836010051"/>
              </p:ext>
            </p:extLst>
          </p:nvPr>
        </p:nvGraphicFramePr>
        <p:xfrm>
          <a:off x="242638" y="4682855"/>
          <a:ext cx="11187367" cy="1208750"/>
        </p:xfrm>
        <a:graphic>
          <a:graphicData uri="http://schemas.openxmlformats.org/drawingml/2006/table">
            <a:tbl>
              <a:tblPr/>
              <a:tblGrid>
                <a:gridCol w="1960672">
                  <a:extLst>
                    <a:ext uri="{9D8B030D-6E8A-4147-A177-3AD203B41FA5}">
                      <a16:colId xmlns:a16="http://schemas.microsoft.com/office/drawing/2014/main" val="3057613401"/>
                    </a:ext>
                  </a:extLst>
                </a:gridCol>
                <a:gridCol w="615113">
                  <a:extLst>
                    <a:ext uri="{9D8B030D-6E8A-4147-A177-3AD203B41FA5}">
                      <a16:colId xmlns:a16="http://schemas.microsoft.com/office/drawing/2014/main" val="756343162"/>
                    </a:ext>
                  </a:extLst>
                </a:gridCol>
                <a:gridCol w="615113">
                  <a:extLst>
                    <a:ext uri="{9D8B030D-6E8A-4147-A177-3AD203B41FA5}">
                      <a16:colId xmlns:a16="http://schemas.microsoft.com/office/drawing/2014/main" val="2260989805"/>
                    </a:ext>
                  </a:extLst>
                </a:gridCol>
                <a:gridCol w="615113">
                  <a:extLst>
                    <a:ext uri="{9D8B030D-6E8A-4147-A177-3AD203B41FA5}">
                      <a16:colId xmlns:a16="http://schemas.microsoft.com/office/drawing/2014/main" val="3762580903"/>
                    </a:ext>
                  </a:extLst>
                </a:gridCol>
                <a:gridCol w="615113">
                  <a:extLst>
                    <a:ext uri="{9D8B030D-6E8A-4147-A177-3AD203B41FA5}">
                      <a16:colId xmlns:a16="http://schemas.microsoft.com/office/drawing/2014/main" val="4170780446"/>
                    </a:ext>
                  </a:extLst>
                </a:gridCol>
                <a:gridCol w="615113">
                  <a:extLst>
                    <a:ext uri="{9D8B030D-6E8A-4147-A177-3AD203B41FA5}">
                      <a16:colId xmlns:a16="http://schemas.microsoft.com/office/drawing/2014/main" val="2138395133"/>
                    </a:ext>
                  </a:extLst>
                </a:gridCol>
                <a:gridCol w="615113">
                  <a:extLst>
                    <a:ext uri="{9D8B030D-6E8A-4147-A177-3AD203B41FA5}">
                      <a16:colId xmlns:a16="http://schemas.microsoft.com/office/drawing/2014/main" val="1794462424"/>
                    </a:ext>
                  </a:extLst>
                </a:gridCol>
                <a:gridCol w="615113">
                  <a:extLst>
                    <a:ext uri="{9D8B030D-6E8A-4147-A177-3AD203B41FA5}">
                      <a16:colId xmlns:a16="http://schemas.microsoft.com/office/drawing/2014/main" val="13979822"/>
                    </a:ext>
                  </a:extLst>
                </a:gridCol>
                <a:gridCol w="615113">
                  <a:extLst>
                    <a:ext uri="{9D8B030D-6E8A-4147-A177-3AD203B41FA5}">
                      <a16:colId xmlns:a16="http://schemas.microsoft.com/office/drawing/2014/main" val="1793584665"/>
                    </a:ext>
                  </a:extLst>
                </a:gridCol>
                <a:gridCol w="615113">
                  <a:extLst>
                    <a:ext uri="{9D8B030D-6E8A-4147-A177-3AD203B41FA5}">
                      <a16:colId xmlns:a16="http://schemas.microsoft.com/office/drawing/2014/main" val="1430972435"/>
                    </a:ext>
                  </a:extLst>
                </a:gridCol>
                <a:gridCol w="615113">
                  <a:extLst>
                    <a:ext uri="{9D8B030D-6E8A-4147-A177-3AD203B41FA5}">
                      <a16:colId xmlns:a16="http://schemas.microsoft.com/office/drawing/2014/main" val="4182632654"/>
                    </a:ext>
                  </a:extLst>
                </a:gridCol>
                <a:gridCol w="615113">
                  <a:extLst>
                    <a:ext uri="{9D8B030D-6E8A-4147-A177-3AD203B41FA5}">
                      <a16:colId xmlns:a16="http://schemas.microsoft.com/office/drawing/2014/main" val="2132458649"/>
                    </a:ext>
                  </a:extLst>
                </a:gridCol>
                <a:gridCol w="615113">
                  <a:extLst>
                    <a:ext uri="{9D8B030D-6E8A-4147-A177-3AD203B41FA5}">
                      <a16:colId xmlns:a16="http://schemas.microsoft.com/office/drawing/2014/main" val="568801164"/>
                    </a:ext>
                  </a:extLst>
                </a:gridCol>
                <a:gridCol w="615113">
                  <a:extLst>
                    <a:ext uri="{9D8B030D-6E8A-4147-A177-3AD203B41FA5}">
                      <a16:colId xmlns:a16="http://schemas.microsoft.com/office/drawing/2014/main" val="2451204919"/>
                    </a:ext>
                  </a:extLst>
                </a:gridCol>
                <a:gridCol w="615113">
                  <a:extLst>
                    <a:ext uri="{9D8B030D-6E8A-4147-A177-3AD203B41FA5}">
                      <a16:colId xmlns:a16="http://schemas.microsoft.com/office/drawing/2014/main" val="3362157191"/>
                    </a:ext>
                  </a:extLst>
                </a:gridCol>
                <a:gridCol w="615113">
                  <a:extLst>
                    <a:ext uri="{9D8B030D-6E8A-4147-A177-3AD203B41FA5}">
                      <a16:colId xmlns:a16="http://schemas.microsoft.com/office/drawing/2014/main" val="4229842130"/>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10 Ville det gøre dig tryg hvis der var en lille klinik?</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2925704"/>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Det ville gøre mig utryg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1563795"/>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Det gør ingen forskel</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13001"/>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Noget mere tryg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3495854"/>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Meget mere tryg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632813"/>
                  </a:ext>
                </a:extLst>
              </a:tr>
            </a:tbl>
          </a:graphicData>
        </a:graphic>
      </p:graphicFrame>
    </p:spTree>
    <p:extLst>
      <p:ext uri="{BB962C8B-B14F-4D97-AF65-F5344CB8AC3E}">
        <p14:creationId xmlns:p14="http://schemas.microsoft.com/office/powerpoint/2010/main" val="288844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ADCED-1706-30B8-E4A9-E343F2F922E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83D7E5AE-6D7E-C588-1351-AB8E242BE4B1}"/>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494543BC-0E0B-061D-8930-C0ED76CAF02F}"/>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A54F1B9E-280B-4CAC-71FC-C05D7FA9876D}"/>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3DECB5F3-D3FC-1C1C-E75C-29E1E2D35DE1}"/>
              </a:ext>
            </a:extLst>
          </p:cNvPr>
          <p:cNvSpPr txBox="1"/>
          <p:nvPr/>
        </p:nvSpPr>
        <p:spPr>
          <a:xfrm>
            <a:off x="5486400" y="2621880"/>
            <a:ext cx="5967663" cy="1015663"/>
          </a:xfrm>
          <a:prstGeom prst="rect">
            <a:avLst/>
          </a:prstGeom>
          <a:noFill/>
        </p:spPr>
        <p:txBody>
          <a:bodyPr wrap="square" rtlCol="0">
            <a:spAutoFit/>
          </a:bodyPr>
          <a:lstStyle/>
          <a:p>
            <a:pPr algn="ctr"/>
            <a:r>
              <a:rPr lang="da-DK" sz="6000" dirty="0"/>
              <a:t>Lidt om ensomhed</a:t>
            </a:r>
          </a:p>
        </p:txBody>
      </p:sp>
    </p:spTree>
    <p:extLst>
      <p:ext uri="{BB962C8B-B14F-4D97-AF65-F5344CB8AC3E}">
        <p14:creationId xmlns:p14="http://schemas.microsoft.com/office/powerpoint/2010/main" val="25267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3A6E-E98E-0C80-03C8-116671B1F968}"/>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F2D433CE-88F7-2A90-EA40-65F280A51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9D793C68-5088-F09B-4CA6-399193CC02A1}"/>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I hvilken grad føler du dig ensom?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32,5 % af deltagerne føler sig ”Lidt ensom”. (n=1.002)</a:t>
            </a:r>
          </a:p>
        </p:txBody>
      </p:sp>
      <p:sp>
        <p:nvSpPr>
          <p:cNvPr id="13" name="Pladsholder til diasnummer 2">
            <a:extLst>
              <a:ext uri="{FF2B5EF4-FFF2-40B4-BE49-F238E27FC236}">
                <a16:creationId xmlns:a16="http://schemas.microsoft.com/office/drawing/2014/main" id="{1AD4DA19-8067-AF9E-080C-D89C81F50D20}"/>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301C66A8-A4B2-616D-AC1C-1FD7EAC29DC9}"/>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36206998-2587-2D50-7373-7A646B6BDAEE}"/>
              </a:ext>
            </a:extLst>
          </p:cNvPr>
          <p:cNvSpPr/>
          <p:nvPr/>
        </p:nvSpPr>
        <p:spPr>
          <a:xfrm>
            <a:off x="0" y="0"/>
            <a:ext cx="2027238" cy="1351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11. I hvilken grad føler  du dig ensom?</a:t>
            </a:r>
          </a:p>
        </p:txBody>
      </p:sp>
      <p:pic>
        <p:nvPicPr>
          <p:cNvPr id="9" name="Billede 8" descr="BL.png">
            <a:extLst>
              <a:ext uri="{FF2B5EF4-FFF2-40B4-BE49-F238E27FC236}">
                <a16:creationId xmlns:a16="http://schemas.microsoft.com/office/drawing/2014/main" id="{820D4079-60A4-E7E7-62B0-9C5C7447F75F}"/>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3" name="Tekstfelt 2">
            <a:extLst>
              <a:ext uri="{FF2B5EF4-FFF2-40B4-BE49-F238E27FC236}">
                <a16:creationId xmlns:a16="http://schemas.microsoft.com/office/drawing/2014/main" id="{926A3C2E-D8C6-3362-2191-D0E525960073}"/>
              </a:ext>
            </a:extLst>
          </p:cNvPr>
          <p:cNvSpPr txBox="1"/>
          <p:nvPr/>
        </p:nvSpPr>
        <p:spPr>
          <a:xfrm>
            <a:off x="2216818" y="204518"/>
            <a:ext cx="9050755" cy="461665"/>
          </a:xfrm>
          <a:prstGeom prst="rect">
            <a:avLst/>
          </a:prstGeom>
          <a:noFill/>
        </p:spPr>
        <p:txBody>
          <a:bodyPr wrap="square">
            <a:spAutoFit/>
          </a:bodyPr>
          <a:lstStyle/>
          <a:p>
            <a:r>
              <a:rPr lang="da-DK" sz="1200" dirty="0"/>
              <a:t>En sygdomsfremkaldende faktor for både vores psykiske og fysiske velbefindende er ensomhed. Den vokser og koster samfundet tæt på otte milliarder kroner om året til behandling, pleje og tabt produktion.</a:t>
            </a:r>
          </a:p>
        </p:txBody>
      </p:sp>
      <p:graphicFrame>
        <p:nvGraphicFramePr>
          <p:cNvPr id="4" name="Diagram 3">
            <a:extLst>
              <a:ext uri="{FF2B5EF4-FFF2-40B4-BE49-F238E27FC236}">
                <a16:creationId xmlns:a16="http://schemas.microsoft.com/office/drawing/2014/main" id="{318F91E1-6BD2-4465-A5E8-234504B8D9F4}"/>
              </a:ext>
            </a:extLst>
          </p:cNvPr>
          <p:cNvGraphicFramePr>
            <a:graphicFrameLocks/>
          </p:cNvGraphicFramePr>
          <p:nvPr>
            <p:extLst>
              <p:ext uri="{D42A27DB-BD31-4B8C-83A1-F6EECF244321}">
                <p14:modId xmlns:p14="http://schemas.microsoft.com/office/powerpoint/2010/main" val="2390809244"/>
              </p:ext>
            </p:extLst>
          </p:nvPr>
        </p:nvGraphicFramePr>
        <p:xfrm>
          <a:off x="2123950" y="900840"/>
          <a:ext cx="9274593" cy="36040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 7">
            <a:extLst>
              <a:ext uri="{FF2B5EF4-FFF2-40B4-BE49-F238E27FC236}">
                <a16:creationId xmlns:a16="http://schemas.microsoft.com/office/drawing/2014/main" id="{A168C547-D88F-4203-4E86-9F02E38A66D8}"/>
              </a:ext>
            </a:extLst>
          </p:cNvPr>
          <p:cNvGraphicFramePr>
            <a:graphicFrameLocks noGrp="1"/>
          </p:cNvGraphicFramePr>
          <p:nvPr>
            <p:extLst>
              <p:ext uri="{D42A27DB-BD31-4B8C-83A1-F6EECF244321}">
                <p14:modId xmlns:p14="http://schemas.microsoft.com/office/powerpoint/2010/main" val="1262714589"/>
              </p:ext>
            </p:extLst>
          </p:nvPr>
        </p:nvGraphicFramePr>
        <p:xfrm>
          <a:off x="392657" y="4578100"/>
          <a:ext cx="11102597" cy="1389430"/>
        </p:xfrm>
        <a:graphic>
          <a:graphicData uri="http://schemas.openxmlformats.org/drawingml/2006/table">
            <a:tbl>
              <a:tblPr/>
              <a:tblGrid>
                <a:gridCol w="1945817">
                  <a:extLst>
                    <a:ext uri="{9D8B030D-6E8A-4147-A177-3AD203B41FA5}">
                      <a16:colId xmlns:a16="http://schemas.microsoft.com/office/drawing/2014/main" val="2263280979"/>
                    </a:ext>
                  </a:extLst>
                </a:gridCol>
                <a:gridCol w="610452">
                  <a:extLst>
                    <a:ext uri="{9D8B030D-6E8A-4147-A177-3AD203B41FA5}">
                      <a16:colId xmlns:a16="http://schemas.microsoft.com/office/drawing/2014/main" val="1364975670"/>
                    </a:ext>
                  </a:extLst>
                </a:gridCol>
                <a:gridCol w="610452">
                  <a:extLst>
                    <a:ext uri="{9D8B030D-6E8A-4147-A177-3AD203B41FA5}">
                      <a16:colId xmlns:a16="http://schemas.microsoft.com/office/drawing/2014/main" val="1027474223"/>
                    </a:ext>
                  </a:extLst>
                </a:gridCol>
                <a:gridCol w="610452">
                  <a:extLst>
                    <a:ext uri="{9D8B030D-6E8A-4147-A177-3AD203B41FA5}">
                      <a16:colId xmlns:a16="http://schemas.microsoft.com/office/drawing/2014/main" val="2910143920"/>
                    </a:ext>
                  </a:extLst>
                </a:gridCol>
                <a:gridCol w="610452">
                  <a:extLst>
                    <a:ext uri="{9D8B030D-6E8A-4147-A177-3AD203B41FA5}">
                      <a16:colId xmlns:a16="http://schemas.microsoft.com/office/drawing/2014/main" val="4207741856"/>
                    </a:ext>
                  </a:extLst>
                </a:gridCol>
                <a:gridCol w="610452">
                  <a:extLst>
                    <a:ext uri="{9D8B030D-6E8A-4147-A177-3AD203B41FA5}">
                      <a16:colId xmlns:a16="http://schemas.microsoft.com/office/drawing/2014/main" val="375014481"/>
                    </a:ext>
                  </a:extLst>
                </a:gridCol>
                <a:gridCol w="610452">
                  <a:extLst>
                    <a:ext uri="{9D8B030D-6E8A-4147-A177-3AD203B41FA5}">
                      <a16:colId xmlns:a16="http://schemas.microsoft.com/office/drawing/2014/main" val="1206344914"/>
                    </a:ext>
                  </a:extLst>
                </a:gridCol>
                <a:gridCol w="610452">
                  <a:extLst>
                    <a:ext uri="{9D8B030D-6E8A-4147-A177-3AD203B41FA5}">
                      <a16:colId xmlns:a16="http://schemas.microsoft.com/office/drawing/2014/main" val="2681451119"/>
                    </a:ext>
                  </a:extLst>
                </a:gridCol>
                <a:gridCol w="610452">
                  <a:extLst>
                    <a:ext uri="{9D8B030D-6E8A-4147-A177-3AD203B41FA5}">
                      <a16:colId xmlns:a16="http://schemas.microsoft.com/office/drawing/2014/main" val="538109994"/>
                    </a:ext>
                  </a:extLst>
                </a:gridCol>
                <a:gridCol w="610452">
                  <a:extLst>
                    <a:ext uri="{9D8B030D-6E8A-4147-A177-3AD203B41FA5}">
                      <a16:colId xmlns:a16="http://schemas.microsoft.com/office/drawing/2014/main" val="699210907"/>
                    </a:ext>
                  </a:extLst>
                </a:gridCol>
                <a:gridCol w="610452">
                  <a:extLst>
                    <a:ext uri="{9D8B030D-6E8A-4147-A177-3AD203B41FA5}">
                      <a16:colId xmlns:a16="http://schemas.microsoft.com/office/drawing/2014/main" val="3569455509"/>
                    </a:ext>
                  </a:extLst>
                </a:gridCol>
                <a:gridCol w="610452">
                  <a:extLst>
                    <a:ext uri="{9D8B030D-6E8A-4147-A177-3AD203B41FA5}">
                      <a16:colId xmlns:a16="http://schemas.microsoft.com/office/drawing/2014/main" val="2441821056"/>
                    </a:ext>
                  </a:extLst>
                </a:gridCol>
                <a:gridCol w="610452">
                  <a:extLst>
                    <a:ext uri="{9D8B030D-6E8A-4147-A177-3AD203B41FA5}">
                      <a16:colId xmlns:a16="http://schemas.microsoft.com/office/drawing/2014/main" val="3528942190"/>
                    </a:ext>
                  </a:extLst>
                </a:gridCol>
                <a:gridCol w="610452">
                  <a:extLst>
                    <a:ext uri="{9D8B030D-6E8A-4147-A177-3AD203B41FA5}">
                      <a16:colId xmlns:a16="http://schemas.microsoft.com/office/drawing/2014/main" val="3711249652"/>
                    </a:ext>
                  </a:extLst>
                </a:gridCol>
                <a:gridCol w="610452">
                  <a:extLst>
                    <a:ext uri="{9D8B030D-6E8A-4147-A177-3AD203B41FA5}">
                      <a16:colId xmlns:a16="http://schemas.microsoft.com/office/drawing/2014/main" val="3754468902"/>
                    </a:ext>
                  </a:extLst>
                </a:gridCol>
                <a:gridCol w="610452">
                  <a:extLst>
                    <a:ext uri="{9D8B030D-6E8A-4147-A177-3AD203B41FA5}">
                      <a16:colId xmlns:a16="http://schemas.microsoft.com/office/drawing/2014/main" val="3539276054"/>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11. I hvilken grad er du ensom? </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870080"/>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Meget ensom</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3601566"/>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Ensom</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918838"/>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Lidt ensom</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9404318"/>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Slet ikke ensom</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015368"/>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2761027"/>
                  </a:ext>
                </a:extLst>
              </a:tr>
            </a:tbl>
          </a:graphicData>
        </a:graphic>
      </p:graphicFrame>
    </p:spTree>
    <p:extLst>
      <p:ext uri="{BB962C8B-B14F-4D97-AF65-F5344CB8AC3E}">
        <p14:creationId xmlns:p14="http://schemas.microsoft.com/office/powerpoint/2010/main" val="171830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der personer blandt dine naboer, du ved er ensomme?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6 % mener, at der er flere blandt deres naboer, som de mener er ensomme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578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12. Er der personer blandt dine naboer, du ved er ensomme?</a:t>
            </a:r>
          </a:p>
        </p:txBody>
      </p:sp>
      <p:pic>
        <p:nvPicPr>
          <p:cNvPr id="9" name="Billede 8" descr="BL.png">
            <a:extLst>
              <a:ext uri="{FF2B5EF4-FFF2-40B4-BE49-F238E27FC236}">
                <a16:creationId xmlns:a16="http://schemas.microsoft.com/office/drawing/2014/main" id="{61249CE3-D95A-521B-35EC-3DF5B652E44B}"/>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3" name="Diagram 2">
            <a:extLst>
              <a:ext uri="{FF2B5EF4-FFF2-40B4-BE49-F238E27FC236}">
                <a16:creationId xmlns:a16="http://schemas.microsoft.com/office/drawing/2014/main" id="{66AC0233-3D0B-4D44-893E-6EA4CD1BF394}"/>
              </a:ext>
            </a:extLst>
          </p:cNvPr>
          <p:cNvGraphicFramePr>
            <a:graphicFrameLocks/>
          </p:cNvGraphicFramePr>
          <p:nvPr>
            <p:extLst>
              <p:ext uri="{D42A27DB-BD31-4B8C-83A1-F6EECF244321}">
                <p14:modId xmlns:p14="http://schemas.microsoft.com/office/powerpoint/2010/main" val="3617840207"/>
              </p:ext>
            </p:extLst>
          </p:nvPr>
        </p:nvGraphicFramePr>
        <p:xfrm>
          <a:off x="2262281" y="204518"/>
          <a:ext cx="9130215" cy="4498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09E07568-D80E-D530-0578-987E27B7159C}"/>
              </a:ext>
            </a:extLst>
          </p:cNvPr>
          <p:cNvGraphicFramePr>
            <a:graphicFrameLocks noGrp="1"/>
          </p:cNvGraphicFramePr>
          <p:nvPr>
            <p:extLst>
              <p:ext uri="{D42A27DB-BD31-4B8C-83A1-F6EECF244321}">
                <p14:modId xmlns:p14="http://schemas.microsoft.com/office/powerpoint/2010/main" val="1947345453"/>
              </p:ext>
            </p:extLst>
          </p:nvPr>
        </p:nvGraphicFramePr>
        <p:xfrm>
          <a:off x="301488" y="4766751"/>
          <a:ext cx="11193770" cy="1389430"/>
        </p:xfrm>
        <a:graphic>
          <a:graphicData uri="http://schemas.openxmlformats.org/drawingml/2006/table">
            <a:tbl>
              <a:tblPr/>
              <a:tblGrid>
                <a:gridCol w="1961795">
                  <a:extLst>
                    <a:ext uri="{9D8B030D-6E8A-4147-A177-3AD203B41FA5}">
                      <a16:colId xmlns:a16="http://schemas.microsoft.com/office/drawing/2014/main" val="1069594898"/>
                    </a:ext>
                  </a:extLst>
                </a:gridCol>
                <a:gridCol w="615465">
                  <a:extLst>
                    <a:ext uri="{9D8B030D-6E8A-4147-A177-3AD203B41FA5}">
                      <a16:colId xmlns:a16="http://schemas.microsoft.com/office/drawing/2014/main" val="2585920745"/>
                    </a:ext>
                  </a:extLst>
                </a:gridCol>
                <a:gridCol w="615465">
                  <a:extLst>
                    <a:ext uri="{9D8B030D-6E8A-4147-A177-3AD203B41FA5}">
                      <a16:colId xmlns:a16="http://schemas.microsoft.com/office/drawing/2014/main" val="873156752"/>
                    </a:ext>
                  </a:extLst>
                </a:gridCol>
                <a:gridCol w="615465">
                  <a:extLst>
                    <a:ext uri="{9D8B030D-6E8A-4147-A177-3AD203B41FA5}">
                      <a16:colId xmlns:a16="http://schemas.microsoft.com/office/drawing/2014/main" val="3460241979"/>
                    </a:ext>
                  </a:extLst>
                </a:gridCol>
                <a:gridCol w="615465">
                  <a:extLst>
                    <a:ext uri="{9D8B030D-6E8A-4147-A177-3AD203B41FA5}">
                      <a16:colId xmlns:a16="http://schemas.microsoft.com/office/drawing/2014/main" val="3205850998"/>
                    </a:ext>
                  </a:extLst>
                </a:gridCol>
                <a:gridCol w="615465">
                  <a:extLst>
                    <a:ext uri="{9D8B030D-6E8A-4147-A177-3AD203B41FA5}">
                      <a16:colId xmlns:a16="http://schemas.microsoft.com/office/drawing/2014/main" val="4102719496"/>
                    </a:ext>
                  </a:extLst>
                </a:gridCol>
                <a:gridCol w="615465">
                  <a:extLst>
                    <a:ext uri="{9D8B030D-6E8A-4147-A177-3AD203B41FA5}">
                      <a16:colId xmlns:a16="http://schemas.microsoft.com/office/drawing/2014/main" val="1665312092"/>
                    </a:ext>
                  </a:extLst>
                </a:gridCol>
                <a:gridCol w="615465">
                  <a:extLst>
                    <a:ext uri="{9D8B030D-6E8A-4147-A177-3AD203B41FA5}">
                      <a16:colId xmlns:a16="http://schemas.microsoft.com/office/drawing/2014/main" val="1026201876"/>
                    </a:ext>
                  </a:extLst>
                </a:gridCol>
                <a:gridCol w="615465">
                  <a:extLst>
                    <a:ext uri="{9D8B030D-6E8A-4147-A177-3AD203B41FA5}">
                      <a16:colId xmlns:a16="http://schemas.microsoft.com/office/drawing/2014/main" val="3950612846"/>
                    </a:ext>
                  </a:extLst>
                </a:gridCol>
                <a:gridCol w="615465">
                  <a:extLst>
                    <a:ext uri="{9D8B030D-6E8A-4147-A177-3AD203B41FA5}">
                      <a16:colId xmlns:a16="http://schemas.microsoft.com/office/drawing/2014/main" val="1206255757"/>
                    </a:ext>
                  </a:extLst>
                </a:gridCol>
                <a:gridCol w="615465">
                  <a:extLst>
                    <a:ext uri="{9D8B030D-6E8A-4147-A177-3AD203B41FA5}">
                      <a16:colId xmlns:a16="http://schemas.microsoft.com/office/drawing/2014/main" val="999572391"/>
                    </a:ext>
                  </a:extLst>
                </a:gridCol>
                <a:gridCol w="615465">
                  <a:extLst>
                    <a:ext uri="{9D8B030D-6E8A-4147-A177-3AD203B41FA5}">
                      <a16:colId xmlns:a16="http://schemas.microsoft.com/office/drawing/2014/main" val="3743237107"/>
                    </a:ext>
                  </a:extLst>
                </a:gridCol>
                <a:gridCol w="615465">
                  <a:extLst>
                    <a:ext uri="{9D8B030D-6E8A-4147-A177-3AD203B41FA5}">
                      <a16:colId xmlns:a16="http://schemas.microsoft.com/office/drawing/2014/main" val="3283386648"/>
                    </a:ext>
                  </a:extLst>
                </a:gridCol>
                <a:gridCol w="615465">
                  <a:extLst>
                    <a:ext uri="{9D8B030D-6E8A-4147-A177-3AD203B41FA5}">
                      <a16:colId xmlns:a16="http://schemas.microsoft.com/office/drawing/2014/main" val="4087472062"/>
                    </a:ext>
                  </a:extLst>
                </a:gridCol>
                <a:gridCol w="615465">
                  <a:extLst>
                    <a:ext uri="{9D8B030D-6E8A-4147-A177-3AD203B41FA5}">
                      <a16:colId xmlns:a16="http://schemas.microsoft.com/office/drawing/2014/main" val="2562874535"/>
                    </a:ext>
                  </a:extLst>
                </a:gridCol>
                <a:gridCol w="615465">
                  <a:extLst>
                    <a:ext uri="{9D8B030D-6E8A-4147-A177-3AD203B41FA5}">
                      <a16:colId xmlns:a16="http://schemas.microsoft.com/office/drawing/2014/main" val="1690887931"/>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12. Er dine naboer ensomme? </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46686"/>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Mange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277303"/>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Flere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94275"/>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Nogle få</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8260927"/>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Ingen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9757470"/>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371880"/>
                  </a:ext>
                </a:extLst>
              </a:tr>
            </a:tbl>
          </a:graphicData>
        </a:graphic>
      </p:graphicFrame>
    </p:spTree>
    <p:extLst>
      <p:ext uri="{BB962C8B-B14F-4D97-AF65-F5344CB8AC3E}">
        <p14:creationId xmlns:p14="http://schemas.microsoft.com/office/powerpoint/2010/main" val="244492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C5DE-F975-4930-9493-C656C8FE9C7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D2D927FE-A234-4990-DD79-CA0ACF38FFE5}"/>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8186F1D6-B027-70D4-CAB5-3FD44A80CE55}"/>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7C214CAB-15D6-39E2-57D8-4D75FE19F742}"/>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9B240268-6CCD-7DBC-43CA-28A6B95E8CEA}"/>
              </a:ext>
            </a:extLst>
          </p:cNvPr>
          <p:cNvSpPr txBox="1"/>
          <p:nvPr/>
        </p:nvSpPr>
        <p:spPr>
          <a:xfrm>
            <a:off x="5486400" y="2621880"/>
            <a:ext cx="5967663" cy="1938992"/>
          </a:xfrm>
          <a:prstGeom prst="rect">
            <a:avLst/>
          </a:prstGeom>
          <a:noFill/>
        </p:spPr>
        <p:txBody>
          <a:bodyPr wrap="square" rtlCol="0">
            <a:spAutoFit/>
          </a:bodyPr>
          <a:lstStyle/>
          <a:p>
            <a:pPr algn="ctr"/>
            <a:r>
              <a:rPr lang="da-DK" sz="6000" dirty="0"/>
              <a:t>Lidt om din sidste bolig</a:t>
            </a:r>
          </a:p>
        </p:txBody>
      </p:sp>
    </p:spTree>
    <p:extLst>
      <p:ext uri="{BB962C8B-B14F-4D97-AF65-F5344CB8AC3E}">
        <p14:creationId xmlns:p14="http://schemas.microsoft.com/office/powerpoint/2010/main" val="215398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EDABF-9742-CCB4-8B9D-7FE23B742FB4}"/>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A03A2AD7-3FF6-DBA4-961B-E2F2C8931F3D}"/>
              </a:ext>
            </a:extLst>
          </p:cNvPr>
          <p:cNvSpPr txBox="1"/>
          <p:nvPr/>
        </p:nvSpPr>
        <p:spPr>
          <a:xfrm>
            <a:off x="0" y="1955980"/>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ved, deltagerne i undersøgelsen, har lyst til at bo i deres nuværende bolig, når de bliver ældre.</a:t>
            </a:r>
          </a:p>
        </p:txBody>
      </p:sp>
      <p:pic>
        <p:nvPicPr>
          <p:cNvPr id="6" name="Billede 5">
            <a:extLst>
              <a:ext uri="{FF2B5EF4-FFF2-40B4-BE49-F238E27FC236}">
                <a16:creationId xmlns:a16="http://schemas.microsoft.com/office/drawing/2014/main" id="{58D346B0-F3B7-F368-3868-60F90CFB3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6BC281AA-3DBE-3350-E978-D74B342F98D7}"/>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lyst til at bo i din nuværende bolig, når du bliver ældre?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33,4 % af deltagerne i undersøgelsen, har ikke lyst til at bo i deres nuværende bolig, når de bliver ældre. (n=1.002)</a:t>
            </a:r>
          </a:p>
        </p:txBody>
      </p:sp>
      <p:sp>
        <p:nvSpPr>
          <p:cNvPr id="13" name="Pladsholder til diasnummer 2">
            <a:extLst>
              <a:ext uri="{FF2B5EF4-FFF2-40B4-BE49-F238E27FC236}">
                <a16:creationId xmlns:a16="http://schemas.microsoft.com/office/drawing/2014/main" id="{EB74EA1B-457C-B2F5-FEEB-40E5990109D7}"/>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19</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053B0B3-EDBE-F974-6106-B3A892A9CB24}"/>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958309A-29D0-DBD5-18ED-0BB239AAFFD1}"/>
              </a:ext>
            </a:extLst>
          </p:cNvPr>
          <p:cNvSpPr/>
          <p:nvPr/>
        </p:nvSpPr>
        <p:spPr>
          <a:xfrm>
            <a:off x="0" y="-1"/>
            <a:ext cx="2022358" cy="14347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13. Har du lyst til at bo i din nuværende bolig, når du bliver ældre?</a:t>
            </a:r>
          </a:p>
        </p:txBody>
      </p:sp>
      <p:pic>
        <p:nvPicPr>
          <p:cNvPr id="9" name="Billede 8" descr="BL.png">
            <a:extLst>
              <a:ext uri="{FF2B5EF4-FFF2-40B4-BE49-F238E27FC236}">
                <a16:creationId xmlns:a16="http://schemas.microsoft.com/office/drawing/2014/main" id="{B7C66B66-13A3-28F4-7466-68920A723A67}"/>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4" name="Tekstfelt 3">
            <a:extLst>
              <a:ext uri="{FF2B5EF4-FFF2-40B4-BE49-F238E27FC236}">
                <a16:creationId xmlns:a16="http://schemas.microsoft.com/office/drawing/2014/main" id="{02A98D96-8714-C15A-7E69-C11715EC1B79}"/>
              </a:ext>
            </a:extLst>
          </p:cNvPr>
          <p:cNvSpPr txBox="1"/>
          <p:nvPr/>
        </p:nvSpPr>
        <p:spPr>
          <a:xfrm>
            <a:off x="2162677" y="174527"/>
            <a:ext cx="9225212" cy="646331"/>
          </a:xfrm>
          <a:prstGeom prst="rect">
            <a:avLst/>
          </a:prstGeom>
          <a:noFill/>
        </p:spPr>
        <p:txBody>
          <a:bodyPr wrap="square">
            <a:spAutoFit/>
          </a:bodyPr>
          <a:lstStyle/>
          <a:p>
            <a:r>
              <a:rPr lang="da-DK" sz="1200" dirty="0">
                <a:effectLst/>
                <a:latin typeface="Aptos" panose="020B0004020202020204" pitchFamily="34" charset="0"/>
                <a:ea typeface="Aptos" panose="020B0004020202020204" pitchFamily="34" charset="0"/>
                <a:cs typeface="Times New Roman" panose="02020603050405020304" pitchFamily="18" charset="0"/>
              </a:rPr>
              <a:t>Om ti år forventes der at være ca. 220.000 flere borgere over 60 år end i dag, heraf 130.000 flere borgere over 80 år. De fleste boliger er ikke bygget tilstrækkeligt tilgængelig til at huse de mange flere seniorer, som er mere plejekrævende i fremtiden. Vi vil gerne høre om dine overvejelser i forbindelse med din boligsituation, når du bliver ældre.</a:t>
            </a:r>
            <a:endParaRPr lang="da-DK" sz="1200" dirty="0"/>
          </a:p>
        </p:txBody>
      </p:sp>
      <p:graphicFrame>
        <p:nvGraphicFramePr>
          <p:cNvPr id="5" name="Diagram 4">
            <a:extLst>
              <a:ext uri="{FF2B5EF4-FFF2-40B4-BE49-F238E27FC236}">
                <a16:creationId xmlns:a16="http://schemas.microsoft.com/office/drawing/2014/main" id="{D96EED6F-246E-47F5-81E6-D6B72CD3AD95}"/>
              </a:ext>
            </a:extLst>
          </p:cNvPr>
          <p:cNvGraphicFramePr>
            <a:graphicFrameLocks/>
          </p:cNvGraphicFramePr>
          <p:nvPr>
            <p:extLst>
              <p:ext uri="{D42A27DB-BD31-4B8C-83A1-F6EECF244321}">
                <p14:modId xmlns:p14="http://schemas.microsoft.com/office/powerpoint/2010/main" val="3744912160"/>
              </p:ext>
            </p:extLst>
          </p:nvPr>
        </p:nvGraphicFramePr>
        <p:xfrm>
          <a:off x="2083218" y="928366"/>
          <a:ext cx="9473114" cy="37519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el 14">
            <a:extLst>
              <a:ext uri="{FF2B5EF4-FFF2-40B4-BE49-F238E27FC236}">
                <a16:creationId xmlns:a16="http://schemas.microsoft.com/office/drawing/2014/main" id="{AA979CD0-03B6-5D74-F0BD-89E805C622AC}"/>
              </a:ext>
            </a:extLst>
          </p:cNvPr>
          <p:cNvGraphicFramePr>
            <a:graphicFrameLocks noGrp="1"/>
          </p:cNvGraphicFramePr>
          <p:nvPr>
            <p:extLst>
              <p:ext uri="{D42A27DB-BD31-4B8C-83A1-F6EECF244321}">
                <p14:modId xmlns:p14="http://schemas.microsoft.com/office/powerpoint/2010/main" val="1455164229"/>
              </p:ext>
            </p:extLst>
          </p:nvPr>
        </p:nvGraphicFramePr>
        <p:xfrm>
          <a:off x="344910" y="4922078"/>
          <a:ext cx="11042979" cy="1028070"/>
        </p:xfrm>
        <a:graphic>
          <a:graphicData uri="http://schemas.openxmlformats.org/drawingml/2006/table">
            <a:tbl>
              <a:tblPr/>
              <a:tblGrid>
                <a:gridCol w="1935369">
                  <a:extLst>
                    <a:ext uri="{9D8B030D-6E8A-4147-A177-3AD203B41FA5}">
                      <a16:colId xmlns:a16="http://schemas.microsoft.com/office/drawing/2014/main" val="1929614507"/>
                    </a:ext>
                  </a:extLst>
                </a:gridCol>
                <a:gridCol w="607174">
                  <a:extLst>
                    <a:ext uri="{9D8B030D-6E8A-4147-A177-3AD203B41FA5}">
                      <a16:colId xmlns:a16="http://schemas.microsoft.com/office/drawing/2014/main" val="1373364895"/>
                    </a:ext>
                  </a:extLst>
                </a:gridCol>
                <a:gridCol w="607174">
                  <a:extLst>
                    <a:ext uri="{9D8B030D-6E8A-4147-A177-3AD203B41FA5}">
                      <a16:colId xmlns:a16="http://schemas.microsoft.com/office/drawing/2014/main" val="1556951854"/>
                    </a:ext>
                  </a:extLst>
                </a:gridCol>
                <a:gridCol w="607174">
                  <a:extLst>
                    <a:ext uri="{9D8B030D-6E8A-4147-A177-3AD203B41FA5}">
                      <a16:colId xmlns:a16="http://schemas.microsoft.com/office/drawing/2014/main" val="2471779543"/>
                    </a:ext>
                  </a:extLst>
                </a:gridCol>
                <a:gridCol w="607174">
                  <a:extLst>
                    <a:ext uri="{9D8B030D-6E8A-4147-A177-3AD203B41FA5}">
                      <a16:colId xmlns:a16="http://schemas.microsoft.com/office/drawing/2014/main" val="1528385398"/>
                    </a:ext>
                  </a:extLst>
                </a:gridCol>
                <a:gridCol w="607174">
                  <a:extLst>
                    <a:ext uri="{9D8B030D-6E8A-4147-A177-3AD203B41FA5}">
                      <a16:colId xmlns:a16="http://schemas.microsoft.com/office/drawing/2014/main" val="3918201847"/>
                    </a:ext>
                  </a:extLst>
                </a:gridCol>
                <a:gridCol w="607174">
                  <a:extLst>
                    <a:ext uri="{9D8B030D-6E8A-4147-A177-3AD203B41FA5}">
                      <a16:colId xmlns:a16="http://schemas.microsoft.com/office/drawing/2014/main" val="3469465873"/>
                    </a:ext>
                  </a:extLst>
                </a:gridCol>
                <a:gridCol w="607174">
                  <a:extLst>
                    <a:ext uri="{9D8B030D-6E8A-4147-A177-3AD203B41FA5}">
                      <a16:colId xmlns:a16="http://schemas.microsoft.com/office/drawing/2014/main" val="3072891510"/>
                    </a:ext>
                  </a:extLst>
                </a:gridCol>
                <a:gridCol w="607174">
                  <a:extLst>
                    <a:ext uri="{9D8B030D-6E8A-4147-A177-3AD203B41FA5}">
                      <a16:colId xmlns:a16="http://schemas.microsoft.com/office/drawing/2014/main" val="519691044"/>
                    </a:ext>
                  </a:extLst>
                </a:gridCol>
                <a:gridCol w="607174">
                  <a:extLst>
                    <a:ext uri="{9D8B030D-6E8A-4147-A177-3AD203B41FA5}">
                      <a16:colId xmlns:a16="http://schemas.microsoft.com/office/drawing/2014/main" val="3951213628"/>
                    </a:ext>
                  </a:extLst>
                </a:gridCol>
                <a:gridCol w="607174">
                  <a:extLst>
                    <a:ext uri="{9D8B030D-6E8A-4147-A177-3AD203B41FA5}">
                      <a16:colId xmlns:a16="http://schemas.microsoft.com/office/drawing/2014/main" val="52877203"/>
                    </a:ext>
                  </a:extLst>
                </a:gridCol>
                <a:gridCol w="607174">
                  <a:extLst>
                    <a:ext uri="{9D8B030D-6E8A-4147-A177-3AD203B41FA5}">
                      <a16:colId xmlns:a16="http://schemas.microsoft.com/office/drawing/2014/main" val="186868113"/>
                    </a:ext>
                  </a:extLst>
                </a:gridCol>
                <a:gridCol w="607174">
                  <a:extLst>
                    <a:ext uri="{9D8B030D-6E8A-4147-A177-3AD203B41FA5}">
                      <a16:colId xmlns:a16="http://schemas.microsoft.com/office/drawing/2014/main" val="137856428"/>
                    </a:ext>
                  </a:extLst>
                </a:gridCol>
                <a:gridCol w="607174">
                  <a:extLst>
                    <a:ext uri="{9D8B030D-6E8A-4147-A177-3AD203B41FA5}">
                      <a16:colId xmlns:a16="http://schemas.microsoft.com/office/drawing/2014/main" val="2563111084"/>
                    </a:ext>
                  </a:extLst>
                </a:gridCol>
                <a:gridCol w="607174">
                  <a:extLst>
                    <a:ext uri="{9D8B030D-6E8A-4147-A177-3AD203B41FA5}">
                      <a16:colId xmlns:a16="http://schemas.microsoft.com/office/drawing/2014/main" val="532768576"/>
                    </a:ext>
                  </a:extLst>
                </a:gridCol>
                <a:gridCol w="607174">
                  <a:extLst>
                    <a:ext uri="{9D8B030D-6E8A-4147-A177-3AD203B41FA5}">
                      <a16:colId xmlns:a16="http://schemas.microsoft.com/office/drawing/2014/main" val="1012663892"/>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13 Lyst til at blive boende når du bliver ældre? </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453984"/>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57,9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3129060"/>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884263"/>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5143478"/>
                  </a:ext>
                </a:extLst>
              </a:tr>
            </a:tbl>
          </a:graphicData>
        </a:graphic>
      </p:graphicFrame>
    </p:spTree>
    <p:extLst>
      <p:ext uri="{BB962C8B-B14F-4D97-AF65-F5344CB8AC3E}">
        <p14:creationId xmlns:p14="http://schemas.microsoft.com/office/powerpoint/2010/main" val="141280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lede 36">
            <a:extLst>
              <a:ext uri="{FF2B5EF4-FFF2-40B4-BE49-F238E27FC236}">
                <a16:creationId xmlns:a16="http://schemas.microsoft.com/office/drawing/2014/main" id="{4DC140CA-CD3F-B2B5-3EBE-AE33AD95BC80}"/>
              </a:ext>
            </a:extLst>
          </p:cNvPr>
          <p:cNvPicPr>
            <a:picLocks noChangeAspect="1"/>
          </p:cNvPicPr>
          <p:nvPr/>
        </p:nvPicPr>
        <p:blipFill>
          <a:blip r:embed="rId2"/>
          <a:stretch>
            <a:fillRect/>
          </a:stretch>
        </p:blipFill>
        <p:spPr>
          <a:xfrm>
            <a:off x="1768" y="0"/>
            <a:ext cx="4819464" cy="6858000"/>
          </a:xfrm>
          <a:prstGeom prst="rect">
            <a:avLst/>
          </a:prstGeom>
        </p:spPr>
      </p:pic>
      <p:sp>
        <p:nvSpPr>
          <p:cNvPr id="13" name="Kombinationstegning: figur 12">
            <a:extLst>
              <a:ext uri="{FF2B5EF4-FFF2-40B4-BE49-F238E27FC236}">
                <a16:creationId xmlns:a16="http://schemas.microsoft.com/office/drawing/2014/main" id="{07E1BDE8-C7B5-4E2F-A9F0-A2BE218FC446}"/>
              </a:ext>
            </a:extLst>
          </p:cNvPr>
          <p:cNvSpPr>
            <a:spLocks noChangeAspect="1"/>
          </p:cNvSpPr>
          <p:nvPr/>
        </p:nvSpPr>
        <p:spPr>
          <a:xfrm>
            <a:off x="5622016" y="2619594"/>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4" name="Ellipse 13">
            <a:extLst>
              <a:ext uri="{FF2B5EF4-FFF2-40B4-BE49-F238E27FC236}">
                <a16:creationId xmlns:a16="http://schemas.microsoft.com/office/drawing/2014/main" id="{A444B00A-E570-4D77-890C-0218D691A7A5}"/>
              </a:ext>
            </a:extLst>
          </p:cNvPr>
          <p:cNvSpPr/>
          <p:nvPr/>
        </p:nvSpPr>
        <p:spPr>
          <a:xfrm>
            <a:off x="5752210" y="2744669"/>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Picture 8" descr="j0437079">
            <a:extLst>
              <a:ext uri="{FF2B5EF4-FFF2-40B4-BE49-F238E27FC236}">
                <a16:creationId xmlns:a16="http://schemas.microsoft.com/office/drawing/2014/main" id="{176D979C-700B-4793-9210-ED62072FE8F3}"/>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6635" y="2868231"/>
            <a:ext cx="467999"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Kombinationstegning: figur 10">
            <a:extLst>
              <a:ext uri="{FF2B5EF4-FFF2-40B4-BE49-F238E27FC236}">
                <a16:creationId xmlns:a16="http://schemas.microsoft.com/office/drawing/2014/main" id="{49EEDF11-54A0-48A9-902A-784B38B136E8}"/>
              </a:ext>
            </a:extLst>
          </p:cNvPr>
          <p:cNvSpPr>
            <a:spLocks noChangeAspect="1"/>
          </p:cNvSpPr>
          <p:nvPr/>
        </p:nvSpPr>
        <p:spPr>
          <a:xfrm>
            <a:off x="5615534" y="13387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2" name="Ellipse 11">
            <a:extLst>
              <a:ext uri="{FF2B5EF4-FFF2-40B4-BE49-F238E27FC236}">
                <a16:creationId xmlns:a16="http://schemas.microsoft.com/office/drawing/2014/main" id="{0C47CEB9-EC11-4519-9FD7-D754AB258570}"/>
              </a:ext>
            </a:extLst>
          </p:cNvPr>
          <p:cNvSpPr/>
          <p:nvPr/>
        </p:nvSpPr>
        <p:spPr>
          <a:xfrm>
            <a:off x="5745728" y="14638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Picture 10" descr="j0432631">
            <a:extLst>
              <a:ext uri="{FF2B5EF4-FFF2-40B4-BE49-F238E27FC236}">
                <a16:creationId xmlns:a16="http://schemas.microsoft.com/office/drawing/2014/main" id="{BDBD8076-3844-4388-9080-50984C589309}"/>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867179" y="1585306"/>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Kombinationstegning: figur 15">
            <a:extLst>
              <a:ext uri="{FF2B5EF4-FFF2-40B4-BE49-F238E27FC236}">
                <a16:creationId xmlns:a16="http://schemas.microsoft.com/office/drawing/2014/main" id="{3333017D-D713-4056-A0C9-8B902C46C9C7}"/>
              </a:ext>
            </a:extLst>
          </p:cNvPr>
          <p:cNvSpPr>
            <a:spLocks noChangeAspect="1"/>
          </p:cNvSpPr>
          <p:nvPr/>
        </p:nvSpPr>
        <p:spPr>
          <a:xfrm>
            <a:off x="5618772" y="38906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7" name="Ellipse 16">
            <a:extLst>
              <a:ext uri="{FF2B5EF4-FFF2-40B4-BE49-F238E27FC236}">
                <a16:creationId xmlns:a16="http://schemas.microsoft.com/office/drawing/2014/main" id="{C7C277CD-24D7-4E93-8B62-77C96BAF04CC}"/>
              </a:ext>
            </a:extLst>
          </p:cNvPr>
          <p:cNvSpPr/>
          <p:nvPr/>
        </p:nvSpPr>
        <p:spPr>
          <a:xfrm>
            <a:off x="5748966" y="40157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Kombinationstegning: figur 18">
            <a:extLst>
              <a:ext uri="{FF2B5EF4-FFF2-40B4-BE49-F238E27FC236}">
                <a16:creationId xmlns:a16="http://schemas.microsoft.com/office/drawing/2014/main" id="{3876284F-383A-43AA-B20F-2BED8CDD49A3}"/>
              </a:ext>
            </a:extLst>
          </p:cNvPr>
          <p:cNvSpPr>
            <a:spLocks noChangeAspect="1"/>
          </p:cNvSpPr>
          <p:nvPr/>
        </p:nvSpPr>
        <p:spPr>
          <a:xfrm>
            <a:off x="5615528" y="5161781"/>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20" name="Ellipse 19">
            <a:extLst>
              <a:ext uri="{FF2B5EF4-FFF2-40B4-BE49-F238E27FC236}">
                <a16:creationId xmlns:a16="http://schemas.microsoft.com/office/drawing/2014/main" id="{92CAD83A-2C30-4D88-942B-E6B049596BC8}"/>
              </a:ext>
            </a:extLst>
          </p:cNvPr>
          <p:cNvSpPr/>
          <p:nvPr/>
        </p:nvSpPr>
        <p:spPr>
          <a:xfrm>
            <a:off x="5745722" y="528685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Picture 12" descr="MC900318920[1]">
            <a:extLst>
              <a:ext uri="{FF2B5EF4-FFF2-40B4-BE49-F238E27FC236}">
                <a16:creationId xmlns:a16="http://schemas.microsoft.com/office/drawing/2014/main" id="{39BE1C4B-AF2C-459B-ACFA-1BC2111AE482}"/>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830345" y="5409187"/>
            <a:ext cx="55433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atoer">
            <a:extLst>
              <a:ext uri="{FF2B5EF4-FFF2-40B4-BE49-F238E27FC236}">
                <a16:creationId xmlns:a16="http://schemas.microsoft.com/office/drawing/2014/main" id="{57178B5E-14A7-4B87-8BAA-BD29D4DB8FDE}"/>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14900"/>
          <a:stretch>
            <a:fillRect/>
          </a:stretch>
        </p:blipFill>
        <p:spPr bwMode="auto">
          <a:xfrm>
            <a:off x="5795734" y="4122757"/>
            <a:ext cx="548405"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kstfelt 23">
            <a:extLst>
              <a:ext uri="{FF2B5EF4-FFF2-40B4-BE49-F238E27FC236}">
                <a16:creationId xmlns:a16="http://schemas.microsoft.com/office/drawing/2014/main" id="{32F1DBF7-9F65-4D47-8FE6-AAF0BEAAB423}"/>
              </a:ext>
            </a:extLst>
          </p:cNvPr>
          <p:cNvSpPr txBox="1"/>
          <p:nvPr/>
        </p:nvSpPr>
        <p:spPr>
          <a:xfrm>
            <a:off x="6833393" y="1510083"/>
            <a:ext cx="5044080" cy="95410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Undersøgelsen er foretaget i et såkaldt Danmarkspanel. Panelet består af mere end 70.000 tilfældigt udvalgte danskere. Indsamling er foretaget via internettet som selvudfyldt spørgeskema.</a:t>
            </a:r>
          </a:p>
        </p:txBody>
      </p:sp>
      <p:sp>
        <p:nvSpPr>
          <p:cNvPr id="26" name="Tekstfelt 25">
            <a:extLst>
              <a:ext uri="{FF2B5EF4-FFF2-40B4-BE49-F238E27FC236}">
                <a16:creationId xmlns:a16="http://schemas.microsoft.com/office/drawing/2014/main" id="{9BA30711-2728-4D54-81C9-D78F2A468EF3}"/>
              </a:ext>
            </a:extLst>
          </p:cNvPr>
          <p:cNvSpPr txBox="1"/>
          <p:nvPr/>
        </p:nvSpPr>
        <p:spPr>
          <a:xfrm>
            <a:off x="6839876" y="3066173"/>
            <a:ext cx="5044080" cy="480131"/>
          </a:xfrm>
          <a:prstGeom prst="rect">
            <a:avLst/>
          </a:prstGeom>
          <a:noFill/>
        </p:spPr>
        <p:txBody>
          <a:bodyPr wrap="square" rtlCol="0">
            <a:spAutoFit/>
          </a:bodyPr>
          <a:lstStyle/>
          <a:p>
            <a:pPr>
              <a:lnSpc>
                <a:spcPct val="90000"/>
              </a:lnSpc>
              <a:spcBef>
                <a:spcPct val="20000"/>
              </a:spcBef>
            </a:pPr>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Målgruppen for undersøgelsen er personer i alderen 18 år+. 1.002 personer deltog i undersøgelsen.</a:t>
            </a:r>
          </a:p>
        </p:txBody>
      </p:sp>
      <p:sp>
        <p:nvSpPr>
          <p:cNvPr id="28" name="Tekstfelt 27">
            <a:extLst>
              <a:ext uri="{FF2B5EF4-FFF2-40B4-BE49-F238E27FC236}">
                <a16:creationId xmlns:a16="http://schemas.microsoft.com/office/drawing/2014/main" id="{2BEF634A-4A92-4DAE-BE9F-80720BDE4B99}"/>
              </a:ext>
            </a:extLst>
          </p:cNvPr>
          <p:cNvSpPr txBox="1"/>
          <p:nvPr/>
        </p:nvSpPr>
        <p:spPr>
          <a:xfrm>
            <a:off x="6839878" y="4376517"/>
            <a:ext cx="5044080" cy="30777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Dataindsamling er foretaget fra d. 2.10 – 12.10 2025.</a:t>
            </a:r>
          </a:p>
        </p:txBody>
      </p:sp>
      <p:sp>
        <p:nvSpPr>
          <p:cNvPr id="30" name="Tekstfelt 29">
            <a:extLst>
              <a:ext uri="{FF2B5EF4-FFF2-40B4-BE49-F238E27FC236}">
                <a16:creationId xmlns:a16="http://schemas.microsoft.com/office/drawing/2014/main" id="{C881FCCC-C48E-4C11-A1CA-DDFC9AC144C6}"/>
              </a:ext>
            </a:extLst>
          </p:cNvPr>
          <p:cNvSpPr txBox="1"/>
          <p:nvPr/>
        </p:nvSpPr>
        <p:spPr>
          <a:xfrm>
            <a:off x="6836633" y="5491973"/>
            <a:ext cx="5044080" cy="738664"/>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 er vægtet på køn, alder og kommune, således at stikprøvens sammensætning matematisk matcher den fordeling man finder i hele den danske befolkning.</a:t>
            </a:r>
          </a:p>
        </p:txBody>
      </p:sp>
      <p:pic>
        <p:nvPicPr>
          <p:cNvPr id="32" name="Billede 31">
            <a:extLst>
              <a:ext uri="{FF2B5EF4-FFF2-40B4-BE49-F238E27FC236}">
                <a16:creationId xmlns:a16="http://schemas.microsoft.com/office/drawing/2014/main" id="{EB039932-669B-4BC8-AA6B-CF96C036042A}"/>
              </a:ext>
            </a:extLst>
          </p:cNvPr>
          <p:cNvPicPr>
            <a:picLocks noChangeAspect="1"/>
          </p:cNvPicPr>
          <p:nvPr/>
        </p:nvPicPr>
        <p:blipFill>
          <a:blip r:embed="rId7"/>
          <a:stretch>
            <a:fillRect/>
          </a:stretch>
        </p:blipFill>
        <p:spPr>
          <a:xfrm rot="5400000">
            <a:off x="-191073" y="1925622"/>
            <a:ext cx="6383065" cy="2353260"/>
          </a:xfrm>
          <a:prstGeom prst="rect">
            <a:avLst/>
          </a:prstGeom>
        </p:spPr>
      </p:pic>
      <p:pic>
        <p:nvPicPr>
          <p:cNvPr id="3" name="Billede 2">
            <a:extLst>
              <a:ext uri="{FF2B5EF4-FFF2-40B4-BE49-F238E27FC236}">
                <a16:creationId xmlns:a16="http://schemas.microsoft.com/office/drawing/2014/main" id="{528166E3-B07E-46B3-59C0-27E61DABB572}"/>
              </a:ext>
            </a:extLst>
          </p:cNvPr>
          <p:cNvPicPr>
            <a:picLocks noChangeAspect="1"/>
          </p:cNvPicPr>
          <p:nvPr/>
        </p:nvPicPr>
        <p:blipFill rotWithShape="1">
          <a:blip r:embed="rId8"/>
          <a:srcRect l="16034" t="15033" r="12795" b="28464"/>
          <a:stretch/>
        </p:blipFill>
        <p:spPr>
          <a:xfrm>
            <a:off x="6911788" y="1099590"/>
            <a:ext cx="1084730" cy="485716"/>
          </a:xfrm>
          <a:prstGeom prst="rect">
            <a:avLst/>
          </a:prstGeom>
        </p:spPr>
      </p:pic>
      <p:pic>
        <p:nvPicPr>
          <p:cNvPr id="4" name="Billede 3">
            <a:extLst>
              <a:ext uri="{FF2B5EF4-FFF2-40B4-BE49-F238E27FC236}">
                <a16:creationId xmlns:a16="http://schemas.microsoft.com/office/drawing/2014/main" id="{E69222A5-1F0F-DC6C-3C97-229709101179}"/>
              </a:ext>
            </a:extLst>
          </p:cNvPr>
          <p:cNvPicPr>
            <a:picLocks noChangeAspect="1"/>
          </p:cNvPicPr>
          <p:nvPr/>
        </p:nvPicPr>
        <p:blipFill rotWithShape="1">
          <a:blip r:embed="rId9"/>
          <a:srcRect l="4986" t="13950" r="4661" b="32919"/>
          <a:stretch/>
        </p:blipFill>
        <p:spPr>
          <a:xfrm>
            <a:off x="6839876" y="2585715"/>
            <a:ext cx="3057159" cy="456712"/>
          </a:xfrm>
          <a:prstGeom prst="rect">
            <a:avLst/>
          </a:prstGeom>
        </p:spPr>
      </p:pic>
      <p:pic>
        <p:nvPicPr>
          <p:cNvPr id="9" name="Billede 8">
            <a:extLst>
              <a:ext uri="{FF2B5EF4-FFF2-40B4-BE49-F238E27FC236}">
                <a16:creationId xmlns:a16="http://schemas.microsoft.com/office/drawing/2014/main" id="{41E5D6FD-D81E-7EFD-A14F-DA1A2A84B924}"/>
              </a:ext>
            </a:extLst>
          </p:cNvPr>
          <p:cNvPicPr>
            <a:picLocks noChangeAspect="1"/>
          </p:cNvPicPr>
          <p:nvPr/>
        </p:nvPicPr>
        <p:blipFill rotWithShape="1">
          <a:blip r:embed="rId10"/>
          <a:srcRect l="7175" t="20749" r="8255" b="35271"/>
          <a:stretch/>
        </p:blipFill>
        <p:spPr>
          <a:xfrm>
            <a:off x="6833393" y="4015755"/>
            <a:ext cx="1835477" cy="378056"/>
          </a:xfrm>
          <a:prstGeom prst="rect">
            <a:avLst/>
          </a:prstGeom>
        </p:spPr>
      </p:pic>
      <p:pic>
        <p:nvPicPr>
          <p:cNvPr id="10" name="Billede 9">
            <a:extLst>
              <a:ext uri="{FF2B5EF4-FFF2-40B4-BE49-F238E27FC236}">
                <a16:creationId xmlns:a16="http://schemas.microsoft.com/office/drawing/2014/main" id="{CA78FC2D-D259-83DE-7601-41A55986EA6E}"/>
              </a:ext>
            </a:extLst>
          </p:cNvPr>
          <p:cNvPicPr>
            <a:picLocks noChangeAspect="1"/>
          </p:cNvPicPr>
          <p:nvPr/>
        </p:nvPicPr>
        <p:blipFill rotWithShape="1">
          <a:blip r:embed="rId11"/>
          <a:srcRect l="9045" t="23592" r="10825" b="32428"/>
          <a:stretch/>
        </p:blipFill>
        <p:spPr>
          <a:xfrm>
            <a:off x="6839876" y="5154612"/>
            <a:ext cx="1470406" cy="378057"/>
          </a:xfrm>
          <a:prstGeom prst="rect">
            <a:avLst/>
          </a:prstGeom>
        </p:spPr>
      </p:pic>
      <p:pic>
        <p:nvPicPr>
          <p:cNvPr id="2" name="Billede 1">
            <a:extLst>
              <a:ext uri="{FF2B5EF4-FFF2-40B4-BE49-F238E27FC236}">
                <a16:creationId xmlns:a16="http://schemas.microsoft.com/office/drawing/2014/main" id="{F9A9A18D-7B06-4142-9BCD-13725E43718A}"/>
              </a:ext>
            </a:extLst>
          </p:cNvPr>
          <p:cNvPicPr>
            <a:picLocks noChangeAspect="1"/>
          </p:cNvPicPr>
          <p:nvPr/>
        </p:nvPicPr>
        <p:blipFill rotWithShape="1">
          <a:blip r:embed="rId12"/>
          <a:srcRect l="7698" t="15460" r="6491" b="28032"/>
          <a:stretch/>
        </p:blipFill>
        <p:spPr>
          <a:xfrm>
            <a:off x="5622016" y="121995"/>
            <a:ext cx="3306324" cy="668344"/>
          </a:xfrm>
          <a:prstGeom prst="rect">
            <a:avLst/>
          </a:prstGeom>
        </p:spPr>
      </p:pic>
    </p:spTree>
    <p:extLst>
      <p:ext uri="{BB962C8B-B14F-4D97-AF65-F5344CB8AC3E}">
        <p14:creationId xmlns:p14="http://schemas.microsoft.com/office/powerpoint/2010/main" val="357649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F6A19-85AD-ED04-772D-D9CDB01DF48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A492E58D-8862-7B41-35F1-6C4E1211CE90}"/>
              </a:ext>
            </a:extLst>
          </p:cNvPr>
          <p:cNvSpPr txBox="1"/>
          <p:nvPr/>
        </p:nvSpPr>
        <p:spPr>
          <a:xfrm>
            <a:off x="0" y="1955980"/>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er trygge ved deres ved deres nuværende bolig, når de bliver ældre.</a:t>
            </a:r>
          </a:p>
        </p:txBody>
      </p:sp>
      <p:pic>
        <p:nvPicPr>
          <p:cNvPr id="6" name="Billede 5">
            <a:extLst>
              <a:ext uri="{FF2B5EF4-FFF2-40B4-BE49-F238E27FC236}">
                <a16:creationId xmlns:a16="http://schemas.microsoft.com/office/drawing/2014/main" id="{51191F50-4ECB-9BC6-F596-2189CA877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BA147D31-9E32-4B79-4D39-96AD4A63508C}"/>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a:t>
            </a:r>
            <a:r>
              <a:rPr lang="da-DK" sz="900" dirty="0">
                <a:solidFill>
                  <a:schemeClr val="bg1"/>
                </a:solidFill>
                <a:latin typeface="Tahoma" pitchFamily="34" charset="0"/>
                <a:ea typeface="Tahoma" pitchFamily="34" charset="0"/>
                <a:cs typeface="Tahoma" pitchFamily="34" charset="0"/>
              </a:rPr>
              <a:t> </a:t>
            </a:r>
            <a:r>
              <a:rPr lang="da-DK" sz="900" dirty="0">
                <a:solidFill>
                  <a:schemeClr val="tx1">
                    <a:lumMod val="65000"/>
                    <a:lumOff val="35000"/>
                  </a:schemeClr>
                </a:solidFill>
                <a:latin typeface="Tahoma" pitchFamily="34" charset="0"/>
                <a:ea typeface="Tahoma" pitchFamily="34" charset="0"/>
                <a:cs typeface="Tahoma" pitchFamily="34" charset="0"/>
              </a:rPr>
              <a:t>Er den bolig, du bor i tilstrækkelig nem at komme til og bevæge dig rundt i, hvis du bliver gangbesværet eller synshandicappet?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34,6 % af deltagerne er ikke trygge ved deres nuværende ejendom, når de bliver ældre. (n=1.002)</a:t>
            </a:r>
          </a:p>
        </p:txBody>
      </p:sp>
      <p:sp>
        <p:nvSpPr>
          <p:cNvPr id="13" name="Pladsholder til diasnummer 2">
            <a:extLst>
              <a:ext uri="{FF2B5EF4-FFF2-40B4-BE49-F238E27FC236}">
                <a16:creationId xmlns:a16="http://schemas.microsoft.com/office/drawing/2014/main" id="{8E67F791-0DDA-BAA7-67DE-26BB23CF9C52}"/>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12224BE-557E-1490-B419-72839BFFB3E2}"/>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FC6A076C-9970-2740-B527-D2CCA044A01E}"/>
              </a:ext>
            </a:extLst>
          </p:cNvPr>
          <p:cNvSpPr/>
          <p:nvPr/>
        </p:nvSpPr>
        <p:spPr>
          <a:xfrm>
            <a:off x="0" y="-1"/>
            <a:ext cx="2022358" cy="1712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14. Er den bolig, du bor i tilstrækkelig nem at komme til og bevæge dig rundt i, hvis du bliver gangbesværet eller synshandicappet?</a:t>
            </a:r>
          </a:p>
        </p:txBody>
      </p:sp>
      <p:pic>
        <p:nvPicPr>
          <p:cNvPr id="9" name="Billede 8" descr="BL.png">
            <a:extLst>
              <a:ext uri="{FF2B5EF4-FFF2-40B4-BE49-F238E27FC236}">
                <a16:creationId xmlns:a16="http://schemas.microsoft.com/office/drawing/2014/main" id="{BA367FC2-4AEE-E9DC-4743-BB2184E9447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EC8FC79E-8950-4174-8EB9-D53BE04B983B}"/>
              </a:ext>
            </a:extLst>
          </p:cNvPr>
          <p:cNvGraphicFramePr>
            <a:graphicFrameLocks/>
          </p:cNvGraphicFramePr>
          <p:nvPr>
            <p:extLst>
              <p:ext uri="{D42A27DB-BD31-4B8C-83A1-F6EECF244321}">
                <p14:modId xmlns:p14="http://schemas.microsoft.com/office/powerpoint/2010/main" val="1665346481"/>
              </p:ext>
            </p:extLst>
          </p:nvPr>
        </p:nvGraphicFramePr>
        <p:xfrm>
          <a:off x="2187683" y="257527"/>
          <a:ext cx="9142246" cy="45485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DA7AD542-93D0-4FAE-5C36-47211337FFB0}"/>
              </a:ext>
            </a:extLst>
          </p:cNvPr>
          <p:cNvGraphicFramePr>
            <a:graphicFrameLocks noGrp="1"/>
          </p:cNvGraphicFramePr>
          <p:nvPr>
            <p:extLst>
              <p:ext uri="{D42A27DB-BD31-4B8C-83A1-F6EECF244321}">
                <p14:modId xmlns:p14="http://schemas.microsoft.com/office/powerpoint/2010/main" val="760211874"/>
              </p:ext>
            </p:extLst>
          </p:nvPr>
        </p:nvGraphicFramePr>
        <p:xfrm>
          <a:off x="255106" y="4922078"/>
          <a:ext cx="11240149" cy="1028070"/>
        </p:xfrm>
        <a:graphic>
          <a:graphicData uri="http://schemas.openxmlformats.org/drawingml/2006/table">
            <a:tbl>
              <a:tblPr/>
              <a:tblGrid>
                <a:gridCol w="1969924">
                  <a:extLst>
                    <a:ext uri="{9D8B030D-6E8A-4147-A177-3AD203B41FA5}">
                      <a16:colId xmlns:a16="http://schemas.microsoft.com/office/drawing/2014/main" val="1959530423"/>
                    </a:ext>
                  </a:extLst>
                </a:gridCol>
                <a:gridCol w="618015">
                  <a:extLst>
                    <a:ext uri="{9D8B030D-6E8A-4147-A177-3AD203B41FA5}">
                      <a16:colId xmlns:a16="http://schemas.microsoft.com/office/drawing/2014/main" val="1259999247"/>
                    </a:ext>
                  </a:extLst>
                </a:gridCol>
                <a:gridCol w="618015">
                  <a:extLst>
                    <a:ext uri="{9D8B030D-6E8A-4147-A177-3AD203B41FA5}">
                      <a16:colId xmlns:a16="http://schemas.microsoft.com/office/drawing/2014/main" val="1632905261"/>
                    </a:ext>
                  </a:extLst>
                </a:gridCol>
                <a:gridCol w="618015">
                  <a:extLst>
                    <a:ext uri="{9D8B030D-6E8A-4147-A177-3AD203B41FA5}">
                      <a16:colId xmlns:a16="http://schemas.microsoft.com/office/drawing/2014/main" val="4279550407"/>
                    </a:ext>
                  </a:extLst>
                </a:gridCol>
                <a:gridCol w="618015">
                  <a:extLst>
                    <a:ext uri="{9D8B030D-6E8A-4147-A177-3AD203B41FA5}">
                      <a16:colId xmlns:a16="http://schemas.microsoft.com/office/drawing/2014/main" val="2048411050"/>
                    </a:ext>
                  </a:extLst>
                </a:gridCol>
                <a:gridCol w="618015">
                  <a:extLst>
                    <a:ext uri="{9D8B030D-6E8A-4147-A177-3AD203B41FA5}">
                      <a16:colId xmlns:a16="http://schemas.microsoft.com/office/drawing/2014/main" val="2600405993"/>
                    </a:ext>
                  </a:extLst>
                </a:gridCol>
                <a:gridCol w="618015">
                  <a:extLst>
                    <a:ext uri="{9D8B030D-6E8A-4147-A177-3AD203B41FA5}">
                      <a16:colId xmlns:a16="http://schemas.microsoft.com/office/drawing/2014/main" val="4244970062"/>
                    </a:ext>
                  </a:extLst>
                </a:gridCol>
                <a:gridCol w="618015">
                  <a:extLst>
                    <a:ext uri="{9D8B030D-6E8A-4147-A177-3AD203B41FA5}">
                      <a16:colId xmlns:a16="http://schemas.microsoft.com/office/drawing/2014/main" val="1649670981"/>
                    </a:ext>
                  </a:extLst>
                </a:gridCol>
                <a:gridCol w="618015">
                  <a:extLst>
                    <a:ext uri="{9D8B030D-6E8A-4147-A177-3AD203B41FA5}">
                      <a16:colId xmlns:a16="http://schemas.microsoft.com/office/drawing/2014/main" val="141573698"/>
                    </a:ext>
                  </a:extLst>
                </a:gridCol>
                <a:gridCol w="618015">
                  <a:extLst>
                    <a:ext uri="{9D8B030D-6E8A-4147-A177-3AD203B41FA5}">
                      <a16:colId xmlns:a16="http://schemas.microsoft.com/office/drawing/2014/main" val="2606100098"/>
                    </a:ext>
                  </a:extLst>
                </a:gridCol>
                <a:gridCol w="618015">
                  <a:extLst>
                    <a:ext uri="{9D8B030D-6E8A-4147-A177-3AD203B41FA5}">
                      <a16:colId xmlns:a16="http://schemas.microsoft.com/office/drawing/2014/main" val="2626270890"/>
                    </a:ext>
                  </a:extLst>
                </a:gridCol>
                <a:gridCol w="618015">
                  <a:extLst>
                    <a:ext uri="{9D8B030D-6E8A-4147-A177-3AD203B41FA5}">
                      <a16:colId xmlns:a16="http://schemas.microsoft.com/office/drawing/2014/main" val="1308103915"/>
                    </a:ext>
                  </a:extLst>
                </a:gridCol>
                <a:gridCol w="618015">
                  <a:extLst>
                    <a:ext uri="{9D8B030D-6E8A-4147-A177-3AD203B41FA5}">
                      <a16:colId xmlns:a16="http://schemas.microsoft.com/office/drawing/2014/main" val="3431519487"/>
                    </a:ext>
                  </a:extLst>
                </a:gridCol>
                <a:gridCol w="618015">
                  <a:extLst>
                    <a:ext uri="{9D8B030D-6E8A-4147-A177-3AD203B41FA5}">
                      <a16:colId xmlns:a16="http://schemas.microsoft.com/office/drawing/2014/main" val="3173682544"/>
                    </a:ext>
                  </a:extLst>
                </a:gridCol>
                <a:gridCol w="618015">
                  <a:extLst>
                    <a:ext uri="{9D8B030D-6E8A-4147-A177-3AD203B41FA5}">
                      <a16:colId xmlns:a16="http://schemas.microsoft.com/office/drawing/2014/main" val="3365150036"/>
                    </a:ext>
                  </a:extLst>
                </a:gridCol>
                <a:gridCol w="618015">
                  <a:extLst>
                    <a:ext uri="{9D8B030D-6E8A-4147-A177-3AD203B41FA5}">
                      <a16:colId xmlns:a16="http://schemas.microsoft.com/office/drawing/2014/main" val="3949272930"/>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14 Er din bolig tilstrækkelig nem at komme omkring i?</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5333677"/>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984316"/>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34,6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8691257"/>
                  </a:ext>
                </a:extLst>
              </a:tr>
              <a:tr h="180680">
                <a:tc>
                  <a:txBody>
                    <a:bodyPr/>
                    <a:lstStyle/>
                    <a:p>
                      <a:pPr algn="l" fontAlgn="b">
                        <a:buNone/>
                      </a:pPr>
                      <a:r>
                        <a:rPr lang="da-DK" sz="800" b="0" i="0" u="none" strike="noStrike" dirty="0">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872246"/>
                  </a:ext>
                </a:extLst>
              </a:tr>
            </a:tbl>
          </a:graphicData>
        </a:graphic>
      </p:graphicFrame>
    </p:spTree>
    <p:extLst>
      <p:ext uri="{BB962C8B-B14F-4D97-AF65-F5344CB8AC3E}">
        <p14:creationId xmlns:p14="http://schemas.microsoft.com/office/powerpoint/2010/main" val="328651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DEEBF-551F-AB2A-ED13-E43264B49F0B}"/>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DCBDC3F8-881E-7CE9-1758-056A67A17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009B701E-97CA-2D2F-BAD0-0C94A384C0B1}"/>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I hvor høj grad betyder økonomien noget, hvis du ønsker en anden bolig, hvor du skal nyde dit otium?</a:t>
            </a:r>
            <a:r>
              <a:rPr lang="da-DK" sz="900" dirty="0">
                <a:solidFill>
                  <a:schemeClr val="bg1"/>
                </a:solidFill>
                <a:latin typeface="Tahoma" pitchFamily="34" charset="0"/>
                <a:ea typeface="Tahoma" pitchFamily="34" charset="0"/>
                <a:cs typeface="Tahoma" pitchFamily="34" charset="0"/>
              </a:rPr>
              <a:t> dit otium?</a:t>
            </a:r>
            <a:endParaRPr lang="da-DK" sz="900" dirty="0">
              <a:solidFill>
                <a:schemeClr val="tx1">
                  <a:lumMod val="65000"/>
                  <a:lumOff val="35000"/>
                </a:schemeClr>
              </a:solidFill>
              <a:latin typeface="Tahoma" pitchFamily="34" charset="0"/>
              <a:ea typeface="Tahoma" pitchFamily="34" charset="0"/>
              <a:cs typeface="Tahoma" pitchFamily="34" charset="0"/>
            </a:endParaRP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13,7 % af deltagerne betyder økonomien meget – de har ikke råd til at flytte. (n=1.002)</a:t>
            </a:r>
          </a:p>
        </p:txBody>
      </p:sp>
      <p:sp>
        <p:nvSpPr>
          <p:cNvPr id="13" name="Pladsholder til diasnummer 2">
            <a:extLst>
              <a:ext uri="{FF2B5EF4-FFF2-40B4-BE49-F238E27FC236}">
                <a16:creationId xmlns:a16="http://schemas.microsoft.com/office/drawing/2014/main" id="{AFD4E985-A6EC-AB9D-C472-ACB4AEC85AAB}"/>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21</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121C8601-1419-743D-A628-B75292EDE1CD}"/>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251E69D-C3CD-D985-DAB1-9C75344D554A}"/>
              </a:ext>
            </a:extLst>
          </p:cNvPr>
          <p:cNvSpPr/>
          <p:nvPr/>
        </p:nvSpPr>
        <p:spPr>
          <a:xfrm>
            <a:off x="0" y="0"/>
            <a:ext cx="2022358" cy="1582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15. I hvor høj grad betyder økonomien noget, hvis du ønsker en anden bolig, hvor du skal nyde dit otium?</a:t>
            </a:r>
          </a:p>
        </p:txBody>
      </p:sp>
      <p:pic>
        <p:nvPicPr>
          <p:cNvPr id="9" name="Billede 8" descr="BL.png">
            <a:extLst>
              <a:ext uri="{FF2B5EF4-FFF2-40B4-BE49-F238E27FC236}">
                <a16:creationId xmlns:a16="http://schemas.microsoft.com/office/drawing/2014/main" id="{4BAAD0D5-99AF-7FFA-D091-8A92B3CD4EE5}"/>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D770A50D-FEFE-4E5D-8B6A-AF8D6D64ACE3}"/>
              </a:ext>
            </a:extLst>
          </p:cNvPr>
          <p:cNvGraphicFramePr>
            <a:graphicFrameLocks/>
          </p:cNvGraphicFramePr>
          <p:nvPr>
            <p:extLst>
              <p:ext uri="{D42A27DB-BD31-4B8C-83A1-F6EECF244321}">
                <p14:modId xmlns:p14="http://schemas.microsoft.com/office/powerpoint/2010/main" val="916991070"/>
              </p:ext>
            </p:extLst>
          </p:nvPr>
        </p:nvGraphicFramePr>
        <p:xfrm>
          <a:off x="2221580" y="338025"/>
          <a:ext cx="9202404" cy="3921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 2">
            <a:extLst>
              <a:ext uri="{FF2B5EF4-FFF2-40B4-BE49-F238E27FC236}">
                <a16:creationId xmlns:a16="http://schemas.microsoft.com/office/drawing/2014/main" id="{C465DF38-A555-9353-8D66-8BF2AFE41F69}"/>
              </a:ext>
            </a:extLst>
          </p:cNvPr>
          <p:cNvGraphicFramePr>
            <a:graphicFrameLocks noGrp="1"/>
          </p:cNvGraphicFramePr>
          <p:nvPr>
            <p:extLst>
              <p:ext uri="{D42A27DB-BD31-4B8C-83A1-F6EECF244321}">
                <p14:modId xmlns:p14="http://schemas.microsoft.com/office/powerpoint/2010/main" val="54913983"/>
              </p:ext>
            </p:extLst>
          </p:nvPr>
        </p:nvGraphicFramePr>
        <p:xfrm>
          <a:off x="272718" y="4309612"/>
          <a:ext cx="11415966" cy="1583275"/>
        </p:xfrm>
        <a:graphic>
          <a:graphicData uri="http://schemas.openxmlformats.org/drawingml/2006/table">
            <a:tbl>
              <a:tblPr/>
              <a:tblGrid>
                <a:gridCol w="1862887">
                  <a:extLst>
                    <a:ext uri="{9D8B030D-6E8A-4147-A177-3AD203B41FA5}">
                      <a16:colId xmlns:a16="http://schemas.microsoft.com/office/drawing/2014/main" val="4099534212"/>
                    </a:ext>
                  </a:extLst>
                </a:gridCol>
                <a:gridCol w="765531">
                  <a:extLst>
                    <a:ext uri="{9D8B030D-6E8A-4147-A177-3AD203B41FA5}">
                      <a16:colId xmlns:a16="http://schemas.microsoft.com/office/drawing/2014/main" val="3759978100"/>
                    </a:ext>
                  </a:extLst>
                </a:gridCol>
                <a:gridCol w="627682">
                  <a:extLst>
                    <a:ext uri="{9D8B030D-6E8A-4147-A177-3AD203B41FA5}">
                      <a16:colId xmlns:a16="http://schemas.microsoft.com/office/drawing/2014/main" val="3088279725"/>
                    </a:ext>
                  </a:extLst>
                </a:gridCol>
                <a:gridCol w="627682">
                  <a:extLst>
                    <a:ext uri="{9D8B030D-6E8A-4147-A177-3AD203B41FA5}">
                      <a16:colId xmlns:a16="http://schemas.microsoft.com/office/drawing/2014/main" val="2734994451"/>
                    </a:ext>
                  </a:extLst>
                </a:gridCol>
                <a:gridCol w="627682">
                  <a:extLst>
                    <a:ext uri="{9D8B030D-6E8A-4147-A177-3AD203B41FA5}">
                      <a16:colId xmlns:a16="http://schemas.microsoft.com/office/drawing/2014/main" val="608050249"/>
                    </a:ext>
                  </a:extLst>
                </a:gridCol>
                <a:gridCol w="627682">
                  <a:extLst>
                    <a:ext uri="{9D8B030D-6E8A-4147-A177-3AD203B41FA5}">
                      <a16:colId xmlns:a16="http://schemas.microsoft.com/office/drawing/2014/main" val="2477000160"/>
                    </a:ext>
                  </a:extLst>
                </a:gridCol>
                <a:gridCol w="627682">
                  <a:extLst>
                    <a:ext uri="{9D8B030D-6E8A-4147-A177-3AD203B41FA5}">
                      <a16:colId xmlns:a16="http://schemas.microsoft.com/office/drawing/2014/main" val="2983211682"/>
                    </a:ext>
                  </a:extLst>
                </a:gridCol>
                <a:gridCol w="627682">
                  <a:extLst>
                    <a:ext uri="{9D8B030D-6E8A-4147-A177-3AD203B41FA5}">
                      <a16:colId xmlns:a16="http://schemas.microsoft.com/office/drawing/2014/main" val="1284034289"/>
                    </a:ext>
                  </a:extLst>
                </a:gridCol>
                <a:gridCol w="627682">
                  <a:extLst>
                    <a:ext uri="{9D8B030D-6E8A-4147-A177-3AD203B41FA5}">
                      <a16:colId xmlns:a16="http://schemas.microsoft.com/office/drawing/2014/main" val="627752855"/>
                    </a:ext>
                  </a:extLst>
                </a:gridCol>
                <a:gridCol w="627682">
                  <a:extLst>
                    <a:ext uri="{9D8B030D-6E8A-4147-A177-3AD203B41FA5}">
                      <a16:colId xmlns:a16="http://schemas.microsoft.com/office/drawing/2014/main" val="3006320279"/>
                    </a:ext>
                  </a:extLst>
                </a:gridCol>
                <a:gridCol w="627682">
                  <a:extLst>
                    <a:ext uri="{9D8B030D-6E8A-4147-A177-3AD203B41FA5}">
                      <a16:colId xmlns:a16="http://schemas.microsoft.com/office/drawing/2014/main" val="1906528594"/>
                    </a:ext>
                  </a:extLst>
                </a:gridCol>
                <a:gridCol w="539584">
                  <a:extLst>
                    <a:ext uri="{9D8B030D-6E8A-4147-A177-3AD203B41FA5}">
                      <a16:colId xmlns:a16="http://schemas.microsoft.com/office/drawing/2014/main" val="346468654"/>
                    </a:ext>
                  </a:extLst>
                </a:gridCol>
                <a:gridCol w="715780">
                  <a:extLst>
                    <a:ext uri="{9D8B030D-6E8A-4147-A177-3AD203B41FA5}">
                      <a16:colId xmlns:a16="http://schemas.microsoft.com/office/drawing/2014/main" val="535494974"/>
                    </a:ext>
                  </a:extLst>
                </a:gridCol>
                <a:gridCol w="697930">
                  <a:extLst>
                    <a:ext uri="{9D8B030D-6E8A-4147-A177-3AD203B41FA5}">
                      <a16:colId xmlns:a16="http://schemas.microsoft.com/office/drawing/2014/main" val="433954613"/>
                    </a:ext>
                  </a:extLst>
                </a:gridCol>
                <a:gridCol w="557434">
                  <a:extLst>
                    <a:ext uri="{9D8B030D-6E8A-4147-A177-3AD203B41FA5}">
                      <a16:colId xmlns:a16="http://schemas.microsoft.com/office/drawing/2014/main" val="1961117537"/>
                    </a:ext>
                  </a:extLst>
                </a:gridCol>
                <a:gridCol w="627682">
                  <a:extLst>
                    <a:ext uri="{9D8B030D-6E8A-4147-A177-3AD203B41FA5}">
                      <a16:colId xmlns:a16="http://schemas.microsoft.com/office/drawing/2014/main" val="567037572"/>
                    </a:ext>
                  </a:extLst>
                </a:gridCol>
              </a:tblGrid>
              <a:tr h="326570">
                <a:tc>
                  <a:txBody>
                    <a:bodyPr/>
                    <a:lstStyle/>
                    <a:p>
                      <a:pPr algn="l" fontAlgn="b">
                        <a:buNone/>
                      </a:pPr>
                      <a:r>
                        <a:rPr lang="da-DK" sz="800" b="1" i="0" u="none" strike="noStrike" dirty="0">
                          <a:solidFill>
                            <a:srgbClr val="000000"/>
                          </a:solidFill>
                          <a:effectLst/>
                          <a:latin typeface="Aptos Narrow" panose="020B0004020202020204" pitchFamily="34" charset="0"/>
                        </a:rPr>
                        <a:t>15 I hvor høj grad betyder økonomien noget?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3838811"/>
                  </a:ext>
                </a:extLst>
              </a:tr>
              <a:tr h="121401">
                <a:tc>
                  <a:txBody>
                    <a:bodyPr/>
                    <a:lstStyle/>
                    <a:p>
                      <a:pPr algn="l" fontAlgn="b">
                        <a:buNone/>
                      </a:pPr>
                      <a:r>
                        <a:rPr lang="da-DK" sz="800" b="0" i="0" u="none" strike="noStrike">
                          <a:solidFill>
                            <a:srgbClr val="000000"/>
                          </a:solidFill>
                          <a:effectLst/>
                          <a:latin typeface="Aptos Narrow" panose="020B0004020202020204" pitchFamily="34" charset="0"/>
                        </a:rPr>
                        <a:t>Slet ikke, jeg har penge nok</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235810"/>
                  </a:ext>
                </a:extLst>
              </a:tr>
              <a:tr h="326570">
                <a:tc>
                  <a:txBody>
                    <a:bodyPr/>
                    <a:lstStyle/>
                    <a:p>
                      <a:pPr algn="l" fontAlgn="b">
                        <a:buNone/>
                      </a:pPr>
                      <a:r>
                        <a:rPr lang="da-DK" sz="800" b="0" i="0" u="none" strike="noStrike">
                          <a:solidFill>
                            <a:srgbClr val="000000"/>
                          </a:solidFill>
                          <a:effectLst/>
                          <a:latin typeface="Aptos Narrow" panose="020B0004020202020204" pitchFamily="34" charset="0"/>
                        </a:rPr>
                        <a:t>I mindre grad, jeg er privilegeret. Men prisen eller størrelsen på huslejen har betydning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958177"/>
                  </a:ext>
                </a:extLst>
              </a:tr>
              <a:tr h="326570">
                <a:tc>
                  <a:txBody>
                    <a:bodyPr/>
                    <a:lstStyle/>
                    <a:p>
                      <a:pPr algn="l" fontAlgn="b">
                        <a:buNone/>
                      </a:pPr>
                      <a:r>
                        <a:rPr lang="da-DK" sz="800" b="0" i="0" u="none" strike="noStrike">
                          <a:solidFill>
                            <a:srgbClr val="000000"/>
                          </a:solidFill>
                          <a:effectLst/>
                          <a:latin typeface="Aptos Narrow" panose="020B0004020202020204" pitchFamily="34" charset="0"/>
                        </a:rPr>
                        <a:t>I nogen grad, jeg har muligheder. Men jeg kan ikke vælge hvad som helst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668543"/>
                  </a:ext>
                </a:extLst>
              </a:tr>
              <a:tr h="219737">
                <a:tc>
                  <a:txBody>
                    <a:bodyPr/>
                    <a:lstStyle/>
                    <a:p>
                      <a:pPr algn="l" fontAlgn="b">
                        <a:buNone/>
                      </a:pPr>
                      <a:r>
                        <a:rPr lang="da-DK" sz="800" b="0" i="0" u="none" strike="noStrike">
                          <a:solidFill>
                            <a:srgbClr val="000000"/>
                          </a:solidFill>
                          <a:effectLst/>
                          <a:latin typeface="Aptos Narrow" panose="020B0004020202020204" pitchFamily="34" charset="0"/>
                        </a:rPr>
                        <a:t>I høj grad, jeg kan nok ikke være særlig kræsen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7575670"/>
                  </a:ext>
                </a:extLst>
              </a:tr>
              <a:tr h="219737">
                <a:tc>
                  <a:txBody>
                    <a:bodyPr/>
                    <a:lstStyle/>
                    <a:p>
                      <a:pPr algn="l" fontAlgn="b">
                        <a:buNone/>
                      </a:pPr>
                      <a:r>
                        <a:rPr lang="da-DK" sz="800" b="0" i="0" u="none" strike="noStrike">
                          <a:solidFill>
                            <a:srgbClr val="000000"/>
                          </a:solidFill>
                          <a:effectLst/>
                          <a:latin typeface="Aptos Narrow" panose="020B0004020202020204" pitchFamily="34" charset="0"/>
                        </a:rPr>
                        <a:t>I meget høj grad, jeg har ikke råd til at flytte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8712263"/>
                  </a:ext>
                </a:extLst>
              </a:tr>
            </a:tbl>
          </a:graphicData>
        </a:graphic>
      </p:graphicFrame>
    </p:spTree>
    <p:extLst>
      <p:ext uri="{BB962C8B-B14F-4D97-AF65-F5344CB8AC3E}">
        <p14:creationId xmlns:p14="http://schemas.microsoft.com/office/powerpoint/2010/main" val="326069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C073A-5CD8-8E42-E2CA-4E6CB3317E3D}"/>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27E7DAE5-6FF4-6E95-C160-B701F08B1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ED5C88E0-15DD-5AAA-D804-CF7E0F576AF2}"/>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Hvis din bolig ikke længere lever op til dit behov for tilgængelighed, hvad vil du så foretrække? dit otium?</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20,6 % af deltagerne foretrækker ny tilgængelig bolig i eget hus. (n=1.002)</a:t>
            </a:r>
          </a:p>
        </p:txBody>
      </p:sp>
      <p:sp>
        <p:nvSpPr>
          <p:cNvPr id="13" name="Pladsholder til diasnummer 2">
            <a:extLst>
              <a:ext uri="{FF2B5EF4-FFF2-40B4-BE49-F238E27FC236}">
                <a16:creationId xmlns:a16="http://schemas.microsoft.com/office/drawing/2014/main" id="{4ED6B229-4717-E376-9DC5-D1DC11A3CEF3}"/>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0AB8892-2D5C-F996-F9A9-CB0CB2CBDCA5}"/>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D405DE36-847C-77B8-D2E0-52E06B20F35B}"/>
              </a:ext>
            </a:extLst>
          </p:cNvPr>
          <p:cNvSpPr/>
          <p:nvPr/>
        </p:nvSpPr>
        <p:spPr>
          <a:xfrm>
            <a:off x="0" y="0"/>
            <a:ext cx="2022358" cy="15821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16. Hvis din bolig ikke længere lever op til dit behov for </a:t>
            </a:r>
            <a:r>
              <a:rPr lang="da-DK" sz="1400" dirty="0" err="1">
                <a:solidFill>
                  <a:schemeClr val="bg1"/>
                </a:solidFill>
                <a:latin typeface="Tahoma" pitchFamily="34" charset="0"/>
                <a:ea typeface="Tahoma" pitchFamily="34" charset="0"/>
                <a:cs typeface="Tahoma" pitchFamily="34" charset="0"/>
              </a:rPr>
              <a:t>tilgænge-lighed</a:t>
            </a:r>
            <a:r>
              <a:rPr lang="da-DK" sz="1400" dirty="0">
                <a:solidFill>
                  <a:schemeClr val="bg1"/>
                </a:solidFill>
                <a:latin typeface="Tahoma" pitchFamily="34" charset="0"/>
                <a:ea typeface="Tahoma" pitchFamily="34" charset="0"/>
                <a:cs typeface="Tahoma" pitchFamily="34" charset="0"/>
              </a:rPr>
              <a:t>, hvad vil du så foretrække?</a:t>
            </a:r>
          </a:p>
        </p:txBody>
      </p:sp>
      <p:pic>
        <p:nvPicPr>
          <p:cNvPr id="9" name="Billede 8" descr="BL.png">
            <a:extLst>
              <a:ext uri="{FF2B5EF4-FFF2-40B4-BE49-F238E27FC236}">
                <a16:creationId xmlns:a16="http://schemas.microsoft.com/office/drawing/2014/main" id="{DFB14D80-9FF4-0D5D-7506-513049DF2DBD}"/>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7E83CA3E-5334-44A8-B1C5-D326BB570D49}"/>
              </a:ext>
            </a:extLst>
          </p:cNvPr>
          <p:cNvGraphicFramePr>
            <a:graphicFrameLocks/>
          </p:cNvGraphicFramePr>
          <p:nvPr>
            <p:extLst>
              <p:ext uri="{D42A27DB-BD31-4B8C-83A1-F6EECF244321}">
                <p14:modId xmlns:p14="http://schemas.microsoft.com/office/powerpoint/2010/main" val="3771006889"/>
              </p:ext>
            </p:extLst>
          </p:nvPr>
        </p:nvGraphicFramePr>
        <p:xfrm>
          <a:off x="2257675" y="270084"/>
          <a:ext cx="9142246" cy="40191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BFEEC277-B195-C085-025D-97B0AB9EE71D}"/>
              </a:ext>
            </a:extLst>
          </p:cNvPr>
          <p:cNvGraphicFramePr>
            <a:graphicFrameLocks noGrp="1"/>
          </p:cNvGraphicFramePr>
          <p:nvPr>
            <p:extLst>
              <p:ext uri="{D42A27DB-BD31-4B8C-83A1-F6EECF244321}">
                <p14:modId xmlns:p14="http://schemas.microsoft.com/office/powerpoint/2010/main" val="1020246307"/>
              </p:ext>
            </p:extLst>
          </p:nvPr>
        </p:nvGraphicFramePr>
        <p:xfrm>
          <a:off x="185421" y="4407138"/>
          <a:ext cx="11488153" cy="1610041"/>
        </p:xfrm>
        <a:graphic>
          <a:graphicData uri="http://schemas.openxmlformats.org/drawingml/2006/table">
            <a:tbl>
              <a:tblPr/>
              <a:tblGrid>
                <a:gridCol w="2013388">
                  <a:extLst>
                    <a:ext uri="{9D8B030D-6E8A-4147-A177-3AD203B41FA5}">
                      <a16:colId xmlns:a16="http://schemas.microsoft.com/office/drawing/2014/main" val="3091833225"/>
                    </a:ext>
                  </a:extLst>
                </a:gridCol>
                <a:gridCol w="631651">
                  <a:extLst>
                    <a:ext uri="{9D8B030D-6E8A-4147-A177-3AD203B41FA5}">
                      <a16:colId xmlns:a16="http://schemas.microsoft.com/office/drawing/2014/main" val="3125733838"/>
                    </a:ext>
                  </a:extLst>
                </a:gridCol>
                <a:gridCol w="631651">
                  <a:extLst>
                    <a:ext uri="{9D8B030D-6E8A-4147-A177-3AD203B41FA5}">
                      <a16:colId xmlns:a16="http://schemas.microsoft.com/office/drawing/2014/main" val="2104523230"/>
                    </a:ext>
                  </a:extLst>
                </a:gridCol>
                <a:gridCol w="631651">
                  <a:extLst>
                    <a:ext uri="{9D8B030D-6E8A-4147-A177-3AD203B41FA5}">
                      <a16:colId xmlns:a16="http://schemas.microsoft.com/office/drawing/2014/main" val="4288351585"/>
                    </a:ext>
                  </a:extLst>
                </a:gridCol>
                <a:gridCol w="631651">
                  <a:extLst>
                    <a:ext uri="{9D8B030D-6E8A-4147-A177-3AD203B41FA5}">
                      <a16:colId xmlns:a16="http://schemas.microsoft.com/office/drawing/2014/main" val="1872483701"/>
                    </a:ext>
                  </a:extLst>
                </a:gridCol>
                <a:gridCol w="631651">
                  <a:extLst>
                    <a:ext uri="{9D8B030D-6E8A-4147-A177-3AD203B41FA5}">
                      <a16:colId xmlns:a16="http://schemas.microsoft.com/office/drawing/2014/main" val="665725184"/>
                    </a:ext>
                  </a:extLst>
                </a:gridCol>
                <a:gridCol w="631651">
                  <a:extLst>
                    <a:ext uri="{9D8B030D-6E8A-4147-A177-3AD203B41FA5}">
                      <a16:colId xmlns:a16="http://schemas.microsoft.com/office/drawing/2014/main" val="2833504964"/>
                    </a:ext>
                  </a:extLst>
                </a:gridCol>
                <a:gridCol w="631651">
                  <a:extLst>
                    <a:ext uri="{9D8B030D-6E8A-4147-A177-3AD203B41FA5}">
                      <a16:colId xmlns:a16="http://schemas.microsoft.com/office/drawing/2014/main" val="2479955024"/>
                    </a:ext>
                  </a:extLst>
                </a:gridCol>
                <a:gridCol w="631651">
                  <a:extLst>
                    <a:ext uri="{9D8B030D-6E8A-4147-A177-3AD203B41FA5}">
                      <a16:colId xmlns:a16="http://schemas.microsoft.com/office/drawing/2014/main" val="808900334"/>
                    </a:ext>
                  </a:extLst>
                </a:gridCol>
                <a:gridCol w="631651">
                  <a:extLst>
                    <a:ext uri="{9D8B030D-6E8A-4147-A177-3AD203B41FA5}">
                      <a16:colId xmlns:a16="http://schemas.microsoft.com/office/drawing/2014/main" val="932937080"/>
                    </a:ext>
                  </a:extLst>
                </a:gridCol>
                <a:gridCol w="631651">
                  <a:extLst>
                    <a:ext uri="{9D8B030D-6E8A-4147-A177-3AD203B41FA5}">
                      <a16:colId xmlns:a16="http://schemas.microsoft.com/office/drawing/2014/main" val="1846297929"/>
                    </a:ext>
                  </a:extLst>
                </a:gridCol>
                <a:gridCol w="631651">
                  <a:extLst>
                    <a:ext uri="{9D8B030D-6E8A-4147-A177-3AD203B41FA5}">
                      <a16:colId xmlns:a16="http://schemas.microsoft.com/office/drawing/2014/main" val="1053593250"/>
                    </a:ext>
                  </a:extLst>
                </a:gridCol>
                <a:gridCol w="631651">
                  <a:extLst>
                    <a:ext uri="{9D8B030D-6E8A-4147-A177-3AD203B41FA5}">
                      <a16:colId xmlns:a16="http://schemas.microsoft.com/office/drawing/2014/main" val="624827307"/>
                    </a:ext>
                  </a:extLst>
                </a:gridCol>
                <a:gridCol w="631651">
                  <a:extLst>
                    <a:ext uri="{9D8B030D-6E8A-4147-A177-3AD203B41FA5}">
                      <a16:colId xmlns:a16="http://schemas.microsoft.com/office/drawing/2014/main" val="1440258819"/>
                    </a:ext>
                  </a:extLst>
                </a:gridCol>
                <a:gridCol w="631651">
                  <a:extLst>
                    <a:ext uri="{9D8B030D-6E8A-4147-A177-3AD203B41FA5}">
                      <a16:colId xmlns:a16="http://schemas.microsoft.com/office/drawing/2014/main" val="963156839"/>
                    </a:ext>
                  </a:extLst>
                </a:gridCol>
                <a:gridCol w="631651">
                  <a:extLst>
                    <a:ext uri="{9D8B030D-6E8A-4147-A177-3AD203B41FA5}">
                      <a16:colId xmlns:a16="http://schemas.microsoft.com/office/drawing/2014/main" val="441681412"/>
                    </a:ext>
                  </a:extLst>
                </a:gridCol>
              </a:tblGrid>
              <a:tr h="289178">
                <a:tc>
                  <a:txBody>
                    <a:bodyPr/>
                    <a:lstStyle/>
                    <a:p>
                      <a:pPr algn="l" fontAlgn="b">
                        <a:buNone/>
                      </a:pPr>
                      <a:r>
                        <a:rPr lang="da-DK" sz="800" b="1" i="0" u="none" strike="noStrike" dirty="0">
                          <a:solidFill>
                            <a:srgbClr val="000000"/>
                          </a:solidFill>
                          <a:effectLst/>
                          <a:latin typeface="Aptos Narrow" panose="020B0004020202020204" pitchFamily="34" charset="0"/>
                        </a:rPr>
                        <a:t>16 Hvis bolig ikke længere lever op til behov? </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429015"/>
                  </a:ext>
                </a:extLst>
              </a:tr>
              <a:tr h="134363">
                <a:tc>
                  <a:txBody>
                    <a:bodyPr/>
                    <a:lstStyle/>
                    <a:p>
                      <a:pPr algn="l" fontAlgn="b">
                        <a:buNone/>
                      </a:pPr>
                      <a:r>
                        <a:rPr lang="da-DK" sz="800" b="0" i="0" u="none" strike="noStrike">
                          <a:solidFill>
                            <a:srgbClr val="000000"/>
                          </a:solidFill>
                          <a:effectLst/>
                          <a:latin typeface="Aptos Narrow" panose="020B0004020202020204" pitchFamily="34" charset="0"/>
                        </a:rPr>
                        <a:t>Den bolig jeg bor i hvis den renoveres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3444343"/>
                  </a:ext>
                </a:extLst>
              </a:tr>
              <a:tr h="107501">
                <a:tc>
                  <a:txBody>
                    <a:bodyPr/>
                    <a:lstStyle/>
                    <a:p>
                      <a:pPr algn="l" fontAlgn="b">
                        <a:buNone/>
                      </a:pPr>
                      <a:r>
                        <a:rPr lang="da-DK" sz="800" b="0" i="0" u="none" strike="noStrike">
                          <a:solidFill>
                            <a:srgbClr val="000000"/>
                          </a:solidFill>
                          <a:effectLst/>
                          <a:latin typeface="Aptos Narrow" panose="020B0004020202020204" pitchFamily="34" charset="0"/>
                        </a:rPr>
                        <a:t>Ny tilgængelig bolig i 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4865450"/>
                  </a:ext>
                </a:extLst>
              </a:tr>
              <a:tr h="107501">
                <a:tc>
                  <a:txBody>
                    <a:bodyPr/>
                    <a:lstStyle/>
                    <a:p>
                      <a:pPr algn="l" fontAlgn="b">
                        <a:buNone/>
                      </a:pPr>
                      <a:r>
                        <a:rPr lang="da-DK" sz="800" b="0" i="0" u="none" strike="noStrike">
                          <a:solidFill>
                            <a:srgbClr val="000000"/>
                          </a:solidFill>
                          <a:effectLst/>
                          <a:latin typeface="Aptos Narrow" panose="020B0004020202020204" pitchFamily="34" charset="0"/>
                        </a:rPr>
                        <a:t>Ny tilgængelig bolig i 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950895"/>
                  </a:ext>
                </a:extLst>
              </a:tr>
              <a:tr h="138868">
                <a:tc>
                  <a:txBody>
                    <a:bodyPr/>
                    <a:lstStyle/>
                    <a:p>
                      <a:pPr algn="l" fontAlgn="b">
                        <a:buNone/>
                      </a:pPr>
                      <a:r>
                        <a:rPr lang="da-DK" sz="800" b="0" i="0" u="none" strike="noStrike" dirty="0">
                          <a:solidFill>
                            <a:srgbClr val="000000"/>
                          </a:solidFill>
                          <a:effectLst/>
                          <a:latin typeface="Aptos Narrow" panose="020B0004020202020204" pitchFamily="34" charset="0"/>
                        </a:rPr>
                        <a:t>Ny tilgængelig bolig i 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4863961"/>
                  </a:ext>
                </a:extLst>
              </a:tr>
              <a:tr h="100701">
                <a:tc>
                  <a:txBody>
                    <a:bodyPr/>
                    <a:lstStyle/>
                    <a:p>
                      <a:pPr algn="l" fontAlgn="b">
                        <a:buNone/>
                      </a:pPr>
                      <a:r>
                        <a:rPr lang="da-DK" sz="800" b="0" i="0" u="none" strike="noStrike">
                          <a:solidFill>
                            <a:srgbClr val="000000"/>
                          </a:solidFill>
                          <a:effectLst/>
                          <a:latin typeface="Aptos Narrow" panose="020B0004020202020204" pitchFamily="34" charset="0"/>
                        </a:rPr>
                        <a:t>Ny tilgængeligbolig i privatejet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0004203"/>
                  </a:ext>
                </a:extLst>
              </a:tr>
              <a:tr h="107501">
                <a:tc>
                  <a:txBody>
                    <a:bodyPr/>
                    <a:lstStyle/>
                    <a:p>
                      <a:pPr algn="l" fontAlgn="b">
                        <a:buNone/>
                      </a:pPr>
                      <a:r>
                        <a:rPr lang="da-DK" sz="800" b="0" i="0" u="none" strike="noStrike">
                          <a:solidFill>
                            <a:srgbClr val="000000"/>
                          </a:solidFill>
                          <a:effectLst/>
                          <a:latin typeface="Aptos Narrow" panose="020B0004020202020204" pitchFamily="34" charset="0"/>
                        </a:rPr>
                        <a:t>Ny tilgængelig bolig i 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718312"/>
                  </a:ext>
                </a:extLst>
              </a:tr>
              <a:tr h="107501">
                <a:tc>
                  <a:txBody>
                    <a:bodyPr/>
                    <a:lstStyle/>
                    <a:p>
                      <a:pPr algn="l" fontAlgn="b">
                        <a:buNone/>
                      </a:pPr>
                      <a:r>
                        <a:rPr lang="da-DK" sz="800" b="0" i="0" u="none" strike="noStrike">
                          <a:solidFill>
                            <a:srgbClr val="000000"/>
                          </a:solidFill>
                          <a:effectLst/>
                          <a:latin typeface="Aptos Narrow" panose="020B0004020202020204" pitchFamily="34" charset="0"/>
                        </a:rPr>
                        <a:t>Plejehjem</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1759554"/>
                  </a:ext>
                </a:extLst>
              </a:tr>
              <a:tr h="107501">
                <a:tc>
                  <a:txBody>
                    <a:bodyPr/>
                    <a:lstStyle/>
                    <a:p>
                      <a:pPr algn="l" fontAlgn="b">
                        <a:buNone/>
                      </a:pPr>
                      <a:r>
                        <a:rPr lang="da-DK" sz="800" b="0" i="0" u="none" strike="noStrike">
                          <a:solidFill>
                            <a:srgbClr val="000000"/>
                          </a:solidFill>
                          <a:effectLst/>
                          <a:latin typeface="Aptos Narrow" panose="020B0004020202020204" pitchFamily="34" charset="0"/>
                        </a:rPr>
                        <a:t>Ny tilgængelig bolig i kollektiv</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382637"/>
                  </a:ext>
                </a:extLst>
              </a:tr>
              <a:tr h="107501">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8409990"/>
                  </a:ext>
                </a:extLst>
              </a:tr>
              <a:tr h="107501">
                <a:tc>
                  <a:txBody>
                    <a:bodyPr/>
                    <a:lstStyle/>
                    <a:p>
                      <a:pPr algn="l"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127810"/>
                  </a:ext>
                </a:extLst>
              </a:tr>
            </a:tbl>
          </a:graphicData>
        </a:graphic>
      </p:graphicFrame>
    </p:spTree>
    <p:extLst>
      <p:ext uri="{BB962C8B-B14F-4D97-AF65-F5344CB8AC3E}">
        <p14:creationId xmlns:p14="http://schemas.microsoft.com/office/powerpoint/2010/main" val="38341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071F-0351-2164-FE9C-DE772D1FE304}"/>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3874378-198A-1A82-C78D-E54580637A13}"/>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19E1E6B5-BA93-F3D2-C029-3290B45DE68D}"/>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67F972C2-85CE-6545-BD28-B0307E8718EE}"/>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40FC9691-4C6D-A749-954F-4AA9F143F27C}"/>
              </a:ext>
            </a:extLst>
          </p:cNvPr>
          <p:cNvSpPr txBox="1"/>
          <p:nvPr/>
        </p:nvSpPr>
        <p:spPr>
          <a:xfrm>
            <a:off x="5672889" y="2621880"/>
            <a:ext cx="5967663" cy="1015663"/>
          </a:xfrm>
          <a:prstGeom prst="rect">
            <a:avLst/>
          </a:prstGeom>
          <a:noFill/>
        </p:spPr>
        <p:txBody>
          <a:bodyPr wrap="square" rtlCol="0">
            <a:spAutoFit/>
          </a:bodyPr>
          <a:lstStyle/>
          <a:p>
            <a:r>
              <a:rPr lang="da-DK" sz="6000" dirty="0"/>
              <a:t>Lidt om klimaet</a:t>
            </a:r>
          </a:p>
        </p:txBody>
      </p:sp>
    </p:spTree>
    <p:extLst>
      <p:ext uri="{BB962C8B-B14F-4D97-AF65-F5344CB8AC3E}">
        <p14:creationId xmlns:p14="http://schemas.microsoft.com/office/powerpoint/2010/main" val="413180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ACAD-20A5-0402-C229-1EF92D0D9E8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B4A99CB7-28D7-2D8F-2F25-38C0BC50A183}"/>
              </a:ext>
            </a:extLst>
          </p:cNvPr>
          <p:cNvSpPr txBox="1"/>
          <p:nvPr/>
        </p:nvSpPr>
        <p:spPr>
          <a:xfrm>
            <a:off x="0" y="1978311"/>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deltagernes bolig er sikret mod stormflod eller stigende vandmasser.</a:t>
            </a:r>
          </a:p>
        </p:txBody>
      </p:sp>
      <p:pic>
        <p:nvPicPr>
          <p:cNvPr id="6" name="Billede 5">
            <a:extLst>
              <a:ext uri="{FF2B5EF4-FFF2-40B4-BE49-F238E27FC236}">
                <a16:creationId xmlns:a16="http://schemas.microsoft.com/office/drawing/2014/main" id="{1FD7B1B0-6029-E8BF-EBA3-8467FDE54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44830B28-BD14-5108-8D28-FCE1DAE2DDC2}"/>
              </a:ext>
            </a:extLst>
          </p:cNvPr>
          <p:cNvSpPr txBox="1"/>
          <p:nvPr/>
        </p:nvSpPr>
        <p:spPr>
          <a:xfrm>
            <a:off x="2022358" y="6284150"/>
            <a:ext cx="10033771"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området, hvor din bolig er bygget, sikret mod stormflod eller stigende vandmasser efter ekstrem regn?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25,8 % af deltagerne mener, at deres bolig i ”høj grad” er sikret mod stormflod og stigende vandmasser. (n=1.002)</a:t>
            </a:r>
          </a:p>
        </p:txBody>
      </p:sp>
      <p:sp>
        <p:nvSpPr>
          <p:cNvPr id="13" name="Pladsholder til diasnummer 2">
            <a:extLst>
              <a:ext uri="{FF2B5EF4-FFF2-40B4-BE49-F238E27FC236}">
                <a16:creationId xmlns:a16="http://schemas.microsoft.com/office/drawing/2014/main" id="{5E3F1774-C535-8369-BE32-418FA5F0B33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6B1ED240-2AB1-60E6-95E7-8E113328A608}"/>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7A1CBB1E-6AE4-BBF8-728F-4EC8C6A7F7E2}"/>
              </a:ext>
            </a:extLst>
          </p:cNvPr>
          <p:cNvSpPr/>
          <p:nvPr/>
        </p:nvSpPr>
        <p:spPr>
          <a:xfrm>
            <a:off x="0" y="-1"/>
            <a:ext cx="2022358" cy="1618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17. Er området, hvor din bolig er bygget, sikret mod stormflod eller stigende vandmasser efter ekstrem regn?</a:t>
            </a:r>
          </a:p>
        </p:txBody>
      </p:sp>
      <p:pic>
        <p:nvPicPr>
          <p:cNvPr id="9" name="Billede 8" descr="BL.png">
            <a:extLst>
              <a:ext uri="{FF2B5EF4-FFF2-40B4-BE49-F238E27FC236}">
                <a16:creationId xmlns:a16="http://schemas.microsoft.com/office/drawing/2014/main" id="{72AB7D7D-A752-9016-AA30-73CE665876C2}"/>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5" name="Tekstfelt 4">
            <a:extLst>
              <a:ext uri="{FF2B5EF4-FFF2-40B4-BE49-F238E27FC236}">
                <a16:creationId xmlns:a16="http://schemas.microsoft.com/office/drawing/2014/main" id="{9B12BDD2-D3D4-23FE-31EF-88A2A22ACD62}"/>
              </a:ext>
            </a:extLst>
          </p:cNvPr>
          <p:cNvSpPr txBox="1"/>
          <p:nvPr/>
        </p:nvSpPr>
        <p:spPr>
          <a:xfrm>
            <a:off x="2293587" y="313027"/>
            <a:ext cx="8930439" cy="276999"/>
          </a:xfrm>
          <a:prstGeom prst="rect">
            <a:avLst/>
          </a:prstGeom>
          <a:noFill/>
        </p:spPr>
        <p:txBody>
          <a:bodyPr wrap="square">
            <a:spAutoFit/>
          </a:bodyPr>
          <a:lstStyle/>
          <a:p>
            <a:r>
              <a:rPr lang="da-DK" sz="1200" dirty="0">
                <a:effectLst/>
                <a:latin typeface="Aptos" panose="020B0004020202020204" pitchFamily="34" charset="0"/>
                <a:ea typeface="Aptos" panose="020B0004020202020204" pitchFamily="34" charset="0"/>
                <a:cs typeface="Times New Roman" panose="02020603050405020304" pitchFamily="18" charset="0"/>
              </a:rPr>
              <a:t>Ifølge Det Miljøøkonomiske Råd vil klimaforandringerne føre til stadig hyppigere og alvorligere skader fra ekstremt vejr.</a:t>
            </a:r>
            <a:endParaRPr lang="da-DK" sz="1200" dirty="0"/>
          </a:p>
        </p:txBody>
      </p:sp>
      <p:graphicFrame>
        <p:nvGraphicFramePr>
          <p:cNvPr id="7" name="Diagram 6">
            <a:extLst>
              <a:ext uri="{FF2B5EF4-FFF2-40B4-BE49-F238E27FC236}">
                <a16:creationId xmlns:a16="http://schemas.microsoft.com/office/drawing/2014/main" id="{AD6650D5-02A5-4933-A393-E89424643E9A}"/>
              </a:ext>
            </a:extLst>
          </p:cNvPr>
          <p:cNvGraphicFramePr>
            <a:graphicFrameLocks/>
          </p:cNvGraphicFramePr>
          <p:nvPr>
            <p:extLst>
              <p:ext uri="{D42A27DB-BD31-4B8C-83A1-F6EECF244321}">
                <p14:modId xmlns:p14="http://schemas.microsoft.com/office/powerpoint/2010/main" val="799372461"/>
              </p:ext>
            </p:extLst>
          </p:nvPr>
        </p:nvGraphicFramePr>
        <p:xfrm>
          <a:off x="2179470" y="715253"/>
          <a:ext cx="9214435" cy="39590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el 15">
            <a:extLst>
              <a:ext uri="{FF2B5EF4-FFF2-40B4-BE49-F238E27FC236}">
                <a16:creationId xmlns:a16="http://schemas.microsoft.com/office/drawing/2014/main" id="{3C25BBFE-F3E8-C4BE-8B3B-E4DEC72DCC99}"/>
              </a:ext>
            </a:extLst>
          </p:cNvPr>
          <p:cNvGraphicFramePr>
            <a:graphicFrameLocks noGrp="1"/>
          </p:cNvGraphicFramePr>
          <p:nvPr>
            <p:extLst>
              <p:ext uri="{D42A27DB-BD31-4B8C-83A1-F6EECF244321}">
                <p14:modId xmlns:p14="http://schemas.microsoft.com/office/powerpoint/2010/main" val="601664764"/>
              </p:ext>
            </p:extLst>
          </p:nvPr>
        </p:nvGraphicFramePr>
        <p:xfrm>
          <a:off x="224592" y="4847092"/>
          <a:ext cx="11061022" cy="1120435"/>
        </p:xfrm>
        <a:graphic>
          <a:graphicData uri="http://schemas.openxmlformats.org/drawingml/2006/table">
            <a:tbl>
              <a:tblPr/>
              <a:tblGrid>
                <a:gridCol w="1938532">
                  <a:extLst>
                    <a:ext uri="{9D8B030D-6E8A-4147-A177-3AD203B41FA5}">
                      <a16:colId xmlns:a16="http://schemas.microsoft.com/office/drawing/2014/main" val="73164487"/>
                    </a:ext>
                  </a:extLst>
                </a:gridCol>
                <a:gridCol w="608166">
                  <a:extLst>
                    <a:ext uri="{9D8B030D-6E8A-4147-A177-3AD203B41FA5}">
                      <a16:colId xmlns:a16="http://schemas.microsoft.com/office/drawing/2014/main" val="1946990742"/>
                    </a:ext>
                  </a:extLst>
                </a:gridCol>
                <a:gridCol w="608166">
                  <a:extLst>
                    <a:ext uri="{9D8B030D-6E8A-4147-A177-3AD203B41FA5}">
                      <a16:colId xmlns:a16="http://schemas.microsoft.com/office/drawing/2014/main" val="2291243375"/>
                    </a:ext>
                  </a:extLst>
                </a:gridCol>
                <a:gridCol w="608166">
                  <a:extLst>
                    <a:ext uri="{9D8B030D-6E8A-4147-A177-3AD203B41FA5}">
                      <a16:colId xmlns:a16="http://schemas.microsoft.com/office/drawing/2014/main" val="3731150360"/>
                    </a:ext>
                  </a:extLst>
                </a:gridCol>
                <a:gridCol w="608166">
                  <a:extLst>
                    <a:ext uri="{9D8B030D-6E8A-4147-A177-3AD203B41FA5}">
                      <a16:colId xmlns:a16="http://schemas.microsoft.com/office/drawing/2014/main" val="642810638"/>
                    </a:ext>
                  </a:extLst>
                </a:gridCol>
                <a:gridCol w="608166">
                  <a:extLst>
                    <a:ext uri="{9D8B030D-6E8A-4147-A177-3AD203B41FA5}">
                      <a16:colId xmlns:a16="http://schemas.microsoft.com/office/drawing/2014/main" val="394609545"/>
                    </a:ext>
                  </a:extLst>
                </a:gridCol>
                <a:gridCol w="608166">
                  <a:extLst>
                    <a:ext uri="{9D8B030D-6E8A-4147-A177-3AD203B41FA5}">
                      <a16:colId xmlns:a16="http://schemas.microsoft.com/office/drawing/2014/main" val="3011098266"/>
                    </a:ext>
                  </a:extLst>
                </a:gridCol>
                <a:gridCol w="608166">
                  <a:extLst>
                    <a:ext uri="{9D8B030D-6E8A-4147-A177-3AD203B41FA5}">
                      <a16:colId xmlns:a16="http://schemas.microsoft.com/office/drawing/2014/main" val="676083410"/>
                    </a:ext>
                  </a:extLst>
                </a:gridCol>
                <a:gridCol w="608166">
                  <a:extLst>
                    <a:ext uri="{9D8B030D-6E8A-4147-A177-3AD203B41FA5}">
                      <a16:colId xmlns:a16="http://schemas.microsoft.com/office/drawing/2014/main" val="1509677160"/>
                    </a:ext>
                  </a:extLst>
                </a:gridCol>
                <a:gridCol w="608166">
                  <a:extLst>
                    <a:ext uri="{9D8B030D-6E8A-4147-A177-3AD203B41FA5}">
                      <a16:colId xmlns:a16="http://schemas.microsoft.com/office/drawing/2014/main" val="3860654237"/>
                    </a:ext>
                  </a:extLst>
                </a:gridCol>
                <a:gridCol w="608166">
                  <a:extLst>
                    <a:ext uri="{9D8B030D-6E8A-4147-A177-3AD203B41FA5}">
                      <a16:colId xmlns:a16="http://schemas.microsoft.com/office/drawing/2014/main" val="2415994206"/>
                    </a:ext>
                  </a:extLst>
                </a:gridCol>
                <a:gridCol w="608166">
                  <a:extLst>
                    <a:ext uri="{9D8B030D-6E8A-4147-A177-3AD203B41FA5}">
                      <a16:colId xmlns:a16="http://schemas.microsoft.com/office/drawing/2014/main" val="2654233019"/>
                    </a:ext>
                  </a:extLst>
                </a:gridCol>
                <a:gridCol w="608166">
                  <a:extLst>
                    <a:ext uri="{9D8B030D-6E8A-4147-A177-3AD203B41FA5}">
                      <a16:colId xmlns:a16="http://schemas.microsoft.com/office/drawing/2014/main" val="2241284846"/>
                    </a:ext>
                  </a:extLst>
                </a:gridCol>
                <a:gridCol w="608166">
                  <a:extLst>
                    <a:ext uri="{9D8B030D-6E8A-4147-A177-3AD203B41FA5}">
                      <a16:colId xmlns:a16="http://schemas.microsoft.com/office/drawing/2014/main" val="2608295529"/>
                    </a:ext>
                  </a:extLst>
                </a:gridCol>
                <a:gridCol w="608166">
                  <a:extLst>
                    <a:ext uri="{9D8B030D-6E8A-4147-A177-3AD203B41FA5}">
                      <a16:colId xmlns:a16="http://schemas.microsoft.com/office/drawing/2014/main" val="1629157582"/>
                    </a:ext>
                  </a:extLst>
                </a:gridCol>
                <a:gridCol w="608166">
                  <a:extLst>
                    <a:ext uri="{9D8B030D-6E8A-4147-A177-3AD203B41FA5}">
                      <a16:colId xmlns:a16="http://schemas.microsoft.com/office/drawing/2014/main" val="2614465596"/>
                    </a:ext>
                  </a:extLst>
                </a:gridCol>
              </a:tblGrid>
              <a:tr h="391935">
                <a:tc>
                  <a:txBody>
                    <a:bodyPr/>
                    <a:lstStyle/>
                    <a:p>
                      <a:pPr algn="l" fontAlgn="b">
                        <a:buNone/>
                      </a:pPr>
                      <a:r>
                        <a:rPr lang="da-DK" sz="800" b="1" i="0" u="none" strike="noStrike" dirty="0">
                          <a:solidFill>
                            <a:srgbClr val="000000"/>
                          </a:solidFill>
                          <a:effectLst/>
                          <a:latin typeface="Aptos Narrow" panose="020B0004020202020204" pitchFamily="34" charset="0"/>
                        </a:rPr>
                        <a:t>17 Er området hvor din bolig er bygget sikret mod? </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9663225"/>
                  </a:ext>
                </a:extLst>
              </a:tr>
              <a:tr h="145700">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5983125"/>
                  </a:ext>
                </a:extLst>
              </a:tr>
              <a:tr h="145700">
                <a:tc>
                  <a:txBody>
                    <a:bodyPr/>
                    <a:lstStyle/>
                    <a:p>
                      <a:pPr algn="l" fontAlgn="b">
                        <a:buNone/>
                      </a:pPr>
                      <a:r>
                        <a:rPr lang="da-DK" sz="800" b="0" i="0" u="none" strike="noStrike">
                          <a:solidFill>
                            <a:srgbClr val="000000"/>
                          </a:solidFill>
                          <a:effectLst/>
                          <a:latin typeface="Aptos Narrow" panose="020B0004020202020204" pitchFamily="34" charset="0"/>
                        </a:rPr>
                        <a:t>Lidt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989676"/>
                  </a:ext>
                </a:extLst>
              </a:tr>
              <a:tr h="145700">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863777"/>
                  </a:ext>
                </a:extLst>
              </a:tr>
              <a:tr h="145700">
                <a:tc>
                  <a:txBody>
                    <a:bodyPr/>
                    <a:lstStyle/>
                    <a:p>
                      <a:pPr algn="l" fontAlgn="b">
                        <a:buNone/>
                      </a:pPr>
                      <a:r>
                        <a:rPr lang="da-DK" sz="800" b="0" i="0" u="none" strike="noStrike">
                          <a:solidFill>
                            <a:srgbClr val="000000"/>
                          </a:solidFill>
                          <a:effectLst/>
                          <a:latin typeface="Aptos Narrow" panose="020B0004020202020204" pitchFamily="34" charset="0"/>
                        </a:rPr>
                        <a:t>I høj grad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157186"/>
                  </a:ext>
                </a:extLst>
              </a:tr>
              <a:tr h="14570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24,2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9424060"/>
                  </a:ext>
                </a:extLst>
              </a:tr>
            </a:tbl>
          </a:graphicData>
        </a:graphic>
      </p:graphicFrame>
    </p:spTree>
    <p:extLst>
      <p:ext uri="{BB962C8B-B14F-4D97-AF65-F5344CB8AC3E}">
        <p14:creationId xmlns:p14="http://schemas.microsoft.com/office/powerpoint/2010/main" val="404437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291F-B8A4-7EF8-B204-6283B01C9ADC}"/>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95AE2F60-39CA-C1E9-BB1F-CDD0AEC95FB2}"/>
              </a:ext>
            </a:extLst>
          </p:cNvPr>
          <p:cNvSpPr txBox="1"/>
          <p:nvPr/>
        </p:nvSpPr>
        <p:spPr>
          <a:xfrm>
            <a:off x="0" y="144909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mener, at deres ejendom er sikret mod kraftig storm.</a:t>
            </a:r>
          </a:p>
        </p:txBody>
      </p:sp>
      <p:pic>
        <p:nvPicPr>
          <p:cNvPr id="6" name="Billede 5">
            <a:extLst>
              <a:ext uri="{FF2B5EF4-FFF2-40B4-BE49-F238E27FC236}">
                <a16:creationId xmlns:a16="http://schemas.microsoft.com/office/drawing/2014/main" id="{C91FD343-2785-B37D-9E07-D83A310C4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A6536782-E100-AC7A-B5EF-14E4A97359E5}"/>
              </a:ext>
            </a:extLst>
          </p:cNvPr>
          <p:cNvSpPr txBox="1"/>
          <p:nvPr/>
        </p:nvSpPr>
        <p:spPr>
          <a:xfrm>
            <a:off x="1532450" y="6116573"/>
            <a:ext cx="10161063"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Er ejendommen, du bor i, sikret mod kraftig storm?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21,8 % af deltagerne mener, at deres bolig i ”høj grad” er sikret mod kraftig storm. (n=1.002)</a:t>
            </a:r>
          </a:p>
        </p:txBody>
      </p:sp>
      <p:sp>
        <p:nvSpPr>
          <p:cNvPr id="13" name="Pladsholder til diasnummer 2">
            <a:extLst>
              <a:ext uri="{FF2B5EF4-FFF2-40B4-BE49-F238E27FC236}">
                <a16:creationId xmlns:a16="http://schemas.microsoft.com/office/drawing/2014/main" id="{3BFF7894-789B-1983-BABB-4B57F02C9BE1}"/>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25</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A8456196-F0E5-09CF-6FB9-A81B21F68AD5}"/>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B99319A3-4409-18D2-8B56-CF68545893EA}"/>
              </a:ext>
            </a:extLst>
          </p:cNvPr>
          <p:cNvSpPr/>
          <p:nvPr/>
        </p:nvSpPr>
        <p:spPr>
          <a:xfrm>
            <a:off x="0" y="0"/>
            <a:ext cx="2022358" cy="1206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18. Er ejendommen, du bor i, sikret mod kraftig storm?</a:t>
            </a:r>
          </a:p>
        </p:txBody>
      </p:sp>
      <p:pic>
        <p:nvPicPr>
          <p:cNvPr id="9" name="Billede 8" descr="BL.png">
            <a:extLst>
              <a:ext uri="{FF2B5EF4-FFF2-40B4-BE49-F238E27FC236}">
                <a16:creationId xmlns:a16="http://schemas.microsoft.com/office/drawing/2014/main" id="{C10B46D0-718C-5423-1ACF-42BE5CB042F5}"/>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5EBB5478-02F8-407C-8332-6B78AB7F70BF}"/>
              </a:ext>
            </a:extLst>
          </p:cNvPr>
          <p:cNvGraphicFramePr>
            <a:graphicFrameLocks/>
          </p:cNvGraphicFramePr>
          <p:nvPr>
            <p:extLst>
              <p:ext uri="{D42A27DB-BD31-4B8C-83A1-F6EECF244321}">
                <p14:modId xmlns:p14="http://schemas.microsoft.com/office/powerpoint/2010/main" val="3927868864"/>
              </p:ext>
            </p:extLst>
          </p:nvPr>
        </p:nvGraphicFramePr>
        <p:xfrm>
          <a:off x="2095249" y="276099"/>
          <a:ext cx="9244514" cy="42410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E09B8CE0-BAA2-776F-F2EB-7AF8A6FAB921}"/>
              </a:ext>
            </a:extLst>
          </p:cNvPr>
          <p:cNvGraphicFramePr>
            <a:graphicFrameLocks noGrp="1"/>
          </p:cNvGraphicFramePr>
          <p:nvPr>
            <p:extLst>
              <p:ext uri="{D42A27DB-BD31-4B8C-83A1-F6EECF244321}">
                <p14:modId xmlns:p14="http://schemas.microsoft.com/office/powerpoint/2010/main" val="3063673360"/>
              </p:ext>
            </p:extLst>
          </p:nvPr>
        </p:nvGraphicFramePr>
        <p:xfrm>
          <a:off x="242646" y="4410523"/>
          <a:ext cx="11252609" cy="1389430"/>
        </p:xfrm>
        <a:graphic>
          <a:graphicData uri="http://schemas.openxmlformats.org/drawingml/2006/table">
            <a:tbl>
              <a:tblPr/>
              <a:tblGrid>
                <a:gridCol w="1972109">
                  <a:extLst>
                    <a:ext uri="{9D8B030D-6E8A-4147-A177-3AD203B41FA5}">
                      <a16:colId xmlns:a16="http://schemas.microsoft.com/office/drawing/2014/main" val="435961155"/>
                    </a:ext>
                  </a:extLst>
                </a:gridCol>
                <a:gridCol w="618700">
                  <a:extLst>
                    <a:ext uri="{9D8B030D-6E8A-4147-A177-3AD203B41FA5}">
                      <a16:colId xmlns:a16="http://schemas.microsoft.com/office/drawing/2014/main" val="596542603"/>
                    </a:ext>
                  </a:extLst>
                </a:gridCol>
                <a:gridCol w="618700">
                  <a:extLst>
                    <a:ext uri="{9D8B030D-6E8A-4147-A177-3AD203B41FA5}">
                      <a16:colId xmlns:a16="http://schemas.microsoft.com/office/drawing/2014/main" val="2109724889"/>
                    </a:ext>
                  </a:extLst>
                </a:gridCol>
                <a:gridCol w="618700">
                  <a:extLst>
                    <a:ext uri="{9D8B030D-6E8A-4147-A177-3AD203B41FA5}">
                      <a16:colId xmlns:a16="http://schemas.microsoft.com/office/drawing/2014/main" val="2574006866"/>
                    </a:ext>
                  </a:extLst>
                </a:gridCol>
                <a:gridCol w="618700">
                  <a:extLst>
                    <a:ext uri="{9D8B030D-6E8A-4147-A177-3AD203B41FA5}">
                      <a16:colId xmlns:a16="http://schemas.microsoft.com/office/drawing/2014/main" val="1809767927"/>
                    </a:ext>
                  </a:extLst>
                </a:gridCol>
                <a:gridCol w="618700">
                  <a:extLst>
                    <a:ext uri="{9D8B030D-6E8A-4147-A177-3AD203B41FA5}">
                      <a16:colId xmlns:a16="http://schemas.microsoft.com/office/drawing/2014/main" val="3744667105"/>
                    </a:ext>
                  </a:extLst>
                </a:gridCol>
                <a:gridCol w="618700">
                  <a:extLst>
                    <a:ext uri="{9D8B030D-6E8A-4147-A177-3AD203B41FA5}">
                      <a16:colId xmlns:a16="http://schemas.microsoft.com/office/drawing/2014/main" val="2451643871"/>
                    </a:ext>
                  </a:extLst>
                </a:gridCol>
                <a:gridCol w="618700">
                  <a:extLst>
                    <a:ext uri="{9D8B030D-6E8A-4147-A177-3AD203B41FA5}">
                      <a16:colId xmlns:a16="http://schemas.microsoft.com/office/drawing/2014/main" val="3213198286"/>
                    </a:ext>
                  </a:extLst>
                </a:gridCol>
                <a:gridCol w="618700">
                  <a:extLst>
                    <a:ext uri="{9D8B030D-6E8A-4147-A177-3AD203B41FA5}">
                      <a16:colId xmlns:a16="http://schemas.microsoft.com/office/drawing/2014/main" val="3515547567"/>
                    </a:ext>
                  </a:extLst>
                </a:gridCol>
                <a:gridCol w="618700">
                  <a:extLst>
                    <a:ext uri="{9D8B030D-6E8A-4147-A177-3AD203B41FA5}">
                      <a16:colId xmlns:a16="http://schemas.microsoft.com/office/drawing/2014/main" val="3898163919"/>
                    </a:ext>
                  </a:extLst>
                </a:gridCol>
                <a:gridCol w="618700">
                  <a:extLst>
                    <a:ext uri="{9D8B030D-6E8A-4147-A177-3AD203B41FA5}">
                      <a16:colId xmlns:a16="http://schemas.microsoft.com/office/drawing/2014/main" val="1250111037"/>
                    </a:ext>
                  </a:extLst>
                </a:gridCol>
                <a:gridCol w="618700">
                  <a:extLst>
                    <a:ext uri="{9D8B030D-6E8A-4147-A177-3AD203B41FA5}">
                      <a16:colId xmlns:a16="http://schemas.microsoft.com/office/drawing/2014/main" val="1415049637"/>
                    </a:ext>
                  </a:extLst>
                </a:gridCol>
                <a:gridCol w="618700">
                  <a:extLst>
                    <a:ext uri="{9D8B030D-6E8A-4147-A177-3AD203B41FA5}">
                      <a16:colId xmlns:a16="http://schemas.microsoft.com/office/drawing/2014/main" val="3499178719"/>
                    </a:ext>
                  </a:extLst>
                </a:gridCol>
                <a:gridCol w="618700">
                  <a:extLst>
                    <a:ext uri="{9D8B030D-6E8A-4147-A177-3AD203B41FA5}">
                      <a16:colId xmlns:a16="http://schemas.microsoft.com/office/drawing/2014/main" val="733893883"/>
                    </a:ext>
                  </a:extLst>
                </a:gridCol>
                <a:gridCol w="618700">
                  <a:extLst>
                    <a:ext uri="{9D8B030D-6E8A-4147-A177-3AD203B41FA5}">
                      <a16:colId xmlns:a16="http://schemas.microsoft.com/office/drawing/2014/main" val="1267182504"/>
                    </a:ext>
                  </a:extLst>
                </a:gridCol>
                <a:gridCol w="618700">
                  <a:extLst>
                    <a:ext uri="{9D8B030D-6E8A-4147-A177-3AD203B41FA5}">
                      <a16:colId xmlns:a16="http://schemas.microsoft.com/office/drawing/2014/main" val="3670218130"/>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18 Er ejendommen du bor i sikret mod kraftig storm?</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45269"/>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2623241"/>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Lidt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067852"/>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29,6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396046"/>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I høj grad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20,4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471387"/>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7841731"/>
                  </a:ext>
                </a:extLst>
              </a:tr>
            </a:tbl>
          </a:graphicData>
        </a:graphic>
      </p:graphicFrame>
    </p:spTree>
    <p:extLst>
      <p:ext uri="{BB962C8B-B14F-4D97-AF65-F5344CB8AC3E}">
        <p14:creationId xmlns:p14="http://schemas.microsoft.com/office/powerpoint/2010/main" val="350206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71CBD-A8BE-9B37-54B8-AD37B39061E5}"/>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DD82E8D5-CB7B-F521-0327-B87D7765733C}"/>
              </a:ext>
            </a:extLst>
          </p:cNvPr>
          <p:cNvSpPr txBox="1"/>
          <p:nvPr/>
        </p:nvSpPr>
        <p:spPr>
          <a:xfrm>
            <a:off x="0" y="1905635"/>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hvem deltagerne mener har ansvaret for at din bolig sikres mod ekstreme vejrskader.</a:t>
            </a:r>
          </a:p>
        </p:txBody>
      </p:sp>
      <p:pic>
        <p:nvPicPr>
          <p:cNvPr id="6" name="Billede 5">
            <a:extLst>
              <a:ext uri="{FF2B5EF4-FFF2-40B4-BE49-F238E27FC236}">
                <a16:creationId xmlns:a16="http://schemas.microsoft.com/office/drawing/2014/main" id="{9993F7E2-C722-07DE-DC31-B76AA8CBD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5A7D8DB5-25B2-3FFF-7BBD-F06C7BADEEB4}"/>
              </a:ext>
            </a:extLst>
          </p:cNvPr>
          <p:cNvSpPr txBox="1"/>
          <p:nvPr/>
        </p:nvSpPr>
        <p:spPr>
          <a:xfrm>
            <a:off x="1463265" y="6254932"/>
            <a:ext cx="10161063"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Hvem, mener du, har ansvaret for at din bolig sikres mod ekstreme vejrskader?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52,7 % af deltagerne mener, at det er ejeren af boligen der bærer ansvaret. (n=1.002)</a:t>
            </a:r>
          </a:p>
        </p:txBody>
      </p:sp>
      <p:sp>
        <p:nvSpPr>
          <p:cNvPr id="13" name="Pladsholder til diasnummer 2">
            <a:extLst>
              <a:ext uri="{FF2B5EF4-FFF2-40B4-BE49-F238E27FC236}">
                <a16:creationId xmlns:a16="http://schemas.microsoft.com/office/drawing/2014/main" id="{33DFD08E-5E14-98ED-2C8C-3353097C2F38}"/>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F3C44807-AEA2-FF4A-2E79-6244E8D43DF4}"/>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0E700253-9896-C42D-7B32-4D3570C9D277}"/>
              </a:ext>
            </a:extLst>
          </p:cNvPr>
          <p:cNvSpPr/>
          <p:nvPr/>
        </p:nvSpPr>
        <p:spPr>
          <a:xfrm>
            <a:off x="0" y="0"/>
            <a:ext cx="2022358" cy="1515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19. Hvem, mener du, har ansvaret for at din bolig sikres mod ekstreme vejrskader?</a:t>
            </a:r>
          </a:p>
        </p:txBody>
      </p:sp>
      <p:pic>
        <p:nvPicPr>
          <p:cNvPr id="9" name="Billede 8" descr="BL.png">
            <a:extLst>
              <a:ext uri="{FF2B5EF4-FFF2-40B4-BE49-F238E27FC236}">
                <a16:creationId xmlns:a16="http://schemas.microsoft.com/office/drawing/2014/main" id="{61B27D37-66CB-7555-9E6E-2B07F28780AF}"/>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Diagram 4">
            <a:extLst>
              <a:ext uri="{FF2B5EF4-FFF2-40B4-BE49-F238E27FC236}">
                <a16:creationId xmlns:a16="http://schemas.microsoft.com/office/drawing/2014/main" id="{53590BD1-645D-4C7B-A97E-A42486ADE102}"/>
              </a:ext>
            </a:extLst>
          </p:cNvPr>
          <p:cNvGraphicFramePr>
            <a:graphicFrameLocks/>
          </p:cNvGraphicFramePr>
          <p:nvPr>
            <p:extLst>
              <p:ext uri="{D42A27DB-BD31-4B8C-83A1-F6EECF244321}">
                <p14:modId xmlns:p14="http://schemas.microsoft.com/office/powerpoint/2010/main" val="3010059305"/>
              </p:ext>
            </p:extLst>
          </p:nvPr>
        </p:nvGraphicFramePr>
        <p:xfrm>
          <a:off x="2463031" y="294147"/>
          <a:ext cx="8828606" cy="41394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652B0A75-2BE5-191E-26A1-ECEC288A63A8}"/>
              </a:ext>
            </a:extLst>
          </p:cNvPr>
          <p:cNvGraphicFramePr>
            <a:graphicFrameLocks noGrp="1"/>
          </p:cNvGraphicFramePr>
          <p:nvPr>
            <p:extLst>
              <p:ext uri="{D42A27DB-BD31-4B8C-83A1-F6EECF244321}">
                <p14:modId xmlns:p14="http://schemas.microsoft.com/office/powerpoint/2010/main" val="778286737"/>
              </p:ext>
            </p:extLst>
          </p:nvPr>
        </p:nvGraphicFramePr>
        <p:xfrm>
          <a:off x="392657" y="4553952"/>
          <a:ext cx="11151647" cy="1294020"/>
        </p:xfrm>
        <a:graphic>
          <a:graphicData uri="http://schemas.openxmlformats.org/drawingml/2006/table">
            <a:tbl>
              <a:tblPr/>
              <a:tblGrid>
                <a:gridCol w="1954412">
                  <a:extLst>
                    <a:ext uri="{9D8B030D-6E8A-4147-A177-3AD203B41FA5}">
                      <a16:colId xmlns:a16="http://schemas.microsoft.com/office/drawing/2014/main" val="2725543990"/>
                    </a:ext>
                  </a:extLst>
                </a:gridCol>
                <a:gridCol w="613149">
                  <a:extLst>
                    <a:ext uri="{9D8B030D-6E8A-4147-A177-3AD203B41FA5}">
                      <a16:colId xmlns:a16="http://schemas.microsoft.com/office/drawing/2014/main" val="2158119184"/>
                    </a:ext>
                  </a:extLst>
                </a:gridCol>
                <a:gridCol w="613149">
                  <a:extLst>
                    <a:ext uri="{9D8B030D-6E8A-4147-A177-3AD203B41FA5}">
                      <a16:colId xmlns:a16="http://schemas.microsoft.com/office/drawing/2014/main" val="901897855"/>
                    </a:ext>
                  </a:extLst>
                </a:gridCol>
                <a:gridCol w="613149">
                  <a:extLst>
                    <a:ext uri="{9D8B030D-6E8A-4147-A177-3AD203B41FA5}">
                      <a16:colId xmlns:a16="http://schemas.microsoft.com/office/drawing/2014/main" val="135030314"/>
                    </a:ext>
                  </a:extLst>
                </a:gridCol>
                <a:gridCol w="613149">
                  <a:extLst>
                    <a:ext uri="{9D8B030D-6E8A-4147-A177-3AD203B41FA5}">
                      <a16:colId xmlns:a16="http://schemas.microsoft.com/office/drawing/2014/main" val="1089762013"/>
                    </a:ext>
                  </a:extLst>
                </a:gridCol>
                <a:gridCol w="613149">
                  <a:extLst>
                    <a:ext uri="{9D8B030D-6E8A-4147-A177-3AD203B41FA5}">
                      <a16:colId xmlns:a16="http://schemas.microsoft.com/office/drawing/2014/main" val="482236643"/>
                    </a:ext>
                  </a:extLst>
                </a:gridCol>
                <a:gridCol w="613149">
                  <a:extLst>
                    <a:ext uri="{9D8B030D-6E8A-4147-A177-3AD203B41FA5}">
                      <a16:colId xmlns:a16="http://schemas.microsoft.com/office/drawing/2014/main" val="767630428"/>
                    </a:ext>
                  </a:extLst>
                </a:gridCol>
                <a:gridCol w="613149">
                  <a:extLst>
                    <a:ext uri="{9D8B030D-6E8A-4147-A177-3AD203B41FA5}">
                      <a16:colId xmlns:a16="http://schemas.microsoft.com/office/drawing/2014/main" val="303735379"/>
                    </a:ext>
                  </a:extLst>
                </a:gridCol>
                <a:gridCol w="613149">
                  <a:extLst>
                    <a:ext uri="{9D8B030D-6E8A-4147-A177-3AD203B41FA5}">
                      <a16:colId xmlns:a16="http://schemas.microsoft.com/office/drawing/2014/main" val="3689620862"/>
                    </a:ext>
                  </a:extLst>
                </a:gridCol>
                <a:gridCol w="613149">
                  <a:extLst>
                    <a:ext uri="{9D8B030D-6E8A-4147-A177-3AD203B41FA5}">
                      <a16:colId xmlns:a16="http://schemas.microsoft.com/office/drawing/2014/main" val="79662011"/>
                    </a:ext>
                  </a:extLst>
                </a:gridCol>
                <a:gridCol w="613149">
                  <a:extLst>
                    <a:ext uri="{9D8B030D-6E8A-4147-A177-3AD203B41FA5}">
                      <a16:colId xmlns:a16="http://schemas.microsoft.com/office/drawing/2014/main" val="1008770400"/>
                    </a:ext>
                  </a:extLst>
                </a:gridCol>
                <a:gridCol w="613149">
                  <a:extLst>
                    <a:ext uri="{9D8B030D-6E8A-4147-A177-3AD203B41FA5}">
                      <a16:colId xmlns:a16="http://schemas.microsoft.com/office/drawing/2014/main" val="1873694088"/>
                    </a:ext>
                  </a:extLst>
                </a:gridCol>
                <a:gridCol w="613149">
                  <a:extLst>
                    <a:ext uri="{9D8B030D-6E8A-4147-A177-3AD203B41FA5}">
                      <a16:colId xmlns:a16="http://schemas.microsoft.com/office/drawing/2014/main" val="805050992"/>
                    </a:ext>
                  </a:extLst>
                </a:gridCol>
                <a:gridCol w="613149">
                  <a:extLst>
                    <a:ext uri="{9D8B030D-6E8A-4147-A177-3AD203B41FA5}">
                      <a16:colId xmlns:a16="http://schemas.microsoft.com/office/drawing/2014/main" val="3814548812"/>
                    </a:ext>
                  </a:extLst>
                </a:gridCol>
                <a:gridCol w="613149">
                  <a:extLst>
                    <a:ext uri="{9D8B030D-6E8A-4147-A177-3AD203B41FA5}">
                      <a16:colId xmlns:a16="http://schemas.microsoft.com/office/drawing/2014/main" val="510578093"/>
                    </a:ext>
                  </a:extLst>
                </a:gridCol>
                <a:gridCol w="613149">
                  <a:extLst>
                    <a:ext uri="{9D8B030D-6E8A-4147-A177-3AD203B41FA5}">
                      <a16:colId xmlns:a16="http://schemas.microsoft.com/office/drawing/2014/main" val="1392883367"/>
                    </a:ext>
                  </a:extLst>
                </a:gridCol>
              </a:tblGrid>
              <a:tr h="400566">
                <a:tc>
                  <a:txBody>
                    <a:bodyPr/>
                    <a:lstStyle/>
                    <a:p>
                      <a:pPr algn="l" fontAlgn="b">
                        <a:buNone/>
                      </a:pPr>
                      <a:r>
                        <a:rPr lang="da-DK" sz="800" b="1" i="0" u="none" strike="noStrike" dirty="0">
                          <a:solidFill>
                            <a:srgbClr val="000000"/>
                          </a:solidFill>
                          <a:effectLst/>
                          <a:latin typeface="Aptos Narrow" panose="020B0004020202020204" pitchFamily="34" charset="0"/>
                        </a:rPr>
                        <a:t>19. Hvem mener du har ansvaret for at din 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906413"/>
                  </a:ext>
                </a:extLst>
              </a:tr>
              <a:tr h="148909">
                <a:tc>
                  <a:txBody>
                    <a:bodyPr/>
                    <a:lstStyle/>
                    <a:p>
                      <a:pPr algn="l" fontAlgn="b">
                        <a:buNone/>
                      </a:pPr>
                      <a:r>
                        <a:rPr lang="da-DK" sz="800" b="0" i="0" u="none" strike="noStrike">
                          <a:solidFill>
                            <a:srgbClr val="000000"/>
                          </a:solidFill>
                          <a:effectLst/>
                          <a:latin typeface="Aptos Narrow" panose="020B0004020202020204" pitchFamily="34" charset="0"/>
                        </a:rPr>
                        <a:t>Ejeren af din 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52,7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3146976"/>
                  </a:ext>
                </a:extLst>
              </a:tr>
              <a:tr h="148909">
                <a:tc>
                  <a:txBody>
                    <a:bodyPr/>
                    <a:lstStyle/>
                    <a:p>
                      <a:pPr algn="l" fontAlgn="b">
                        <a:buNone/>
                      </a:pPr>
                      <a:r>
                        <a:rPr lang="da-DK" sz="800" b="0" i="0" u="none" strike="noStrike">
                          <a:solidFill>
                            <a:srgbClr val="000000"/>
                          </a:solidFill>
                          <a:effectLst/>
                          <a:latin typeface="Aptos Narrow" panose="020B0004020202020204" pitchFamily="34" charset="0"/>
                        </a:rPr>
                        <a:t>Kommunen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604701"/>
                  </a:ext>
                </a:extLst>
              </a:tr>
              <a:tr h="148909">
                <a:tc>
                  <a:txBody>
                    <a:bodyPr/>
                    <a:lstStyle/>
                    <a:p>
                      <a:pPr algn="l" fontAlgn="b">
                        <a:buNone/>
                      </a:pPr>
                      <a:r>
                        <a:rPr lang="da-DK" sz="800" b="0" i="0" u="none" strike="noStrike">
                          <a:solidFill>
                            <a:srgbClr val="000000"/>
                          </a:solidFill>
                          <a:effectLst/>
                          <a:latin typeface="Aptos Narrow" panose="020B0004020202020204" pitchFamily="34" charset="0"/>
                        </a:rPr>
                        <a:t>Staten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66814"/>
                  </a:ext>
                </a:extLst>
              </a:tr>
              <a:tr h="148909">
                <a:tc>
                  <a:txBody>
                    <a:bodyPr/>
                    <a:lstStyle/>
                    <a:p>
                      <a:pPr algn="l" fontAlgn="b">
                        <a:buNone/>
                      </a:pPr>
                      <a:r>
                        <a:rPr lang="da-DK" sz="800" b="0" i="0" u="none" strike="noStrike">
                          <a:solidFill>
                            <a:srgbClr val="000000"/>
                          </a:solidFill>
                          <a:effectLst/>
                          <a:latin typeface="Aptos Narrow" panose="020B0004020202020204" pitchFamily="34" charset="0"/>
                        </a:rPr>
                        <a:t>Flere i et samarbejde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833144"/>
                  </a:ext>
                </a:extLst>
              </a:tr>
              <a:tr h="148909">
                <a:tc>
                  <a:txBody>
                    <a:bodyPr/>
                    <a:lstStyle/>
                    <a:p>
                      <a:pPr algn="l" fontAlgn="b">
                        <a:buNone/>
                      </a:pPr>
                      <a:r>
                        <a:rPr lang="da-DK" sz="800" b="0" i="0" u="none" strike="noStrike">
                          <a:solidFill>
                            <a:srgbClr val="000000"/>
                          </a:solidFill>
                          <a:effectLst/>
                          <a:latin typeface="Aptos Narrow" panose="020B0004020202020204" pitchFamily="34" charset="0"/>
                        </a:rPr>
                        <a:t>Andre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436133"/>
                  </a:ext>
                </a:extLst>
              </a:tr>
              <a:tr h="148909">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066675"/>
                  </a:ext>
                </a:extLst>
              </a:tr>
            </a:tbl>
          </a:graphicData>
        </a:graphic>
      </p:graphicFrame>
    </p:spTree>
    <p:extLst>
      <p:ext uri="{BB962C8B-B14F-4D97-AF65-F5344CB8AC3E}">
        <p14:creationId xmlns:p14="http://schemas.microsoft.com/office/powerpoint/2010/main" val="238724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067A-AE94-AC67-C15A-D5383A24F81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C59CBEC2-5772-840F-E85B-5FED4196AE53}"/>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85F41537-F246-87BB-8F3E-A712C6F660BF}"/>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B97B6335-FD1A-1EBE-AD7B-3896CC572B19}"/>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84BE847B-6F36-9F63-BCF2-5913A57F196A}"/>
              </a:ext>
            </a:extLst>
          </p:cNvPr>
          <p:cNvSpPr txBox="1"/>
          <p:nvPr/>
        </p:nvSpPr>
        <p:spPr>
          <a:xfrm>
            <a:off x="5468353" y="2703707"/>
            <a:ext cx="6033836" cy="1938992"/>
          </a:xfrm>
          <a:prstGeom prst="rect">
            <a:avLst/>
          </a:prstGeom>
          <a:noFill/>
        </p:spPr>
        <p:txBody>
          <a:bodyPr wrap="square" rtlCol="0">
            <a:spAutoFit/>
          </a:bodyPr>
          <a:lstStyle/>
          <a:p>
            <a:pPr algn="ctr"/>
            <a:r>
              <a:rPr lang="da-DK" sz="6000" dirty="0"/>
              <a:t>Lidt om psykisk sygdom</a:t>
            </a:r>
          </a:p>
        </p:txBody>
      </p:sp>
    </p:spTree>
    <p:extLst>
      <p:ext uri="{BB962C8B-B14F-4D97-AF65-F5344CB8AC3E}">
        <p14:creationId xmlns:p14="http://schemas.microsoft.com/office/powerpoint/2010/main" val="2414058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D64B-F247-4E88-E4E4-EE1ED069FF12}"/>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F37D4A1-A040-519C-7B07-A868EBC1613D}"/>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været ramt af psykiske lidelser.</a:t>
            </a:r>
          </a:p>
        </p:txBody>
      </p:sp>
      <p:pic>
        <p:nvPicPr>
          <p:cNvPr id="6" name="Billede 5">
            <a:extLst>
              <a:ext uri="{FF2B5EF4-FFF2-40B4-BE49-F238E27FC236}">
                <a16:creationId xmlns:a16="http://schemas.microsoft.com/office/drawing/2014/main" id="{A97F74C6-84CE-6F52-EA7C-DC7BEB76C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D48C2B96-7818-D960-BD97-B5021918B304}"/>
              </a:ext>
            </a:extLst>
          </p:cNvPr>
          <p:cNvSpPr txBox="1"/>
          <p:nvPr/>
        </p:nvSpPr>
        <p:spPr>
          <a:xfrm>
            <a:off x="2022359" y="6284150"/>
            <a:ext cx="9472896"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nu eller tidligere selv været ramt af en psykisk lidelser?</a:t>
            </a:r>
            <a:r>
              <a:rPr lang="da-DK" sz="900" dirty="0">
                <a:solidFill>
                  <a:schemeClr val="bg1"/>
                </a:solidFill>
                <a:latin typeface="Tahoma" pitchFamily="34" charset="0"/>
                <a:ea typeface="Tahoma" pitchFamily="34" charset="0"/>
                <a:cs typeface="Tahoma" pitchFamily="34" charset="0"/>
              </a:rPr>
              <a:t>? </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30,7 % af deltagerne i undersøgelsen har selv været ramt af psykiske lidelser. (n=1.002)</a:t>
            </a:r>
          </a:p>
        </p:txBody>
      </p:sp>
      <p:sp>
        <p:nvSpPr>
          <p:cNvPr id="13" name="Pladsholder til diasnummer 2">
            <a:extLst>
              <a:ext uri="{FF2B5EF4-FFF2-40B4-BE49-F238E27FC236}">
                <a16:creationId xmlns:a16="http://schemas.microsoft.com/office/drawing/2014/main" id="{83D83C9D-AF56-F8C6-9B33-21D07593C332}"/>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8D77E4A-1A3E-06AA-2F50-9D0867CFDC9E}"/>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6E720145-8002-4CEE-42C5-BDD438879A5D}"/>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20. Har du nu eller tidligere selv været ramt af en psykisk lidelser?</a:t>
            </a:r>
          </a:p>
        </p:txBody>
      </p:sp>
      <p:pic>
        <p:nvPicPr>
          <p:cNvPr id="9" name="Billede 8" descr="BL.png">
            <a:extLst>
              <a:ext uri="{FF2B5EF4-FFF2-40B4-BE49-F238E27FC236}">
                <a16:creationId xmlns:a16="http://schemas.microsoft.com/office/drawing/2014/main" id="{20FE17CA-79D6-7F68-E874-D86575785A84}"/>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4" name="Tekstfelt 3">
            <a:extLst>
              <a:ext uri="{FF2B5EF4-FFF2-40B4-BE49-F238E27FC236}">
                <a16:creationId xmlns:a16="http://schemas.microsoft.com/office/drawing/2014/main" id="{1C069606-4920-E84D-3553-9C519FF4AF15}"/>
              </a:ext>
            </a:extLst>
          </p:cNvPr>
          <p:cNvSpPr txBox="1"/>
          <p:nvPr/>
        </p:nvSpPr>
        <p:spPr>
          <a:xfrm>
            <a:off x="2601829" y="204518"/>
            <a:ext cx="8743950" cy="276999"/>
          </a:xfrm>
          <a:prstGeom prst="rect">
            <a:avLst/>
          </a:prstGeom>
          <a:noFill/>
        </p:spPr>
        <p:txBody>
          <a:bodyPr wrap="square">
            <a:spAutoFit/>
          </a:bodyPr>
          <a:lstStyle/>
          <a:p>
            <a:r>
              <a:rPr lang="da-DK" sz="1200" dirty="0">
                <a:effectLst/>
                <a:latin typeface="Aptos" panose="020B0004020202020204" pitchFamily="34" charset="0"/>
                <a:ea typeface="Aptos" panose="020B0004020202020204" pitchFamily="34" charset="0"/>
                <a:cs typeface="Times New Roman" panose="02020603050405020304" pitchFamily="18" charset="0"/>
              </a:rPr>
              <a:t>Omkring 580.000 danskere har en psykisk sygdom på et givent tidspunkt i livet. Det svarer til hver tiende af os.</a:t>
            </a:r>
            <a:endParaRPr lang="da-DK" sz="1200" dirty="0"/>
          </a:p>
        </p:txBody>
      </p:sp>
      <p:graphicFrame>
        <p:nvGraphicFramePr>
          <p:cNvPr id="8" name="Diagram 7">
            <a:extLst>
              <a:ext uri="{FF2B5EF4-FFF2-40B4-BE49-F238E27FC236}">
                <a16:creationId xmlns:a16="http://schemas.microsoft.com/office/drawing/2014/main" id="{C7ED1AED-D3DB-4053-8F9D-982E85FEE78F}"/>
              </a:ext>
            </a:extLst>
          </p:cNvPr>
          <p:cNvGraphicFramePr>
            <a:graphicFrameLocks/>
          </p:cNvGraphicFramePr>
          <p:nvPr>
            <p:extLst>
              <p:ext uri="{D42A27DB-BD31-4B8C-83A1-F6EECF244321}">
                <p14:modId xmlns:p14="http://schemas.microsoft.com/office/powerpoint/2010/main" val="3991501517"/>
              </p:ext>
            </p:extLst>
          </p:nvPr>
        </p:nvGraphicFramePr>
        <p:xfrm>
          <a:off x="2257676" y="711992"/>
          <a:ext cx="9178340" cy="3811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7A58A903-9552-A3EE-8119-059B17A5BE18}"/>
              </a:ext>
            </a:extLst>
          </p:cNvPr>
          <p:cNvGraphicFramePr>
            <a:graphicFrameLocks noGrp="1"/>
          </p:cNvGraphicFramePr>
          <p:nvPr>
            <p:extLst>
              <p:ext uri="{D42A27DB-BD31-4B8C-83A1-F6EECF244321}">
                <p14:modId xmlns:p14="http://schemas.microsoft.com/office/powerpoint/2010/main" val="3826736601"/>
              </p:ext>
            </p:extLst>
          </p:nvPr>
        </p:nvGraphicFramePr>
        <p:xfrm>
          <a:off x="296781" y="4749253"/>
          <a:ext cx="10928687" cy="1028070"/>
        </p:xfrm>
        <a:graphic>
          <a:graphicData uri="http://schemas.openxmlformats.org/drawingml/2006/table">
            <a:tbl>
              <a:tblPr/>
              <a:tblGrid>
                <a:gridCol w="1915337">
                  <a:extLst>
                    <a:ext uri="{9D8B030D-6E8A-4147-A177-3AD203B41FA5}">
                      <a16:colId xmlns:a16="http://schemas.microsoft.com/office/drawing/2014/main" val="3412472957"/>
                    </a:ext>
                  </a:extLst>
                </a:gridCol>
                <a:gridCol w="600890">
                  <a:extLst>
                    <a:ext uri="{9D8B030D-6E8A-4147-A177-3AD203B41FA5}">
                      <a16:colId xmlns:a16="http://schemas.microsoft.com/office/drawing/2014/main" val="3460865637"/>
                    </a:ext>
                  </a:extLst>
                </a:gridCol>
                <a:gridCol w="600890">
                  <a:extLst>
                    <a:ext uri="{9D8B030D-6E8A-4147-A177-3AD203B41FA5}">
                      <a16:colId xmlns:a16="http://schemas.microsoft.com/office/drawing/2014/main" val="530030791"/>
                    </a:ext>
                  </a:extLst>
                </a:gridCol>
                <a:gridCol w="600890">
                  <a:extLst>
                    <a:ext uri="{9D8B030D-6E8A-4147-A177-3AD203B41FA5}">
                      <a16:colId xmlns:a16="http://schemas.microsoft.com/office/drawing/2014/main" val="3321158258"/>
                    </a:ext>
                  </a:extLst>
                </a:gridCol>
                <a:gridCol w="600890">
                  <a:extLst>
                    <a:ext uri="{9D8B030D-6E8A-4147-A177-3AD203B41FA5}">
                      <a16:colId xmlns:a16="http://schemas.microsoft.com/office/drawing/2014/main" val="3043696071"/>
                    </a:ext>
                  </a:extLst>
                </a:gridCol>
                <a:gridCol w="600890">
                  <a:extLst>
                    <a:ext uri="{9D8B030D-6E8A-4147-A177-3AD203B41FA5}">
                      <a16:colId xmlns:a16="http://schemas.microsoft.com/office/drawing/2014/main" val="3108080158"/>
                    </a:ext>
                  </a:extLst>
                </a:gridCol>
                <a:gridCol w="600890">
                  <a:extLst>
                    <a:ext uri="{9D8B030D-6E8A-4147-A177-3AD203B41FA5}">
                      <a16:colId xmlns:a16="http://schemas.microsoft.com/office/drawing/2014/main" val="1790068503"/>
                    </a:ext>
                  </a:extLst>
                </a:gridCol>
                <a:gridCol w="600890">
                  <a:extLst>
                    <a:ext uri="{9D8B030D-6E8A-4147-A177-3AD203B41FA5}">
                      <a16:colId xmlns:a16="http://schemas.microsoft.com/office/drawing/2014/main" val="3869312107"/>
                    </a:ext>
                  </a:extLst>
                </a:gridCol>
                <a:gridCol w="600890">
                  <a:extLst>
                    <a:ext uri="{9D8B030D-6E8A-4147-A177-3AD203B41FA5}">
                      <a16:colId xmlns:a16="http://schemas.microsoft.com/office/drawing/2014/main" val="3858573628"/>
                    </a:ext>
                  </a:extLst>
                </a:gridCol>
                <a:gridCol w="600890">
                  <a:extLst>
                    <a:ext uri="{9D8B030D-6E8A-4147-A177-3AD203B41FA5}">
                      <a16:colId xmlns:a16="http://schemas.microsoft.com/office/drawing/2014/main" val="2443994370"/>
                    </a:ext>
                  </a:extLst>
                </a:gridCol>
                <a:gridCol w="600890">
                  <a:extLst>
                    <a:ext uri="{9D8B030D-6E8A-4147-A177-3AD203B41FA5}">
                      <a16:colId xmlns:a16="http://schemas.microsoft.com/office/drawing/2014/main" val="604280521"/>
                    </a:ext>
                  </a:extLst>
                </a:gridCol>
                <a:gridCol w="600890">
                  <a:extLst>
                    <a:ext uri="{9D8B030D-6E8A-4147-A177-3AD203B41FA5}">
                      <a16:colId xmlns:a16="http://schemas.microsoft.com/office/drawing/2014/main" val="428766628"/>
                    </a:ext>
                  </a:extLst>
                </a:gridCol>
                <a:gridCol w="600890">
                  <a:extLst>
                    <a:ext uri="{9D8B030D-6E8A-4147-A177-3AD203B41FA5}">
                      <a16:colId xmlns:a16="http://schemas.microsoft.com/office/drawing/2014/main" val="825244701"/>
                    </a:ext>
                  </a:extLst>
                </a:gridCol>
                <a:gridCol w="600890">
                  <a:extLst>
                    <a:ext uri="{9D8B030D-6E8A-4147-A177-3AD203B41FA5}">
                      <a16:colId xmlns:a16="http://schemas.microsoft.com/office/drawing/2014/main" val="1463265257"/>
                    </a:ext>
                  </a:extLst>
                </a:gridCol>
                <a:gridCol w="600890">
                  <a:extLst>
                    <a:ext uri="{9D8B030D-6E8A-4147-A177-3AD203B41FA5}">
                      <a16:colId xmlns:a16="http://schemas.microsoft.com/office/drawing/2014/main" val="1076377775"/>
                    </a:ext>
                  </a:extLst>
                </a:gridCol>
                <a:gridCol w="600890">
                  <a:extLst>
                    <a:ext uri="{9D8B030D-6E8A-4147-A177-3AD203B41FA5}">
                      <a16:colId xmlns:a16="http://schemas.microsoft.com/office/drawing/2014/main" val="2273426111"/>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20. Har du været ramt af psykisk lidelse? </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9445656"/>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414314"/>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65,7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66,6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4706307"/>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17,9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0778048"/>
                  </a:ext>
                </a:extLst>
              </a:tr>
            </a:tbl>
          </a:graphicData>
        </a:graphic>
      </p:graphicFrame>
    </p:spTree>
    <p:extLst>
      <p:ext uri="{BB962C8B-B14F-4D97-AF65-F5344CB8AC3E}">
        <p14:creationId xmlns:p14="http://schemas.microsoft.com/office/powerpoint/2010/main" val="326063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4FAD4-6BF5-DB49-4C7F-9DBB16D6F35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3DD08B7-EEDE-7745-22D4-605CED1EF646}"/>
              </a:ext>
            </a:extLst>
          </p:cNvPr>
          <p:cNvSpPr txBox="1"/>
          <p:nvPr/>
        </p:nvSpPr>
        <p:spPr>
          <a:xfrm>
            <a:off x="8579" y="1513526"/>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fik den nødvendige hjælp med deres psykiske lidelser.</a:t>
            </a:r>
          </a:p>
        </p:txBody>
      </p:sp>
      <p:pic>
        <p:nvPicPr>
          <p:cNvPr id="6" name="Billede 5">
            <a:extLst>
              <a:ext uri="{FF2B5EF4-FFF2-40B4-BE49-F238E27FC236}">
                <a16:creationId xmlns:a16="http://schemas.microsoft.com/office/drawing/2014/main" id="{5101046C-E975-A29E-7BF3-2BEC088D1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1CA22560-8403-67BC-F143-B189C5CCF4BA}"/>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Fik du den nødvendige hjælp med dine psykiske lidelser?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38,2 % af deltagerne mener, at de fik tilstrækkelig hjælp. (n=308)</a:t>
            </a:r>
          </a:p>
        </p:txBody>
      </p:sp>
      <p:sp>
        <p:nvSpPr>
          <p:cNvPr id="13" name="Pladsholder til diasnummer 2">
            <a:extLst>
              <a:ext uri="{FF2B5EF4-FFF2-40B4-BE49-F238E27FC236}">
                <a16:creationId xmlns:a16="http://schemas.microsoft.com/office/drawing/2014/main" id="{BEA88BD6-4A80-2396-9C82-5B9EEF68CCB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29</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4871D7A6-55C3-440D-F2C8-9B7D5B24637E}"/>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2104737-C0CD-BDC6-10B0-A475C2B94FCC}"/>
              </a:ext>
            </a:extLst>
          </p:cNvPr>
          <p:cNvSpPr/>
          <p:nvPr/>
        </p:nvSpPr>
        <p:spPr>
          <a:xfrm>
            <a:off x="0" y="0"/>
            <a:ext cx="2022358" cy="1243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21. Fik du den nødvendige hjælp?</a:t>
            </a: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0CC4D4F1-522E-E8AA-01FB-37E9B74B576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0AB3F32A-44CF-436E-AC66-A258D214E09D}"/>
              </a:ext>
            </a:extLst>
          </p:cNvPr>
          <p:cNvGraphicFramePr>
            <a:graphicFrameLocks/>
          </p:cNvGraphicFramePr>
          <p:nvPr>
            <p:extLst>
              <p:ext uri="{D42A27DB-BD31-4B8C-83A1-F6EECF244321}">
                <p14:modId xmlns:p14="http://schemas.microsoft.com/office/powerpoint/2010/main" val="528437191"/>
              </p:ext>
            </p:extLst>
          </p:nvPr>
        </p:nvGraphicFramePr>
        <p:xfrm>
          <a:off x="2161423" y="393083"/>
          <a:ext cx="9227975" cy="4263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A40FBC92-31EC-9C43-BAA7-9821E58EF759}"/>
              </a:ext>
            </a:extLst>
          </p:cNvPr>
          <p:cNvGraphicFramePr>
            <a:graphicFrameLocks noGrp="1"/>
          </p:cNvGraphicFramePr>
          <p:nvPr>
            <p:extLst>
              <p:ext uri="{D42A27DB-BD31-4B8C-83A1-F6EECF244321}">
                <p14:modId xmlns:p14="http://schemas.microsoft.com/office/powerpoint/2010/main" val="1205950595"/>
              </p:ext>
            </p:extLst>
          </p:nvPr>
        </p:nvGraphicFramePr>
        <p:xfrm>
          <a:off x="290766" y="4655633"/>
          <a:ext cx="10922667" cy="1028070"/>
        </p:xfrm>
        <a:graphic>
          <a:graphicData uri="http://schemas.openxmlformats.org/drawingml/2006/table">
            <a:tbl>
              <a:tblPr/>
              <a:tblGrid>
                <a:gridCol w="1914282">
                  <a:extLst>
                    <a:ext uri="{9D8B030D-6E8A-4147-A177-3AD203B41FA5}">
                      <a16:colId xmlns:a16="http://schemas.microsoft.com/office/drawing/2014/main" val="1962998562"/>
                    </a:ext>
                  </a:extLst>
                </a:gridCol>
                <a:gridCol w="600559">
                  <a:extLst>
                    <a:ext uri="{9D8B030D-6E8A-4147-A177-3AD203B41FA5}">
                      <a16:colId xmlns:a16="http://schemas.microsoft.com/office/drawing/2014/main" val="2802639970"/>
                    </a:ext>
                  </a:extLst>
                </a:gridCol>
                <a:gridCol w="600559">
                  <a:extLst>
                    <a:ext uri="{9D8B030D-6E8A-4147-A177-3AD203B41FA5}">
                      <a16:colId xmlns:a16="http://schemas.microsoft.com/office/drawing/2014/main" val="3212342056"/>
                    </a:ext>
                  </a:extLst>
                </a:gridCol>
                <a:gridCol w="600559">
                  <a:extLst>
                    <a:ext uri="{9D8B030D-6E8A-4147-A177-3AD203B41FA5}">
                      <a16:colId xmlns:a16="http://schemas.microsoft.com/office/drawing/2014/main" val="2709282086"/>
                    </a:ext>
                  </a:extLst>
                </a:gridCol>
                <a:gridCol w="600559">
                  <a:extLst>
                    <a:ext uri="{9D8B030D-6E8A-4147-A177-3AD203B41FA5}">
                      <a16:colId xmlns:a16="http://schemas.microsoft.com/office/drawing/2014/main" val="780737140"/>
                    </a:ext>
                  </a:extLst>
                </a:gridCol>
                <a:gridCol w="600559">
                  <a:extLst>
                    <a:ext uri="{9D8B030D-6E8A-4147-A177-3AD203B41FA5}">
                      <a16:colId xmlns:a16="http://schemas.microsoft.com/office/drawing/2014/main" val="995835736"/>
                    </a:ext>
                  </a:extLst>
                </a:gridCol>
                <a:gridCol w="600559">
                  <a:extLst>
                    <a:ext uri="{9D8B030D-6E8A-4147-A177-3AD203B41FA5}">
                      <a16:colId xmlns:a16="http://schemas.microsoft.com/office/drawing/2014/main" val="2820414594"/>
                    </a:ext>
                  </a:extLst>
                </a:gridCol>
                <a:gridCol w="600559">
                  <a:extLst>
                    <a:ext uri="{9D8B030D-6E8A-4147-A177-3AD203B41FA5}">
                      <a16:colId xmlns:a16="http://schemas.microsoft.com/office/drawing/2014/main" val="1887586392"/>
                    </a:ext>
                  </a:extLst>
                </a:gridCol>
                <a:gridCol w="600559">
                  <a:extLst>
                    <a:ext uri="{9D8B030D-6E8A-4147-A177-3AD203B41FA5}">
                      <a16:colId xmlns:a16="http://schemas.microsoft.com/office/drawing/2014/main" val="236738646"/>
                    </a:ext>
                  </a:extLst>
                </a:gridCol>
                <a:gridCol w="600559">
                  <a:extLst>
                    <a:ext uri="{9D8B030D-6E8A-4147-A177-3AD203B41FA5}">
                      <a16:colId xmlns:a16="http://schemas.microsoft.com/office/drawing/2014/main" val="1325242036"/>
                    </a:ext>
                  </a:extLst>
                </a:gridCol>
                <a:gridCol w="600559">
                  <a:extLst>
                    <a:ext uri="{9D8B030D-6E8A-4147-A177-3AD203B41FA5}">
                      <a16:colId xmlns:a16="http://schemas.microsoft.com/office/drawing/2014/main" val="3760561200"/>
                    </a:ext>
                  </a:extLst>
                </a:gridCol>
                <a:gridCol w="600559">
                  <a:extLst>
                    <a:ext uri="{9D8B030D-6E8A-4147-A177-3AD203B41FA5}">
                      <a16:colId xmlns:a16="http://schemas.microsoft.com/office/drawing/2014/main" val="2230224628"/>
                    </a:ext>
                  </a:extLst>
                </a:gridCol>
                <a:gridCol w="600559">
                  <a:extLst>
                    <a:ext uri="{9D8B030D-6E8A-4147-A177-3AD203B41FA5}">
                      <a16:colId xmlns:a16="http://schemas.microsoft.com/office/drawing/2014/main" val="1288723004"/>
                    </a:ext>
                  </a:extLst>
                </a:gridCol>
                <a:gridCol w="600559">
                  <a:extLst>
                    <a:ext uri="{9D8B030D-6E8A-4147-A177-3AD203B41FA5}">
                      <a16:colId xmlns:a16="http://schemas.microsoft.com/office/drawing/2014/main" val="427472830"/>
                    </a:ext>
                  </a:extLst>
                </a:gridCol>
                <a:gridCol w="600559">
                  <a:extLst>
                    <a:ext uri="{9D8B030D-6E8A-4147-A177-3AD203B41FA5}">
                      <a16:colId xmlns:a16="http://schemas.microsoft.com/office/drawing/2014/main" val="3129940749"/>
                    </a:ext>
                  </a:extLst>
                </a:gridCol>
                <a:gridCol w="600559">
                  <a:extLst>
                    <a:ext uri="{9D8B030D-6E8A-4147-A177-3AD203B41FA5}">
                      <a16:colId xmlns:a16="http://schemas.microsoft.com/office/drawing/2014/main" val="2949452657"/>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21 Fik du den nødvendige hjælp?</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2394046"/>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Tilstrækkeligt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43,4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3339318"/>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960888"/>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0113217"/>
                  </a:ext>
                </a:extLst>
              </a:tr>
            </a:tbl>
          </a:graphicData>
        </a:graphic>
      </p:graphicFrame>
    </p:spTree>
    <p:extLst>
      <p:ext uri="{BB962C8B-B14F-4D97-AF65-F5344CB8AC3E}">
        <p14:creationId xmlns:p14="http://schemas.microsoft.com/office/powerpoint/2010/main" val="83327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C96E94B-7DFF-4F85-BF6E-E1C059320AE6}"/>
              </a:ext>
            </a:extLst>
          </p:cNvPr>
          <p:cNvPicPr>
            <a:picLocks noChangeAspect="1"/>
          </p:cNvPicPr>
          <p:nvPr/>
        </p:nvPicPr>
        <p:blipFill>
          <a:blip r:embed="rId2"/>
          <a:stretch>
            <a:fillRect/>
          </a:stretch>
        </p:blipFill>
        <p:spPr>
          <a:xfrm>
            <a:off x="6095" y="0"/>
            <a:ext cx="12179809" cy="6858000"/>
          </a:xfrm>
          <a:prstGeom prst="rect">
            <a:avLst/>
          </a:prstGeom>
        </p:spPr>
      </p:pic>
      <p:pic>
        <p:nvPicPr>
          <p:cNvPr id="3" name="Billede 2">
            <a:extLst>
              <a:ext uri="{FF2B5EF4-FFF2-40B4-BE49-F238E27FC236}">
                <a16:creationId xmlns:a16="http://schemas.microsoft.com/office/drawing/2014/main" id="{8A0313D9-D4A2-377B-D110-0CA741C2AC1B}"/>
              </a:ext>
            </a:extLst>
          </p:cNvPr>
          <p:cNvPicPr>
            <a:picLocks noChangeAspect="1"/>
          </p:cNvPicPr>
          <p:nvPr/>
        </p:nvPicPr>
        <p:blipFill rotWithShape="1">
          <a:blip r:embed="rId3"/>
          <a:srcRect l="10621" t="22581" r="9782" b="30267"/>
          <a:stretch/>
        </p:blipFill>
        <p:spPr>
          <a:xfrm>
            <a:off x="6786282" y="3783105"/>
            <a:ext cx="5109883" cy="1210235"/>
          </a:xfrm>
          <a:prstGeom prst="rect">
            <a:avLst/>
          </a:prstGeom>
        </p:spPr>
      </p:pic>
    </p:spTree>
    <p:extLst>
      <p:ext uri="{BB962C8B-B14F-4D97-AF65-F5344CB8AC3E}">
        <p14:creationId xmlns:p14="http://schemas.microsoft.com/office/powerpoint/2010/main" val="1116716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9ECD5-7627-FA1F-B75A-70019998220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04B2B5D6-9B85-EB67-EDC2-BCA2FA2D20C3}"/>
              </a:ext>
            </a:extLst>
          </p:cNvPr>
          <p:cNvSpPr txBox="1"/>
          <p:nvPr/>
        </p:nvSpPr>
        <p:spPr>
          <a:xfrm>
            <a:off x="0" y="1747062"/>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andre der er tæt på deltageren, har været ramt af en psykisk lidelse.</a:t>
            </a:r>
          </a:p>
        </p:txBody>
      </p:sp>
      <p:pic>
        <p:nvPicPr>
          <p:cNvPr id="6" name="Billede 5">
            <a:extLst>
              <a:ext uri="{FF2B5EF4-FFF2-40B4-BE49-F238E27FC236}">
                <a16:creationId xmlns:a16="http://schemas.microsoft.com/office/drawing/2014/main" id="{C23DC164-67BE-2E36-5A33-92EAA13D2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CA822A77-5A2E-63BE-A940-EBFA10BBCB80}"/>
              </a:ext>
            </a:extLst>
          </p:cNvPr>
          <p:cNvSpPr txBox="1"/>
          <p:nvPr/>
        </p:nvSpPr>
        <p:spPr>
          <a:xfrm>
            <a:off x="1803042" y="6286724"/>
            <a:ext cx="9552020"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nogen i din husstand, en nabo eller andre, der er tæt på dig, været ramt af en psykisk lidelse?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47,6 % af deltagerne i undersøgelsen har en i husstanden, en nabo eller andre tæt på, som har været ramt af psykisk lidelse. (n=1.002)</a:t>
            </a:r>
          </a:p>
        </p:txBody>
      </p:sp>
      <p:sp>
        <p:nvSpPr>
          <p:cNvPr id="13" name="Pladsholder til diasnummer 2">
            <a:extLst>
              <a:ext uri="{FF2B5EF4-FFF2-40B4-BE49-F238E27FC236}">
                <a16:creationId xmlns:a16="http://schemas.microsoft.com/office/drawing/2014/main" id="{CECACEE3-39AD-DC53-1794-B53754C8F1D3}"/>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C249B77B-3E4C-83BE-1CC3-D4D5A75CF7EC}"/>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8F3D0E8F-1446-7F2E-6A0D-D3AF5448A48F}"/>
              </a:ext>
            </a:extLst>
          </p:cNvPr>
          <p:cNvSpPr/>
          <p:nvPr/>
        </p:nvSpPr>
        <p:spPr>
          <a:xfrm>
            <a:off x="0" y="-6116"/>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22. Har nogen i din husstand, en nabo eller andre, der er tæt på dig, været ramt af en psykisk lidelse?</a:t>
            </a:r>
          </a:p>
        </p:txBody>
      </p:sp>
      <p:pic>
        <p:nvPicPr>
          <p:cNvPr id="9" name="Billede 8" descr="BL.png">
            <a:extLst>
              <a:ext uri="{FF2B5EF4-FFF2-40B4-BE49-F238E27FC236}">
                <a16:creationId xmlns:a16="http://schemas.microsoft.com/office/drawing/2014/main" id="{DC9F48DF-6D38-DFFE-CC17-639F930B841C}"/>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28AD0AC1-C393-4C78-99F7-2A11CAE15453}"/>
              </a:ext>
            </a:extLst>
          </p:cNvPr>
          <p:cNvGraphicFramePr>
            <a:graphicFrameLocks/>
          </p:cNvGraphicFramePr>
          <p:nvPr>
            <p:extLst>
              <p:ext uri="{D42A27DB-BD31-4B8C-83A1-F6EECF244321}">
                <p14:modId xmlns:p14="http://schemas.microsoft.com/office/powerpoint/2010/main" val="3508413123"/>
              </p:ext>
            </p:extLst>
          </p:nvPr>
        </p:nvGraphicFramePr>
        <p:xfrm>
          <a:off x="2287755" y="338025"/>
          <a:ext cx="9101647" cy="42038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3">
            <a:extLst>
              <a:ext uri="{FF2B5EF4-FFF2-40B4-BE49-F238E27FC236}">
                <a16:creationId xmlns:a16="http://schemas.microsoft.com/office/drawing/2014/main" id="{A3CAA223-3AC3-F3E6-4CF9-B236AC70DD92}"/>
              </a:ext>
            </a:extLst>
          </p:cNvPr>
          <p:cNvGraphicFramePr>
            <a:graphicFrameLocks noGrp="1"/>
          </p:cNvGraphicFramePr>
          <p:nvPr>
            <p:extLst>
              <p:ext uri="{D42A27DB-BD31-4B8C-83A1-F6EECF244321}">
                <p14:modId xmlns:p14="http://schemas.microsoft.com/office/powerpoint/2010/main" val="20089689"/>
              </p:ext>
            </p:extLst>
          </p:nvPr>
        </p:nvGraphicFramePr>
        <p:xfrm>
          <a:off x="206544" y="4746743"/>
          <a:ext cx="11182858" cy="1160761"/>
        </p:xfrm>
        <a:graphic>
          <a:graphicData uri="http://schemas.openxmlformats.org/drawingml/2006/table">
            <a:tbl>
              <a:tblPr/>
              <a:tblGrid>
                <a:gridCol w="1959883">
                  <a:extLst>
                    <a:ext uri="{9D8B030D-6E8A-4147-A177-3AD203B41FA5}">
                      <a16:colId xmlns:a16="http://schemas.microsoft.com/office/drawing/2014/main" val="3390148125"/>
                    </a:ext>
                  </a:extLst>
                </a:gridCol>
                <a:gridCol w="614865">
                  <a:extLst>
                    <a:ext uri="{9D8B030D-6E8A-4147-A177-3AD203B41FA5}">
                      <a16:colId xmlns:a16="http://schemas.microsoft.com/office/drawing/2014/main" val="1227201971"/>
                    </a:ext>
                  </a:extLst>
                </a:gridCol>
                <a:gridCol w="614865">
                  <a:extLst>
                    <a:ext uri="{9D8B030D-6E8A-4147-A177-3AD203B41FA5}">
                      <a16:colId xmlns:a16="http://schemas.microsoft.com/office/drawing/2014/main" val="45778182"/>
                    </a:ext>
                  </a:extLst>
                </a:gridCol>
                <a:gridCol w="614865">
                  <a:extLst>
                    <a:ext uri="{9D8B030D-6E8A-4147-A177-3AD203B41FA5}">
                      <a16:colId xmlns:a16="http://schemas.microsoft.com/office/drawing/2014/main" val="814964214"/>
                    </a:ext>
                  </a:extLst>
                </a:gridCol>
                <a:gridCol w="614865">
                  <a:extLst>
                    <a:ext uri="{9D8B030D-6E8A-4147-A177-3AD203B41FA5}">
                      <a16:colId xmlns:a16="http://schemas.microsoft.com/office/drawing/2014/main" val="1496463187"/>
                    </a:ext>
                  </a:extLst>
                </a:gridCol>
                <a:gridCol w="614865">
                  <a:extLst>
                    <a:ext uri="{9D8B030D-6E8A-4147-A177-3AD203B41FA5}">
                      <a16:colId xmlns:a16="http://schemas.microsoft.com/office/drawing/2014/main" val="2866906180"/>
                    </a:ext>
                  </a:extLst>
                </a:gridCol>
                <a:gridCol w="614865">
                  <a:extLst>
                    <a:ext uri="{9D8B030D-6E8A-4147-A177-3AD203B41FA5}">
                      <a16:colId xmlns:a16="http://schemas.microsoft.com/office/drawing/2014/main" val="1982392504"/>
                    </a:ext>
                  </a:extLst>
                </a:gridCol>
                <a:gridCol w="614865">
                  <a:extLst>
                    <a:ext uri="{9D8B030D-6E8A-4147-A177-3AD203B41FA5}">
                      <a16:colId xmlns:a16="http://schemas.microsoft.com/office/drawing/2014/main" val="996957345"/>
                    </a:ext>
                  </a:extLst>
                </a:gridCol>
                <a:gridCol w="614865">
                  <a:extLst>
                    <a:ext uri="{9D8B030D-6E8A-4147-A177-3AD203B41FA5}">
                      <a16:colId xmlns:a16="http://schemas.microsoft.com/office/drawing/2014/main" val="2409144477"/>
                    </a:ext>
                  </a:extLst>
                </a:gridCol>
                <a:gridCol w="614865">
                  <a:extLst>
                    <a:ext uri="{9D8B030D-6E8A-4147-A177-3AD203B41FA5}">
                      <a16:colId xmlns:a16="http://schemas.microsoft.com/office/drawing/2014/main" val="261119054"/>
                    </a:ext>
                  </a:extLst>
                </a:gridCol>
                <a:gridCol w="614865">
                  <a:extLst>
                    <a:ext uri="{9D8B030D-6E8A-4147-A177-3AD203B41FA5}">
                      <a16:colId xmlns:a16="http://schemas.microsoft.com/office/drawing/2014/main" val="32879746"/>
                    </a:ext>
                  </a:extLst>
                </a:gridCol>
                <a:gridCol w="614865">
                  <a:extLst>
                    <a:ext uri="{9D8B030D-6E8A-4147-A177-3AD203B41FA5}">
                      <a16:colId xmlns:a16="http://schemas.microsoft.com/office/drawing/2014/main" val="555476162"/>
                    </a:ext>
                  </a:extLst>
                </a:gridCol>
                <a:gridCol w="614865">
                  <a:extLst>
                    <a:ext uri="{9D8B030D-6E8A-4147-A177-3AD203B41FA5}">
                      <a16:colId xmlns:a16="http://schemas.microsoft.com/office/drawing/2014/main" val="2368007557"/>
                    </a:ext>
                  </a:extLst>
                </a:gridCol>
                <a:gridCol w="614865">
                  <a:extLst>
                    <a:ext uri="{9D8B030D-6E8A-4147-A177-3AD203B41FA5}">
                      <a16:colId xmlns:a16="http://schemas.microsoft.com/office/drawing/2014/main" val="643760350"/>
                    </a:ext>
                  </a:extLst>
                </a:gridCol>
                <a:gridCol w="614865">
                  <a:extLst>
                    <a:ext uri="{9D8B030D-6E8A-4147-A177-3AD203B41FA5}">
                      <a16:colId xmlns:a16="http://schemas.microsoft.com/office/drawing/2014/main" val="950963267"/>
                    </a:ext>
                  </a:extLst>
                </a:gridCol>
                <a:gridCol w="614865">
                  <a:extLst>
                    <a:ext uri="{9D8B030D-6E8A-4147-A177-3AD203B41FA5}">
                      <a16:colId xmlns:a16="http://schemas.microsoft.com/office/drawing/2014/main" val="1771037513"/>
                    </a:ext>
                  </a:extLst>
                </a:gridCol>
              </a:tblGrid>
              <a:tr h="548761">
                <a:tc>
                  <a:txBody>
                    <a:bodyPr/>
                    <a:lstStyle/>
                    <a:p>
                      <a:pPr algn="l" fontAlgn="b">
                        <a:buNone/>
                      </a:pPr>
                      <a:r>
                        <a:rPr lang="da-DK" sz="800" b="1" i="0" u="none" strike="noStrike" dirty="0">
                          <a:solidFill>
                            <a:srgbClr val="000000"/>
                          </a:solidFill>
                          <a:effectLst/>
                          <a:latin typeface="Aptos Narrow" panose="020B0004020202020204" pitchFamily="34" charset="0"/>
                        </a:rPr>
                        <a:t>22. Har andre været ramt af psykisk lidelse?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7304712"/>
                  </a:ext>
                </a:extLst>
              </a:tr>
              <a:tr h="204000">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3210850"/>
                  </a:ext>
                </a:extLst>
              </a:tr>
              <a:tr h="204000">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41,7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690291"/>
                  </a:ext>
                </a:extLst>
              </a:tr>
              <a:tr h="204000">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078311"/>
                  </a:ext>
                </a:extLst>
              </a:tr>
            </a:tbl>
          </a:graphicData>
        </a:graphic>
      </p:graphicFrame>
    </p:spTree>
    <p:extLst>
      <p:ext uri="{BB962C8B-B14F-4D97-AF65-F5344CB8AC3E}">
        <p14:creationId xmlns:p14="http://schemas.microsoft.com/office/powerpoint/2010/main" val="2378434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E883-B25F-804D-F0C1-3894B913C10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57C35856-B247-1E9C-76AD-C0F318BDF08A}"/>
              </a:ext>
            </a:extLst>
          </p:cNvPr>
          <p:cNvSpPr txBox="1"/>
          <p:nvPr/>
        </p:nvSpPr>
        <p:spPr>
          <a:xfrm>
            <a:off x="8579" y="1513526"/>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”andre” fik den nødvendige hjælp med deres psykiske lidelser.</a:t>
            </a:r>
          </a:p>
        </p:txBody>
      </p:sp>
      <p:pic>
        <p:nvPicPr>
          <p:cNvPr id="6" name="Billede 5">
            <a:extLst>
              <a:ext uri="{FF2B5EF4-FFF2-40B4-BE49-F238E27FC236}">
                <a16:creationId xmlns:a16="http://schemas.microsoft.com/office/drawing/2014/main" id="{26C2B841-BAD4-4053-0E06-80F11655B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6C6FC8E0-683F-F2BF-897E-4F9416F2054C}"/>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Fik de ”andre” den nødvendige hjælp med deres psykiske lidelser?</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38,2 % af deltagerne mener, at de fik tilstrækkelig hjælp. (n=477)</a:t>
            </a:r>
          </a:p>
        </p:txBody>
      </p:sp>
      <p:sp>
        <p:nvSpPr>
          <p:cNvPr id="13" name="Pladsholder til diasnummer 2">
            <a:extLst>
              <a:ext uri="{FF2B5EF4-FFF2-40B4-BE49-F238E27FC236}">
                <a16:creationId xmlns:a16="http://schemas.microsoft.com/office/drawing/2014/main" id="{EB30DF40-CD41-6586-80EB-B0C7E4943226}"/>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31</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1833F58A-B666-1E5C-D82F-D0D5832C567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EEBB504-07FA-9D4D-7A9F-602D4484CB04}"/>
              </a:ext>
            </a:extLst>
          </p:cNvPr>
          <p:cNvSpPr/>
          <p:nvPr/>
        </p:nvSpPr>
        <p:spPr>
          <a:xfrm>
            <a:off x="0" y="0"/>
            <a:ext cx="2022358" cy="1243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23. Fik andre den nødvendige hjælp? </a:t>
            </a:r>
          </a:p>
        </p:txBody>
      </p:sp>
      <p:pic>
        <p:nvPicPr>
          <p:cNvPr id="9" name="Billede 8" descr="BL.png">
            <a:extLst>
              <a:ext uri="{FF2B5EF4-FFF2-40B4-BE49-F238E27FC236}">
                <a16:creationId xmlns:a16="http://schemas.microsoft.com/office/drawing/2014/main" id="{00FB16B0-E675-90AF-87A9-CF7BC1E6718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7893F01A-84E3-3F74-CB7D-21F42DD65D14}"/>
              </a:ext>
            </a:extLst>
          </p:cNvPr>
          <p:cNvGraphicFramePr>
            <a:graphicFrameLocks/>
          </p:cNvGraphicFramePr>
          <p:nvPr>
            <p:extLst>
              <p:ext uri="{D42A27DB-BD31-4B8C-83A1-F6EECF244321}">
                <p14:modId xmlns:p14="http://schemas.microsoft.com/office/powerpoint/2010/main" val="2712904710"/>
              </p:ext>
            </p:extLst>
          </p:nvPr>
        </p:nvGraphicFramePr>
        <p:xfrm>
          <a:off x="2161423" y="393083"/>
          <a:ext cx="9227975" cy="4263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A1F31BED-395D-17DD-22FC-1276359E5BC7}"/>
              </a:ext>
            </a:extLst>
          </p:cNvPr>
          <p:cNvGraphicFramePr>
            <a:graphicFrameLocks noGrp="1"/>
          </p:cNvGraphicFramePr>
          <p:nvPr>
            <p:extLst>
              <p:ext uri="{D42A27DB-BD31-4B8C-83A1-F6EECF244321}">
                <p14:modId xmlns:p14="http://schemas.microsoft.com/office/powerpoint/2010/main" val="3611113104"/>
              </p:ext>
            </p:extLst>
          </p:nvPr>
        </p:nvGraphicFramePr>
        <p:xfrm>
          <a:off x="392657" y="4804618"/>
          <a:ext cx="10953115" cy="1028070"/>
        </p:xfrm>
        <a:graphic>
          <a:graphicData uri="http://schemas.openxmlformats.org/drawingml/2006/table">
            <a:tbl>
              <a:tblPr/>
              <a:tblGrid>
                <a:gridCol w="1919620">
                  <a:extLst>
                    <a:ext uri="{9D8B030D-6E8A-4147-A177-3AD203B41FA5}">
                      <a16:colId xmlns:a16="http://schemas.microsoft.com/office/drawing/2014/main" val="2534828580"/>
                    </a:ext>
                  </a:extLst>
                </a:gridCol>
                <a:gridCol w="602233">
                  <a:extLst>
                    <a:ext uri="{9D8B030D-6E8A-4147-A177-3AD203B41FA5}">
                      <a16:colId xmlns:a16="http://schemas.microsoft.com/office/drawing/2014/main" val="3544071385"/>
                    </a:ext>
                  </a:extLst>
                </a:gridCol>
                <a:gridCol w="602233">
                  <a:extLst>
                    <a:ext uri="{9D8B030D-6E8A-4147-A177-3AD203B41FA5}">
                      <a16:colId xmlns:a16="http://schemas.microsoft.com/office/drawing/2014/main" val="2746336703"/>
                    </a:ext>
                  </a:extLst>
                </a:gridCol>
                <a:gridCol w="602233">
                  <a:extLst>
                    <a:ext uri="{9D8B030D-6E8A-4147-A177-3AD203B41FA5}">
                      <a16:colId xmlns:a16="http://schemas.microsoft.com/office/drawing/2014/main" val="553541238"/>
                    </a:ext>
                  </a:extLst>
                </a:gridCol>
                <a:gridCol w="602233">
                  <a:extLst>
                    <a:ext uri="{9D8B030D-6E8A-4147-A177-3AD203B41FA5}">
                      <a16:colId xmlns:a16="http://schemas.microsoft.com/office/drawing/2014/main" val="2214987768"/>
                    </a:ext>
                  </a:extLst>
                </a:gridCol>
                <a:gridCol w="602233">
                  <a:extLst>
                    <a:ext uri="{9D8B030D-6E8A-4147-A177-3AD203B41FA5}">
                      <a16:colId xmlns:a16="http://schemas.microsoft.com/office/drawing/2014/main" val="291846693"/>
                    </a:ext>
                  </a:extLst>
                </a:gridCol>
                <a:gridCol w="602233">
                  <a:extLst>
                    <a:ext uri="{9D8B030D-6E8A-4147-A177-3AD203B41FA5}">
                      <a16:colId xmlns:a16="http://schemas.microsoft.com/office/drawing/2014/main" val="3541541667"/>
                    </a:ext>
                  </a:extLst>
                </a:gridCol>
                <a:gridCol w="602233">
                  <a:extLst>
                    <a:ext uri="{9D8B030D-6E8A-4147-A177-3AD203B41FA5}">
                      <a16:colId xmlns:a16="http://schemas.microsoft.com/office/drawing/2014/main" val="1767784831"/>
                    </a:ext>
                  </a:extLst>
                </a:gridCol>
                <a:gridCol w="602233">
                  <a:extLst>
                    <a:ext uri="{9D8B030D-6E8A-4147-A177-3AD203B41FA5}">
                      <a16:colId xmlns:a16="http://schemas.microsoft.com/office/drawing/2014/main" val="1872110091"/>
                    </a:ext>
                  </a:extLst>
                </a:gridCol>
                <a:gridCol w="602233">
                  <a:extLst>
                    <a:ext uri="{9D8B030D-6E8A-4147-A177-3AD203B41FA5}">
                      <a16:colId xmlns:a16="http://schemas.microsoft.com/office/drawing/2014/main" val="198598583"/>
                    </a:ext>
                  </a:extLst>
                </a:gridCol>
                <a:gridCol w="602233">
                  <a:extLst>
                    <a:ext uri="{9D8B030D-6E8A-4147-A177-3AD203B41FA5}">
                      <a16:colId xmlns:a16="http://schemas.microsoft.com/office/drawing/2014/main" val="1633166192"/>
                    </a:ext>
                  </a:extLst>
                </a:gridCol>
                <a:gridCol w="602233">
                  <a:extLst>
                    <a:ext uri="{9D8B030D-6E8A-4147-A177-3AD203B41FA5}">
                      <a16:colId xmlns:a16="http://schemas.microsoft.com/office/drawing/2014/main" val="1718316542"/>
                    </a:ext>
                  </a:extLst>
                </a:gridCol>
                <a:gridCol w="602233">
                  <a:extLst>
                    <a:ext uri="{9D8B030D-6E8A-4147-A177-3AD203B41FA5}">
                      <a16:colId xmlns:a16="http://schemas.microsoft.com/office/drawing/2014/main" val="439252202"/>
                    </a:ext>
                  </a:extLst>
                </a:gridCol>
                <a:gridCol w="602233">
                  <a:extLst>
                    <a:ext uri="{9D8B030D-6E8A-4147-A177-3AD203B41FA5}">
                      <a16:colId xmlns:a16="http://schemas.microsoft.com/office/drawing/2014/main" val="807727235"/>
                    </a:ext>
                  </a:extLst>
                </a:gridCol>
                <a:gridCol w="602233">
                  <a:extLst>
                    <a:ext uri="{9D8B030D-6E8A-4147-A177-3AD203B41FA5}">
                      <a16:colId xmlns:a16="http://schemas.microsoft.com/office/drawing/2014/main" val="2707360194"/>
                    </a:ext>
                  </a:extLst>
                </a:gridCol>
                <a:gridCol w="602233">
                  <a:extLst>
                    <a:ext uri="{9D8B030D-6E8A-4147-A177-3AD203B41FA5}">
                      <a16:colId xmlns:a16="http://schemas.microsoft.com/office/drawing/2014/main" val="2876575090"/>
                    </a:ext>
                  </a:extLst>
                </a:gridCol>
              </a:tblGrid>
              <a:tr h="486030">
                <a:tc>
                  <a:txBody>
                    <a:bodyPr/>
                    <a:lstStyle/>
                    <a:p>
                      <a:pPr algn="l" fontAlgn="b">
                        <a:buNone/>
                      </a:pPr>
                      <a:r>
                        <a:rPr lang="da-DK" sz="800" b="1" i="0" u="none" strike="noStrike" dirty="0">
                          <a:solidFill>
                            <a:srgbClr val="000000"/>
                          </a:solidFill>
                          <a:effectLst/>
                          <a:latin typeface="Aptos Narrow" panose="020B0004020202020204" pitchFamily="34" charset="0"/>
                        </a:rPr>
                        <a:t>23 Fik andre den nødvendige hjælp? </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Øst for Storebælt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 hus</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3627147"/>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Tilstrækkeligt</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28,4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22,0</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2281815"/>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52,2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49,9</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53,5</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454324"/>
                  </a:ext>
                </a:extLst>
              </a:tr>
              <a:tr h="180680">
                <a:tc>
                  <a:txBody>
                    <a:bodyPr/>
                    <a:lstStyle/>
                    <a:p>
                      <a:pPr algn="l" fontAlgn="b">
                        <a:buNone/>
                      </a:pPr>
                      <a:r>
                        <a:rPr lang="da-DK" sz="800" b="0" i="0" u="none" strike="noStrike">
                          <a:solidFill>
                            <a:srgbClr val="000000"/>
                          </a:solidFill>
                          <a:effectLst/>
                          <a:latin typeface="Aptos Narrow" panose="020B0004020202020204" pitchFamily="34" charset="0"/>
                        </a:rPr>
                        <a:t>Slet ikke</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19,2</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27,6</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22,3</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16,8</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12,4</a:t>
                      </a:r>
                    </a:p>
                  </a:txBody>
                  <a:tcPr marL="9034" marR="9034" marT="90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260344"/>
                  </a:ext>
                </a:extLst>
              </a:tr>
            </a:tbl>
          </a:graphicData>
        </a:graphic>
      </p:graphicFrame>
    </p:spTree>
    <p:extLst>
      <p:ext uri="{BB962C8B-B14F-4D97-AF65-F5344CB8AC3E}">
        <p14:creationId xmlns:p14="http://schemas.microsoft.com/office/powerpoint/2010/main" val="329339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FA71-247A-D60D-8374-983E43332FB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558A8D2-89B1-FC84-DFF1-EEA6159E75BE}"/>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55581D7D-8289-6C34-FBA0-7F9E83FC15D3}"/>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CDD735DF-1D1D-1015-6F79-30A128B8C192}"/>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5BF050C2-25F6-63FE-9367-2B450531A981}"/>
              </a:ext>
            </a:extLst>
          </p:cNvPr>
          <p:cNvSpPr txBox="1"/>
          <p:nvPr/>
        </p:nvSpPr>
        <p:spPr>
          <a:xfrm>
            <a:off x="5745078" y="2459504"/>
            <a:ext cx="5847347" cy="1938992"/>
          </a:xfrm>
          <a:prstGeom prst="rect">
            <a:avLst/>
          </a:prstGeom>
          <a:noFill/>
        </p:spPr>
        <p:txBody>
          <a:bodyPr wrap="square" rtlCol="0">
            <a:spAutoFit/>
          </a:bodyPr>
          <a:lstStyle/>
          <a:p>
            <a:pPr algn="ctr"/>
            <a:r>
              <a:rPr lang="da-DK" sz="6000" dirty="0"/>
              <a:t>Valgets vigtigste emner</a:t>
            </a:r>
          </a:p>
        </p:txBody>
      </p:sp>
    </p:spTree>
    <p:extLst>
      <p:ext uri="{BB962C8B-B14F-4D97-AF65-F5344CB8AC3E}">
        <p14:creationId xmlns:p14="http://schemas.microsoft.com/office/powerpoint/2010/main" val="839139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8BAB-5855-2429-CA96-0C2A419987D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E0AE763-5FF5-DBBF-2A24-206E70CEE45C}"/>
              </a:ext>
            </a:extLst>
          </p:cNvPr>
          <p:cNvSpPr txBox="1"/>
          <p:nvPr/>
        </p:nvSpPr>
        <p:spPr>
          <a:xfrm>
            <a:off x="0" y="1747062"/>
            <a:ext cx="1916505" cy="1169551"/>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deltagernes prioritering over </a:t>
            </a:r>
            <a:r>
              <a:rPr lang="da-DK" sz="1000" dirty="0" err="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Kommunal-valgets</a:t>
            </a:r>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vigtigste emne.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På de næste par sider er spørgsmålet nedbrudt på bagrundsoplysninger.</a:t>
            </a:r>
          </a:p>
        </p:txBody>
      </p:sp>
      <p:pic>
        <p:nvPicPr>
          <p:cNvPr id="6" name="Billede 5">
            <a:extLst>
              <a:ext uri="{FF2B5EF4-FFF2-40B4-BE49-F238E27FC236}">
                <a16:creationId xmlns:a16="http://schemas.microsoft.com/office/drawing/2014/main" id="{ADC5D01E-AB95-1185-E8AA-349571037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BF5D4F61-41D6-3A70-D011-346A2EEF96F5}"/>
              </a:ext>
            </a:extLst>
          </p:cNvPr>
          <p:cNvSpPr txBox="1"/>
          <p:nvPr/>
        </p:nvSpPr>
        <p:spPr>
          <a:xfrm>
            <a:off x="2022359" y="6284150"/>
            <a:ext cx="8962474"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Hvilke emner synes deltagerne er vigtigst i forbindelse med Kommunalvalget 2025?</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for 36 % af deltagerne betyder ”Hjemmeplejen for de ældre” meget. (n=1.002)</a:t>
            </a:r>
          </a:p>
        </p:txBody>
      </p:sp>
      <p:sp>
        <p:nvSpPr>
          <p:cNvPr id="13" name="Pladsholder til diasnummer 2">
            <a:extLst>
              <a:ext uri="{FF2B5EF4-FFF2-40B4-BE49-F238E27FC236}">
                <a16:creationId xmlns:a16="http://schemas.microsoft.com/office/drawing/2014/main" id="{3B08ED36-02A3-1188-8FE9-BA9418EEA1A6}"/>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14657DF5-40CE-8C06-8A37-28F48C2CAAE5}"/>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80403630-C6B3-1722-9337-A8DFA968175B}"/>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21.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F7191A4C-C966-EE96-C637-33B25E6A3EF0}"/>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E9731515-526A-5A95-7882-0013F933172C}"/>
              </a:ext>
            </a:extLst>
          </p:cNvPr>
          <p:cNvGraphicFramePr>
            <a:graphicFrameLocks/>
          </p:cNvGraphicFramePr>
          <p:nvPr>
            <p:extLst>
              <p:ext uri="{D42A27DB-BD31-4B8C-83A1-F6EECF244321}">
                <p14:modId xmlns:p14="http://schemas.microsoft.com/office/powerpoint/2010/main" val="1833666919"/>
              </p:ext>
            </p:extLst>
          </p:nvPr>
        </p:nvGraphicFramePr>
        <p:xfrm>
          <a:off x="2267325" y="285374"/>
          <a:ext cx="9030327" cy="5910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536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3879-116D-A949-5065-C10D8AC357A7}"/>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7628CA4A-6194-5766-AA34-AB731F273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12B8EA56-6693-F903-D291-8EDC9BCD5DAF}"/>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47AF117F-6B38-D4A0-A351-44D85CA4F2C1}"/>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56E4C9B5-2265-0DD6-AE78-44BF20E8F1FA}"/>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23.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193CB34D-5E69-DEF8-784C-D63DE664A17C}"/>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Tabel 3">
            <a:extLst>
              <a:ext uri="{FF2B5EF4-FFF2-40B4-BE49-F238E27FC236}">
                <a16:creationId xmlns:a16="http://schemas.microsoft.com/office/drawing/2014/main" id="{1E3F0E9D-DA8D-CE77-C01F-2495C5FC5791}"/>
              </a:ext>
            </a:extLst>
          </p:cNvPr>
          <p:cNvGraphicFramePr>
            <a:graphicFrameLocks noGrp="1"/>
          </p:cNvGraphicFramePr>
          <p:nvPr>
            <p:extLst>
              <p:ext uri="{D42A27DB-BD31-4B8C-83A1-F6EECF244321}">
                <p14:modId xmlns:p14="http://schemas.microsoft.com/office/powerpoint/2010/main" val="2211971924"/>
              </p:ext>
            </p:extLst>
          </p:nvPr>
        </p:nvGraphicFramePr>
        <p:xfrm>
          <a:off x="2247933" y="464641"/>
          <a:ext cx="9021747" cy="5928717"/>
        </p:xfrm>
        <a:graphic>
          <a:graphicData uri="http://schemas.openxmlformats.org/drawingml/2006/table">
            <a:tbl>
              <a:tblPr/>
              <a:tblGrid>
                <a:gridCol w="1581132">
                  <a:extLst>
                    <a:ext uri="{9D8B030D-6E8A-4147-A177-3AD203B41FA5}">
                      <a16:colId xmlns:a16="http://schemas.microsoft.com/office/drawing/2014/main" val="2749395311"/>
                    </a:ext>
                  </a:extLst>
                </a:gridCol>
                <a:gridCol w="496041">
                  <a:extLst>
                    <a:ext uri="{9D8B030D-6E8A-4147-A177-3AD203B41FA5}">
                      <a16:colId xmlns:a16="http://schemas.microsoft.com/office/drawing/2014/main" val="166775543"/>
                    </a:ext>
                  </a:extLst>
                </a:gridCol>
                <a:gridCol w="496041">
                  <a:extLst>
                    <a:ext uri="{9D8B030D-6E8A-4147-A177-3AD203B41FA5}">
                      <a16:colId xmlns:a16="http://schemas.microsoft.com/office/drawing/2014/main" val="1848702091"/>
                    </a:ext>
                  </a:extLst>
                </a:gridCol>
                <a:gridCol w="496041">
                  <a:extLst>
                    <a:ext uri="{9D8B030D-6E8A-4147-A177-3AD203B41FA5}">
                      <a16:colId xmlns:a16="http://schemas.microsoft.com/office/drawing/2014/main" val="1693323950"/>
                    </a:ext>
                  </a:extLst>
                </a:gridCol>
                <a:gridCol w="496041">
                  <a:extLst>
                    <a:ext uri="{9D8B030D-6E8A-4147-A177-3AD203B41FA5}">
                      <a16:colId xmlns:a16="http://schemas.microsoft.com/office/drawing/2014/main" val="4195203078"/>
                    </a:ext>
                  </a:extLst>
                </a:gridCol>
                <a:gridCol w="496041">
                  <a:extLst>
                    <a:ext uri="{9D8B030D-6E8A-4147-A177-3AD203B41FA5}">
                      <a16:colId xmlns:a16="http://schemas.microsoft.com/office/drawing/2014/main" val="709596074"/>
                    </a:ext>
                  </a:extLst>
                </a:gridCol>
                <a:gridCol w="496041">
                  <a:extLst>
                    <a:ext uri="{9D8B030D-6E8A-4147-A177-3AD203B41FA5}">
                      <a16:colId xmlns:a16="http://schemas.microsoft.com/office/drawing/2014/main" val="3221275219"/>
                    </a:ext>
                  </a:extLst>
                </a:gridCol>
                <a:gridCol w="496041">
                  <a:extLst>
                    <a:ext uri="{9D8B030D-6E8A-4147-A177-3AD203B41FA5}">
                      <a16:colId xmlns:a16="http://schemas.microsoft.com/office/drawing/2014/main" val="1566180977"/>
                    </a:ext>
                  </a:extLst>
                </a:gridCol>
                <a:gridCol w="496041">
                  <a:extLst>
                    <a:ext uri="{9D8B030D-6E8A-4147-A177-3AD203B41FA5}">
                      <a16:colId xmlns:a16="http://schemas.microsoft.com/office/drawing/2014/main" val="3675272244"/>
                    </a:ext>
                  </a:extLst>
                </a:gridCol>
                <a:gridCol w="496041">
                  <a:extLst>
                    <a:ext uri="{9D8B030D-6E8A-4147-A177-3AD203B41FA5}">
                      <a16:colId xmlns:a16="http://schemas.microsoft.com/office/drawing/2014/main" val="1126533498"/>
                    </a:ext>
                  </a:extLst>
                </a:gridCol>
                <a:gridCol w="496041">
                  <a:extLst>
                    <a:ext uri="{9D8B030D-6E8A-4147-A177-3AD203B41FA5}">
                      <a16:colId xmlns:a16="http://schemas.microsoft.com/office/drawing/2014/main" val="790973401"/>
                    </a:ext>
                  </a:extLst>
                </a:gridCol>
                <a:gridCol w="496041">
                  <a:extLst>
                    <a:ext uri="{9D8B030D-6E8A-4147-A177-3AD203B41FA5}">
                      <a16:colId xmlns:a16="http://schemas.microsoft.com/office/drawing/2014/main" val="2656502040"/>
                    </a:ext>
                  </a:extLst>
                </a:gridCol>
                <a:gridCol w="496041">
                  <a:extLst>
                    <a:ext uri="{9D8B030D-6E8A-4147-A177-3AD203B41FA5}">
                      <a16:colId xmlns:a16="http://schemas.microsoft.com/office/drawing/2014/main" val="1545938049"/>
                    </a:ext>
                  </a:extLst>
                </a:gridCol>
                <a:gridCol w="496041">
                  <a:extLst>
                    <a:ext uri="{9D8B030D-6E8A-4147-A177-3AD203B41FA5}">
                      <a16:colId xmlns:a16="http://schemas.microsoft.com/office/drawing/2014/main" val="3371114751"/>
                    </a:ext>
                  </a:extLst>
                </a:gridCol>
                <a:gridCol w="496041">
                  <a:extLst>
                    <a:ext uri="{9D8B030D-6E8A-4147-A177-3AD203B41FA5}">
                      <a16:colId xmlns:a16="http://schemas.microsoft.com/office/drawing/2014/main" val="1029284317"/>
                    </a:ext>
                  </a:extLst>
                </a:gridCol>
                <a:gridCol w="496041">
                  <a:extLst>
                    <a:ext uri="{9D8B030D-6E8A-4147-A177-3AD203B41FA5}">
                      <a16:colId xmlns:a16="http://schemas.microsoft.com/office/drawing/2014/main" val="3977742280"/>
                    </a:ext>
                  </a:extLst>
                </a:gridCol>
              </a:tblGrid>
              <a:tr h="371354">
                <a:tc>
                  <a:txBody>
                    <a:bodyPr/>
                    <a:lstStyle/>
                    <a:p>
                      <a:pPr algn="l" fontAlgn="b">
                        <a:buNone/>
                      </a:pPr>
                      <a:r>
                        <a:rPr lang="da-DK" sz="800" b="1" i="0" u="none" strike="noStrike" dirty="0">
                          <a:solidFill>
                            <a:srgbClr val="000000"/>
                          </a:solidFill>
                          <a:effectLst/>
                          <a:latin typeface="Aptos Narrow" panose="020B0004020202020204" pitchFamily="34" charset="0"/>
                        </a:rPr>
                        <a:t>24a. Bedre infrastruktur (Veje, park?</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Kvinde</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18-39år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40-64år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65år+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Egethus</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Ejerlejlighed</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Almen udlejningsbolig</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Privat udlejningsbolig</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604847"/>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50043"/>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86014"/>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396226"/>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03701"/>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11,3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1119220"/>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6594285"/>
                  </a:ext>
                </a:extLst>
              </a:tr>
              <a:tr h="165849">
                <a:tc>
                  <a:txBody>
                    <a:bodyPr/>
                    <a:lstStyle/>
                    <a:p>
                      <a:pPr algn="l" fontAlgn="b">
                        <a:buNone/>
                      </a:pPr>
                      <a:r>
                        <a:rPr lang="da-DK" sz="800" b="1" i="0" u="none" strike="noStrike">
                          <a:solidFill>
                            <a:srgbClr val="000000"/>
                          </a:solidFill>
                          <a:effectLst/>
                          <a:latin typeface="Aptos Narrow" panose="020B0004020202020204" pitchFamily="34" charset="0"/>
                        </a:rPr>
                        <a:t>24b. Gode idræts- og fritidsaktivite?</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9456849"/>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984741"/>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14,7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729125"/>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3888769"/>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2209334"/>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5469251"/>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3103233"/>
                  </a:ext>
                </a:extLst>
              </a:tr>
              <a:tr h="249097">
                <a:tc>
                  <a:txBody>
                    <a:bodyPr/>
                    <a:lstStyle/>
                    <a:p>
                      <a:pPr algn="l" fontAlgn="b">
                        <a:buNone/>
                      </a:pPr>
                      <a:r>
                        <a:rPr lang="da-DK" sz="800" b="1" i="0" u="none" strike="noStrike">
                          <a:solidFill>
                            <a:srgbClr val="000000"/>
                          </a:solidFill>
                          <a:effectLst/>
                          <a:latin typeface="Aptos Narrow" panose="020B0004020202020204" pitchFamily="34" charset="0"/>
                        </a:rPr>
                        <a:t>24c. Boliger til alle, man kan betale med en alm. Løn?</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749411"/>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0412154"/>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944660"/>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25,4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1846"/>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9565648"/>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3632656"/>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7809691"/>
                  </a:ext>
                </a:extLst>
              </a:tr>
              <a:tr h="165849">
                <a:tc>
                  <a:txBody>
                    <a:bodyPr/>
                    <a:lstStyle/>
                    <a:p>
                      <a:pPr algn="l" fontAlgn="b">
                        <a:buNone/>
                      </a:pPr>
                      <a:r>
                        <a:rPr lang="da-DK" sz="800" b="1" i="0" u="none" strike="noStrike">
                          <a:solidFill>
                            <a:srgbClr val="000000"/>
                          </a:solidFill>
                          <a:effectLst/>
                          <a:latin typeface="Aptos Narrow" panose="020B0004020202020204" pitchFamily="34" charset="0"/>
                        </a:rPr>
                        <a:t>24d. Bevarelse af den lokale natur?</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565099"/>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6035409"/>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5379230"/>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2077884"/>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39,5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190994"/>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229521"/>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655643"/>
                  </a:ext>
                </a:extLst>
              </a:tr>
              <a:tr h="165849">
                <a:tc>
                  <a:txBody>
                    <a:bodyPr/>
                    <a:lstStyle/>
                    <a:p>
                      <a:pPr algn="l" fontAlgn="b">
                        <a:buNone/>
                      </a:pPr>
                      <a:r>
                        <a:rPr lang="da-DK" sz="800" b="1" i="0" u="none" strike="noStrike">
                          <a:solidFill>
                            <a:srgbClr val="000000"/>
                          </a:solidFill>
                          <a:effectLst/>
                          <a:latin typeface="Aptos Narrow" panose="020B0004020202020204" pitchFamily="34" charset="0"/>
                        </a:rPr>
                        <a:t>24e. Flere grønne områder i byen?</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397876"/>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582210"/>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8458132"/>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443622"/>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29,7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5599682"/>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1574841"/>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979826"/>
                  </a:ext>
                </a:extLst>
              </a:tr>
              <a:tr h="371354">
                <a:tc>
                  <a:txBody>
                    <a:bodyPr/>
                    <a:lstStyle/>
                    <a:p>
                      <a:pPr algn="l" fontAlgn="b">
                        <a:buNone/>
                      </a:pPr>
                      <a:r>
                        <a:rPr lang="da-DK" sz="800" b="1" i="0" u="none" strike="noStrike">
                          <a:solidFill>
                            <a:srgbClr val="000000"/>
                          </a:solidFill>
                          <a:effectLst/>
                          <a:latin typeface="Aptos Narrow" panose="020B0004020202020204" pitchFamily="34" charset="0"/>
                        </a:rPr>
                        <a:t>24f. Kommunen skal have en politik for klimasikring og klimavenlige energi</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7937720"/>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850602"/>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74525"/>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004082"/>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34,2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31,6</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24,4</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2368313"/>
                  </a:ext>
                </a:extLst>
              </a:tr>
              <a:tr h="12683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15,0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16,8</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4569" marR="4569" marT="4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771035"/>
                  </a:ext>
                </a:extLst>
              </a:tr>
            </a:tbl>
          </a:graphicData>
        </a:graphic>
      </p:graphicFrame>
    </p:spTree>
    <p:extLst>
      <p:ext uri="{BB962C8B-B14F-4D97-AF65-F5344CB8AC3E}">
        <p14:creationId xmlns:p14="http://schemas.microsoft.com/office/powerpoint/2010/main" val="150468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9D02-0C4C-415C-477E-80A377CB7AF2}"/>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4093CB6C-72E3-7846-87FF-8B6DD31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42097756-B41D-BF04-D0A1-8F494F5163AC}"/>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35</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C8CBFDD-9BD8-FC67-CFBE-20B5C0A9E2AC}"/>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C1CF71A-E312-1FDA-C65A-FE84F31ECA74}"/>
              </a:ext>
            </a:extLst>
          </p:cNvPr>
          <p:cNvSpPr/>
          <p:nvPr/>
        </p:nvSpPr>
        <p:spPr>
          <a:xfrm>
            <a:off x="0" y="0"/>
            <a:ext cx="2022358" cy="1437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da-DK" sz="1400" dirty="0">
              <a:solidFill>
                <a:schemeClr val="bg1"/>
              </a:solidFill>
              <a:latin typeface="Tahoma" pitchFamily="34" charset="0"/>
              <a:ea typeface="Tahoma" pitchFamily="34" charset="0"/>
              <a:cs typeface="Tahoma" pitchFamily="34" charset="0"/>
            </a:endParaRPr>
          </a:p>
          <a:p>
            <a:r>
              <a:rPr lang="da-DK" sz="1400" dirty="0">
                <a:solidFill>
                  <a:schemeClr val="bg1"/>
                </a:solidFill>
                <a:latin typeface="Tahoma" pitchFamily="34" charset="0"/>
                <a:ea typeface="Tahoma" pitchFamily="34" charset="0"/>
                <a:cs typeface="Tahoma" pitchFamily="34" charset="0"/>
              </a:rPr>
              <a:t>23. Hvordan vil du prioriterer det kommende kommunalvalgs vigtigste emner?</a:t>
            </a:r>
          </a:p>
          <a:p>
            <a:endParaRPr lang="da-DK" sz="1400" dirty="0">
              <a:solidFill>
                <a:schemeClr val="bg1"/>
              </a:solidFill>
              <a:latin typeface="Tahoma" pitchFamily="34" charset="0"/>
              <a:ea typeface="Tahoma" pitchFamily="34" charset="0"/>
              <a:cs typeface="Tahoma" pitchFamily="34" charset="0"/>
            </a:endParaRP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8222B166-2EC5-6EF5-5852-FC64A40DA027}"/>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Tabel 4">
            <a:extLst>
              <a:ext uri="{FF2B5EF4-FFF2-40B4-BE49-F238E27FC236}">
                <a16:creationId xmlns:a16="http://schemas.microsoft.com/office/drawing/2014/main" id="{E96ED188-3D90-0FF3-CCA3-259FA2282616}"/>
              </a:ext>
            </a:extLst>
          </p:cNvPr>
          <p:cNvGraphicFramePr>
            <a:graphicFrameLocks noGrp="1"/>
          </p:cNvGraphicFramePr>
          <p:nvPr>
            <p:extLst>
              <p:ext uri="{D42A27DB-BD31-4B8C-83A1-F6EECF244321}">
                <p14:modId xmlns:p14="http://schemas.microsoft.com/office/powerpoint/2010/main" val="1577762029"/>
              </p:ext>
            </p:extLst>
          </p:nvPr>
        </p:nvGraphicFramePr>
        <p:xfrm>
          <a:off x="2357989" y="338026"/>
          <a:ext cx="8957707" cy="6157719"/>
        </p:xfrm>
        <a:graphic>
          <a:graphicData uri="http://schemas.openxmlformats.org/drawingml/2006/table">
            <a:tbl>
              <a:tblPr/>
              <a:tblGrid>
                <a:gridCol w="1569907">
                  <a:extLst>
                    <a:ext uri="{9D8B030D-6E8A-4147-A177-3AD203B41FA5}">
                      <a16:colId xmlns:a16="http://schemas.microsoft.com/office/drawing/2014/main" val="2089299371"/>
                    </a:ext>
                  </a:extLst>
                </a:gridCol>
                <a:gridCol w="492520">
                  <a:extLst>
                    <a:ext uri="{9D8B030D-6E8A-4147-A177-3AD203B41FA5}">
                      <a16:colId xmlns:a16="http://schemas.microsoft.com/office/drawing/2014/main" val="633638335"/>
                    </a:ext>
                  </a:extLst>
                </a:gridCol>
                <a:gridCol w="492520">
                  <a:extLst>
                    <a:ext uri="{9D8B030D-6E8A-4147-A177-3AD203B41FA5}">
                      <a16:colId xmlns:a16="http://schemas.microsoft.com/office/drawing/2014/main" val="1840943305"/>
                    </a:ext>
                  </a:extLst>
                </a:gridCol>
                <a:gridCol w="492520">
                  <a:extLst>
                    <a:ext uri="{9D8B030D-6E8A-4147-A177-3AD203B41FA5}">
                      <a16:colId xmlns:a16="http://schemas.microsoft.com/office/drawing/2014/main" val="3979174237"/>
                    </a:ext>
                  </a:extLst>
                </a:gridCol>
                <a:gridCol w="492520">
                  <a:extLst>
                    <a:ext uri="{9D8B030D-6E8A-4147-A177-3AD203B41FA5}">
                      <a16:colId xmlns:a16="http://schemas.microsoft.com/office/drawing/2014/main" val="739841990"/>
                    </a:ext>
                  </a:extLst>
                </a:gridCol>
                <a:gridCol w="492520">
                  <a:extLst>
                    <a:ext uri="{9D8B030D-6E8A-4147-A177-3AD203B41FA5}">
                      <a16:colId xmlns:a16="http://schemas.microsoft.com/office/drawing/2014/main" val="3590790579"/>
                    </a:ext>
                  </a:extLst>
                </a:gridCol>
                <a:gridCol w="492520">
                  <a:extLst>
                    <a:ext uri="{9D8B030D-6E8A-4147-A177-3AD203B41FA5}">
                      <a16:colId xmlns:a16="http://schemas.microsoft.com/office/drawing/2014/main" val="2924631690"/>
                    </a:ext>
                  </a:extLst>
                </a:gridCol>
                <a:gridCol w="492520">
                  <a:extLst>
                    <a:ext uri="{9D8B030D-6E8A-4147-A177-3AD203B41FA5}">
                      <a16:colId xmlns:a16="http://schemas.microsoft.com/office/drawing/2014/main" val="3735457274"/>
                    </a:ext>
                  </a:extLst>
                </a:gridCol>
                <a:gridCol w="492520">
                  <a:extLst>
                    <a:ext uri="{9D8B030D-6E8A-4147-A177-3AD203B41FA5}">
                      <a16:colId xmlns:a16="http://schemas.microsoft.com/office/drawing/2014/main" val="1304344430"/>
                    </a:ext>
                  </a:extLst>
                </a:gridCol>
                <a:gridCol w="492520">
                  <a:extLst>
                    <a:ext uri="{9D8B030D-6E8A-4147-A177-3AD203B41FA5}">
                      <a16:colId xmlns:a16="http://schemas.microsoft.com/office/drawing/2014/main" val="1016648571"/>
                    </a:ext>
                  </a:extLst>
                </a:gridCol>
                <a:gridCol w="492520">
                  <a:extLst>
                    <a:ext uri="{9D8B030D-6E8A-4147-A177-3AD203B41FA5}">
                      <a16:colId xmlns:a16="http://schemas.microsoft.com/office/drawing/2014/main" val="3560265184"/>
                    </a:ext>
                  </a:extLst>
                </a:gridCol>
                <a:gridCol w="492520">
                  <a:extLst>
                    <a:ext uri="{9D8B030D-6E8A-4147-A177-3AD203B41FA5}">
                      <a16:colId xmlns:a16="http://schemas.microsoft.com/office/drawing/2014/main" val="2856348608"/>
                    </a:ext>
                  </a:extLst>
                </a:gridCol>
                <a:gridCol w="492520">
                  <a:extLst>
                    <a:ext uri="{9D8B030D-6E8A-4147-A177-3AD203B41FA5}">
                      <a16:colId xmlns:a16="http://schemas.microsoft.com/office/drawing/2014/main" val="1895480911"/>
                    </a:ext>
                  </a:extLst>
                </a:gridCol>
                <a:gridCol w="492520">
                  <a:extLst>
                    <a:ext uri="{9D8B030D-6E8A-4147-A177-3AD203B41FA5}">
                      <a16:colId xmlns:a16="http://schemas.microsoft.com/office/drawing/2014/main" val="3691889350"/>
                    </a:ext>
                  </a:extLst>
                </a:gridCol>
                <a:gridCol w="492520">
                  <a:extLst>
                    <a:ext uri="{9D8B030D-6E8A-4147-A177-3AD203B41FA5}">
                      <a16:colId xmlns:a16="http://schemas.microsoft.com/office/drawing/2014/main" val="952201860"/>
                    </a:ext>
                  </a:extLst>
                </a:gridCol>
                <a:gridCol w="492520">
                  <a:extLst>
                    <a:ext uri="{9D8B030D-6E8A-4147-A177-3AD203B41FA5}">
                      <a16:colId xmlns:a16="http://schemas.microsoft.com/office/drawing/2014/main" val="3227712134"/>
                    </a:ext>
                  </a:extLst>
                </a:gridCol>
              </a:tblGrid>
              <a:tr h="240994">
                <a:tc>
                  <a:txBody>
                    <a:bodyPr/>
                    <a:lstStyle/>
                    <a:p>
                      <a:pPr algn="l" fontAlgn="b">
                        <a:buNone/>
                      </a:pPr>
                      <a:r>
                        <a:rPr lang="da-DK" sz="800" b="1" i="0" u="none" strike="noStrike" dirty="0">
                          <a:solidFill>
                            <a:srgbClr val="000000"/>
                          </a:solidFill>
                          <a:effectLst/>
                          <a:latin typeface="Aptos Narrow" panose="020B0004020202020204" pitchFamily="34" charset="0"/>
                        </a:rPr>
                        <a:t>24g.  Hjemmeplejen for de ældre?</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Kvinde</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18-39år</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40-64år</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65år+</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Egethus</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Ejerlejlighed</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Almen udlejningsbolig</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Privat udlejningsbolig</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442072"/>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2942379"/>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115318"/>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19,9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64341"/>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39,3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359116"/>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36,0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6098775"/>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1353467"/>
                  </a:ext>
                </a:extLst>
              </a:tr>
              <a:tr h="89589">
                <a:tc>
                  <a:txBody>
                    <a:bodyPr/>
                    <a:lstStyle/>
                    <a:p>
                      <a:pPr algn="l" fontAlgn="b">
                        <a:buNone/>
                      </a:pPr>
                      <a:r>
                        <a:rPr lang="da-DK" sz="800" b="1" i="0" u="none" strike="noStrike">
                          <a:solidFill>
                            <a:srgbClr val="000000"/>
                          </a:solidFill>
                          <a:effectLst/>
                          <a:latin typeface="Aptos Narrow" panose="020B0004020202020204" pitchFamily="34" charset="0"/>
                        </a:rPr>
                        <a:t>24h. Bedre folkeskoler?</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897177"/>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2809720"/>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950070"/>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4706684"/>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40,6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0704217"/>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29,6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3876582"/>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5231007"/>
                  </a:ext>
                </a:extLst>
              </a:tr>
              <a:tr h="162156">
                <a:tc>
                  <a:txBody>
                    <a:bodyPr/>
                    <a:lstStyle/>
                    <a:p>
                      <a:pPr algn="l" fontAlgn="b">
                        <a:buNone/>
                      </a:pPr>
                      <a:r>
                        <a:rPr lang="da-DK" sz="800" b="1" i="0" u="none" strike="noStrike">
                          <a:solidFill>
                            <a:srgbClr val="000000"/>
                          </a:solidFill>
                          <a:effectLst/>
                          <a:latin typeface="Aptos Narrow" panose="020B0004020202020204" pitchFamily="34" charset="0"/>
                        </a:rPr>
                        <a:t>24i. Fremme af nærheden for Sundhedstilbud?</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9283658"/>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0719022"/>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7207143"/>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960783"/>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2101611"/>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16,9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8941781"/>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1" i="0" u="none" strike="noStrike" dirty="0">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526995"/>
                  </a:ext>
                </a:extLst>
              </a:tr>
              <a:tr h="240994">
                <a:tc>
                  <a:txBody>
                    <a:bodyPr/>
                    <a:lstStyle/>
                    <a:p>
                      <a:pPr algn="l" fontAlgn="b">
                        <a:buNone/>
                      </a:pPr>
                      <a:r>
                        <a:rPr lang="da-DK" sz="800" b="1" i="0" u="none" strike="noStrike">
                          <a:solidFill>
                            <a:srgbClr val="000000"/>
                          </a:solidFill>
                          <a:effectLst/>
                          <a:latin typeface="Aptos Narrow" panose="020B0004020202020204" pitchFamily="34" charset="0"/>
                        </a:rPr>
                        <a:t>24j. Bekæmpelse af ensomhed?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Alle</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Øst for Storebælt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Fyn</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Jylland</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18-39 år</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40-64 år</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65år+</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Egethus</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Ejerlejlighed</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Almen udlejningsbolig</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Privat udlejningsbolig</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Andelsbolig</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Andet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876734"/>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574031"/>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12,9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2012276"/>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37,6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020115"/>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34,7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0112438"/>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12,1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5659670"/>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8454251"/>
                  </a:ext>
                </a:extLst>
              </a:tr>
              <a:tr h="319833">
                <a:tc>
                  <a:txBody>
                    <a:bodyPr/>
                    <a:lstStyle/>
                    <a:p>
                      <a:pPr algn="l" fontAlgn="b">
                        <a:buNone/>
                      </a:pPr>
                      <a:r>
                        <a:rPr lang="da-DK" sz="800" b="1" i="0" u="none" strike="noStrike">
                          <a:solidFill>
                            <a:srgbClr val="000000"/>
                          </a:solidFill>
                          <a:effectLst/>
                          <a:latin typeface="Aptos Narrow" panose="020B0004020202020204" pitchFamily="34" charset="0"/>
                        </a:rPr>
                        <a:t>24k. Generel tilgængelighed i hele byen for ældre og andre med syns- eller bevægelsesreduktion?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1222617"/>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39636"/>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0415208"/>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36,1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34,6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856778"/>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35,5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6247814"/>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1040078"/>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091975"/>
                  </a:ext>
                </a:extLst>
              </a:tr>
              <a:tr h="162156">
                <a:tc>
                  <a:txBody>
                    <a:bodyPr/>
                    <a:lstStyle/>
                    <a:p>
                      <a:pPr algn="l" fontAlgn="b">
                        <a:buNone/>
                      </a:pPr>
                      <a:r>
                        <a:rPr lang="da-DK" sz="800" b="1" i="0" u="none" strike="noStrike">
                          <a:solidFill>
                            <a:srgbClr val="000000"/>
                          </a:solidFill>
                          <a:effectLst/>
                          <a:latin typeface="Aptos Narrow" panose="020B0004020202020204" pitchFamily="34" charset="0"/>
                        </a:rPr>
                        <a:t>24l. Flere arbejdspladser/vækst til kommunen?</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 </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52672"/>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Slet 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7720314"/>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Ikke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9,0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018438"/>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Lidt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33,4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871911"/>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39,4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42,2</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46,7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483612"/>
                  </a:ext>
                </a:extLst>
              </a:tr>
              <a:tr h="89589">
                <a:tc>
                  <a:txBody>
                    <a:bodyPr/>
                    <a:lstStyle/>
                    <a:p>
                      <a:pPr algn="l" fontAlgn="b">
                        <a:buNone/>
                      </a:pPr>
                      <a:r>
                        <a:rPr lang="da-DK" sz="800" b="0" i="0" u="none" strike="noStrike">
                          <a:solidFill>
                            <a:srgbClr val="000000"/>
                          </a:solidFill>
                          <a:effectLst/>
                          <a:latin typeface="Aptos Narrow" panose="020B0004020202020204" pitchFamily="34" charset="0"/>
                        </a:rPr>
                        <a:t>Meget vigtigt</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1" i="0" u="none" strike="noStrike" dirty="0">
                          <a:solidFill>
                            <a:srgbClr val="000000"/>
                          </a:solidFill>
                          <a:effectLst/>
                          <a:latin typeface="Aptos Narrow" panose="020B0004020202020204" pitchFamily="34" charset="0"/>
                        </a:rPr>
                        <a:t>16,3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12,4</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13,9</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18,8</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16,6</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17,3</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21,1</a:t>
                      </a:r>
                    </a:p>
                  </a:txBody>
                  <a:tcPr marL="4479" marR="4479" marT="44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0068880"/>
                  </a:ext>
                </a:extLst>
              </a:tr>
            </a:tbl>
          </a:graphicData>
        </a:graphic>
      </p:graphicFrame>
    </p:spTree>
    <p:extLst>
      <p:ext uri="{BB962C8B-B14F-4D97-AF65-F5344CB8AC3E}">
        <p14:creationId xmlns:p14="http://schemas.microsoft.com/office/powerpoint/2010/main" val="266300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F9B86DB-C1B1-DF65-0628-19EBD0F304F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819" t="35768" r="69571" b="26018"/>
          <a:stretch/>
        </p:blipFill>
        <p:spPr>
          <a:xfrm>
            <a:off x="1455159" y="1366551"/>
            <a:ext cx="3286599" cy="3846872"/>
          </a:xfrm>
          <a:custGeom>
            <a:avLst/>
            <a:gdLst/>
            <a:ahLst/>
            <a:cxnLst/>
            <a:rect l="l" t="t" r="r" b="b"/>
            <a:pathLst>
              <a:path w="2513339" h="2941793">
                <a:moveTo>
                  <a:pt x="1180182" y="463003"/>
                </a:moveTo>
                <a:lnTo>
                  <a:pt x="681883" y="1796882"/>
                </a:lnTo>
                <a:lnTo>
                  <a:pt x="1674109" y="1796882"/>
                </a:lnTo>
                <a:close/>
                <a:moveTo>
                  <a:pt x="633801" y="0"/>
                </a:moveTo>
                <a:lnTo>
                  <a:pt x="1385621" y="0"/>
                </a:lnTo>
                <a:lnTo>
                  <a:pt x="2513339" y="2941793"/>
                </a:lnTo>
                <a:lnTo>
                  <a:pt x="2089358" y="2941793"/>
                </a:lnTo>
                <a:lnTo>
                  <a:pt x="1722191" y="1966842"/>
                </a:lnTo>
                <a:lnTo>
                  <a:pt x="620688" y="1966842"/>
                </a:lnTo>
                <a:lnTo>
                  <a:pt x="275376" y="2941793"/>
                </a:lnTo>
                <a:lnTo>
                  <a:pt x="0" y="2941793"/>
                </a:lnTo>
                <a:lnTo>
                  <a:pt x="904806" y="515483"/>
                </a:lnTo>
                <a:cubicBezTo>
                  <a:pt x="920924" y="475576"/>
                  <a:pt x="935677" y="435122"/>
                  <a:pt x="949063" y="394122"/>
                </a:cubicBezTo>
                <a:cubicBezTo>
                  <a:pt x="962449" y="353121"/>
                  <a:pt x="969552" y="314854"/>
                  <a:pt x="970372" y="279321"/>
                </a:cubicBezTo>
                <a:cubicBezTo>
                  <a:pt x="970007" y="224289"/>
                  <a:pt x="941231" y="182378"/>
                  <a:pt x="884043" y="153587"/>
                </a:cubicBezTo>
                <a:cubicBezTo>
                  <a:pt x="826856" y="124796"/>
                  <a:pt x="743442" y="98193"/>
                  <a:pt x="633801" y="73777"/>
                </a:cubicBezTo>
                <a:close/>
              </a:path>
            </a:pathLst>
          </a:custGeom>
        </p:spPr>
      </p:pic>
      <p:pic>
        <p:nvPicPr>
          <p:cNvPr id="3" name="Billede 2">
            <a:extLst>
              <a:ext uri="{FF2B5EF4-FFF2-40B4-BE49-F238E27FC236}">
                <a16:creationId xmlns:a16="http://schemas.microsoft.com/office/drawing/2014/main" id="{D9B8F091-B4B7-7FEB-B56D-4380EE3D5F6E}"/>
              </a:ext>
            </a:extLst>
          </p:cNvPr>
          <p:cNvPicPr>
            <a:picLocks noChangeAspect="1"/>
          </p:cNvPicPr>
          <p:nvPr/>
        </p:nvPicPr>
        <p:blipFill rotWithShape="1">
          <a:blip r:embed="rId4"/>
          <a:srcRect l="-5738" t="-1211" r="22010" b="-1145"/>
          <a:stretch/>
        </p:blipFill>
        <p:spPr>
          <a:xfrm>
            <a:off x="4524362" y="1366551"/>
            <a:ext cx="3157441" cy="3846872"/>
          </a:xfrm>
          <a:prstGeom prst="rect">
            <a:avLst/>
          </a:prstGeom>
        </p:spPr>
      </p:pic>
      <p:pic>
        <p:nvPicPr>
          <p:cNvPr id="4" name="Billede 3">
            <a:extLst>
              <a:ext uri="{FF2B5EF4-FFF2-40B4-BE49-F238E27FC236}">
                <a16:creationId xmlns:a16="http://schemas.microsoft.com/office/drawing/2014/main" id="{3BC554B3-3F10-FB45-770E-CDDFAB47458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522" t="26431" r="67287" b="27676"/>
          <a:stretch/>
        </p:blipFill>
        <p:spPr>
          <a:xfrm>
            <a:off x="7673560" y="1368928"/>
            <a:ext cx="3082834" cy="3851113"/>
          </a:xfrm>
          <a:custGeom>
            <a:avLst/>
            <a:gdLst/>
            <a:ahLst/>
            <a:cxnLst/>
            <a:rect l="l" t="t" r="r" b="b"/>
            <a:pathLst>
              <a:path w="2828165" h="3532977">
                <a:moveTo>
                  <a:pt x="1278643" y="1767861"/>
                </a:moveTo>
                <a:cubicBezTo>
                  <a:pt x="1262997" y="1767976"/>
                  <a:pt x="1247727" y="1768335"/>
                  <a:pt x="1232834" y="1768939"/>
                </a:cubicBezTo>
                <a:lnTo>
                  <a:pt x="975524" y="1768939"/>
                </a:lnTo>
                <a:lnTo>
                  <a:pt x="975524" y="2897790"/>
                </a:lnTo>
                <a:cubicBezTo>
                  <a:pt x="972833" y="3028729"/>
                  <a:pt x="978214" y="3125053"/>
                  <a:pt x="991665" y="3186763"/>
                </a:cubicBezTo>
                <a:cubicBezTo>
                  <a:pt x="1005116" y="3248473"/>
                  <a:pt x="1042780" y="3288014"/>
                  <a:pt x="1104655" y="3305386"/>
                </a:cubicBezTo>
                <a:cubicBezTo>
                  <a:pt x="1166531" y="3322758"/>
                  <a:pt x="1268760" y="3330407"/>
                  <a:pt x="1411343" y="3328332"/>
                </a:cubicBezTo>
                <a:cubicBezTo>
                  <a:pt x="1566308" y="3330115"/>
                  <a:pt x="1712035" y="3309632"/>
                  <a:pt x="1848525" y="3266882"/>
                </a:cubicBezTo>
                <a:cubicBezTo>
                  <a:pt x="1985014" y="3224132"/>
                  <a:pt x="2096125" y="3148421"/>
                  <a:pt x="2181857" y="3039749"/>
                </a:cubicBezTo>
                <a:cubicBezTo>
                  <a:pt x="2267589" y="2931076"/>
                  <a:pt x="2311800" y="2778746"/>
                  <a:pt x="2314490" y="2582759"/>
                </a:cubicBezTo>
                <a:cubicBezTo>
                  <a:pt x="2307359" y="2319812"/>
                  <a:pt x="2238774" y="2130470"/>
                  <a:pt x="2108735" y="2014733"/>
                </a:cubicBezTo>
                <a:cubicBezTo>
                  <a:pt x="1978696" y="1898997"/>
                  <a:pt x="1829988" y="1827889"/>
                  <a:pt x="1662612" y="1801411"/>
                </a:cubicBezTo>
                <a:cubicBezTo>
                  <a:pt x="1516158" y="1778243"/>
                  <a:pt x="1388168" y="1767060"/>
                  <a:pt x="1278643" y="1767861"/>
                </a:cubicBezTo>
                <a:close/>
                <a:moveTo>
                  <a:pt x="1296490" y="204137"/>
                </a:moveTo>
                <a:cubicBezTo>
                  <a:pt x="1158095" y="205214"/>
                  <a:pt x="1069704" y="227144"/>
                  <a:pt x="1031318" y="269928"/>
                </a:cubicBezTo>
                <a:cubicBezTo>
                  <a:pt x="987448" y="318824"/>
                  <a:pt x="968850" y="428435"/>
                  <a:pt x="975524" y="598758"/>
                </a:cubicBezTo>
                <a:lnTo>
                  <a:pt x="975524" y="1564912"/>
                </a:lnTo>
                <a:lnTo>
                  <a:pt x="1232834" y="1564912"/>
                </a:lnTo>
                <a:cubicBezTo>
                  <a:pt x="1336562" y="1568510"/>
                  <a:pt x="1458184" y="1557814"/>
                  <a:pt x="1597698" y="1532824"/>
                </a:cubicBezTo>
                <a:cubicBezTo>
                  <a:pt x="1737213" y="1507833"/>
                  <a:pt x="1860390" y="1446963"/>
                  <a:pt x="1967231" y="1350211"/>
                </a:cubicBezTo>
                <a:cubicBezTo>
                  <a:pt x="2074071" y="1253460"/>
                  <a:pt x="2130343" y="1099241"/>
                  <a:pt x="2136049" y="887554"/>
                </a:cubicBezTo>
                <a:cubicBezTo>
                  <a:pt x="2129922" y="622496"/>
                  <a:pt x="2052904" y="441125"/>
                  <a:pt x="1904993" y="343440"/>
                </a:cubicBezTo>
                <a:cubicBezTo>
                  <a:pt x="1757083" y="245754"/>
                  <a:pt x="1575040" y="199592"/>
                  <a:pt x="1358864" y="204953"/>
                </a:cubicBezTo>
                <a:cubicBezTo>
                  <a:pt x="1337052" y="204255"/>
                  <a:pt x="1316261" y="203984"/>
                  <a:pt x="1296490" y="204137"/>
                </a:cubicBezTo>
                <a:close/>
                <a:moveTo>
                  <a:pt x="1520387" y="4"/>
                </a:moveTo>
                <a:cubicBezTo>
                  <a:pt x="1642635" y="-247"/>
                  <a:pt x="1783591" y="12813"/>
                  <a:pt x="1943257" y="39184"/>
                </a:cubicBezTo>
                <a:cubicBezTo>
                  <a:pt x="2125731" y="69321"/>
                  <a:pt x="2287201" y="144638"/>
                  <a:pt x="2427666" y="265135"/>
                </a:cubicBezTo>
                <a:cubicBezTo>
                  <a:pt x="2568131" y="385631"/>
                  <a:pt x="2642150" y="579103"/>
                  <a:pt x="2649723" y="845547"/>
                </a:cubicBezTo>
                <a:cubicBezTo>
                  <a:pt x="2646490" y="1024692"/>
                  <a:pt x="2610442" y="1169889"/>
                  <a:pt x="2541581" y="1281140"/>
                </a:cubicBezTo>
                <a:cubicBezTo>
                  <a:pt x="2472719" y="1392391"/>
                  <a:pt x="2390447" y="1476501"/>
                  <a:pt x="2294764" y="1533472"/>
                </a:cubicBezTo>
                <a:cubicBezTo>
                  <a:pt x="2199081" y="1590443"/>
                  <a:pt x="2109390" y="1627080"/>
                  <a:pt x="2025691" y="1643384"/>
                </a:cubicBezTo>
                <a:lnTo>
                  <a:pt x="2025691" y="1653846"/>
                </a:lnTo>
                <a:cubicBezTo>
                  <a:pt x="2151268" y="1674668"/>
                  <a:pt x="2275050" y="1716793"/>
                  <a:pt x="2397038" y="1780221"/>
                </a:cubicBezTo>
                <a:cubicBezTo>
                  <a:pt x="2519027" y="1843649"/>
                  <a:pt x="2620602" y="1939469"/>
                  <a:pt x="2701765" y="2067681"/>
                </a:cubicBezTo>
                <a:cubicBezTo>
                  <a:pt x="2782929" y="2195893"/>
                  <a:pt x="2825062" y="2367586"/>
                  <a:pt x="2828165" y="2582759"/>
                </a:cubicBezTo>
                <a:cubicBezTo>
                  <a:pt x="2824013" y="2817686"/>
                  <a:pt x="2770020" y="3000682"/>
                  <a:pt x="2666186" y="3131746"/>
                </a:cubicBezTo>
                <a:cubicBezTo>
                  <a:pt x="2562353" y="3262811"/>
                  <a:pt x="2433593" y="3356782"/>
                  <a:pt x="2279905" y="3413659"/>
                </a:cubicBezTo>
                <a:cubicBezTo>
                  <a:pt x="2126216" y="3470536"/>
                  <a:pt x="1972514" y="3505157"/>
                  <a:pt x="1818798" y="3517522"/>
                </a:cubicBezTo>
                <a:cubicBezTo>
                  <a:pt x="1665082" y="3529886"/>
                  <a:pt x="1536265" y="3534832"/>
                  <a:pt x="1432347" y="3532359"/>
                </a:cubicBezTo>
                <a:lnTo>
                  <a:pt x="519580" y="3532359"/>
                </a:lnTo>
                <a:lnTo>
                  <a:pt x="519580" y="598802"/>
                </a:lnTo>
                <a:cubicBezTo>
                  <a:pt x="521426" y="466889"/>
                  <a:pt x="509569" y="369591"/>
                  <a:pt x="484008" y="306908"/>
                </a:cubicBezTo>
                <a:cubicBezTo>
                  <a:pt x="458447" y="244225"/>
                  <a:pt x="408102" y="199043"/>
                  <a:pt x="332974" y="171364"/>
                </a:cubicBezTo>
                <a:cubicBezTo>
                  <a:pt x="257846" y="143684"/>
                  <a:pt x="146855" y="116393"/>
                  <a:pt x="0" y="89491"/>
                </a:cubicBezTo>
                <a:lnTo>
                  <a:pt x="0" y="926"/>
                </a:lnTo>
                <a:lnTo>
                  <a:pt x="1469140" y="926"/>
                </a:lnTo>
                <a:cubicBezTo>
                  <a:pt x="1485841" y="347"/>
                  <a:pt x="1502923" y="40"/>
                  <a:pt x="1520387" y="4"/>
                </a:cubicBezTo>
                <a:close/>
              </a:path>
            </a:pathLst>
          </a:custGeom>
        </p:spPr>
      </p:pic>
      <p:pic>
        <p:nvPicPr>
          <p:cNvPr id="6" name="Billede 5">
            <a:extLst>
              <a:ext uri="{FF2B5EF4-FFF2-40B4-BE49-F238E27FC236}">
                <a16:creationId xmlns:a16="http://schemas.microsoft.com/office/drawing/2014/main" id="{768A2823-8A1E-E389-FCF8-061D1A9BC9B4}"/>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006" t="68365" r="39676" b="28495"/>
          <a:stretch/>
        </p:blipFill>
        <p:spPr>
          <a:xfrm>
            <a:off x="3224840" y="5811921"/>
            <a:ext cx="6014419" cy="241729"/>
          </a:xfrm>
          <a:custGeom>
            <a:avLst/>
            <a:gdLst/>
            <a:ahLst/>
            <a:cxnLst/>
            <a:rect l="l" t="t" r="r" b="b"/>
            <a:pathLst>
              <a:path w="6014419" h="241729">
                <a:moveTo>
                  <a:pt x="5988463" y="159855"/>
                </a:moveTo>
                <a:lnTo>
                  <a:pt x="6014419" y="159855"/>
                </a:lnTo>
                <a:lnTo>
                  <a:pt x="6014419" y="188611"/>
                </a:lnTo>
                <a:lnTo>
                  <a:pt x="5988463" y="188611"/>
                </a:lnTo>
                <a:close/>
                <a:moveTo>
                  <a:pt x="3845338" y="159855"/>
                </a:moveTo>
                <a:lnTo>
                  <a:pt x="3871294" y="159855"/>
                </a:lnTo>
                <a:lnTo>
                  <a:pt x="3871294" y="188611"/>
                </a:lnTo>
                <a:lnTo>
                  <a:pt x="3845338" y="188611"/>
                </a:lnTo>
                <a:close/>
                <a:moveTo>
                  <a:pt x="1892713" y="159855"/>
                </a:moveTo>
                <a:lnTo>
                  <a:pt x="1918670" y="159855"/>
                </a:lnTo>
                <a:lnTo>
                  <a:pt x="1918670" y="188611"/>
                </a:lnTo>
                <a:lnTo>
                  <a:pt x="1892713" y="188611"/>
                </a:lnTo>
                <a:close/>
                <a:moveTo>
                  <a:pt x="5724995" y="118541"/>
                </a:moveTo>
                <a:cubicBezTo>
                  <a:pt x="5723608" y="120580"/>
                  <a:pt x="5718834" y="123158"/>
                  <a:pt x="5710670" y="126274"/>
                </a:cubicBezTo>
                <a:cubicBezTo>
                  <a:pt x="5704633" y="128578"/>
                  <a:pt x="5699937" y="130799"/>
                  <a:pt x="5696580" y="132935"/>
                </a:cubicBezTo>
                <a:cubicBezTo>
                  <a:pt x="5693223" y="135071"/>
                  <a:pt x="5690667" y="137695"/>
                  <a:pt x="5688911" y="140807"/>
                </a:cubicBezTo>
                <a:cubicBezTo>
                  <a:pt x="5687155" y="143919"/>
                  <a:pt x="5686277" y="148028"/>
                  <a:pt x="5686277" y="153135"/>
                </a:cubicBezTo>
                <a:cubicBezTo>
                  <a:pt x="5686277" y="159757"/>
                  <a:pt x="5687737" y="164939"/>
                  <a:pt x="5690658" y="168680"/>
                </a:cubicBezTo>
                <a:cubicBezTo>
                  <a:pt x="5693579" y="172421"/>
                  <a:pt x="5697689" y="174292"/>
                  <a:pt x="5702986" y="174292"/>
                </a:cubicBezTo>
                <a:cubicBezTo>
                  <a:pt x="5707023" y="174292"/>
                  <a:pt x="5710685" y="173068"/>
                  <a:pt x="5713972" y="170620"/>
                </a:cubicBezTo>
                <a:cubicBezTo>
                  <a:pt x="5717259" y="168172"/>
                  <a:pt x="5719918" y="164303"/>
                  <a:pt x="5721949" y="159012"/>
                </a:cubicBezTo>
                <a:cubicBezTo>
                  <a:pt x="5723979" y="153722"/>
                  <a:pt x="5724995" y="147037"/>
                  <a:pt x="5724995" y="138959"/>
                </a:cubicBezTo>
                <a:close/>
                <a:moveTo>
                  <a:pt x="4772495" y="118541"/>
                </a:moveTo>
                <a:cubicBezTo>
                  <a:pt x="4771108" y="120580"/>
                  <a:pt x="4766333" y="123158"/>
                  <a:pt x="4758170" y="126274"/>
                </a:cubicBezTo>
                <a:cubicBezTo>
                  <a:pt x="4752133" y="128578"/>
                  <a:pt x="4747437" y="130799"/>
                  <a:pt x="4744080" y="132935"/>
                </a:cubicBezTo>
                <a:cubicBezTo>
                  <a:pt x="4740724" y="135071"/>
                  <a:pt x="4738168" y="137695"/>
                  <a:pt x="4736412" y="140807"/>
                </a:cubicBezTo>
                <a:cubicBezTo>
                  <a:pt x="4734655" y="143919"/>
                  <a:pt x="4733778" y="148028"/>
                  <a:pt x="4733778" y="153135"/>
                </a:cubicBezTo>
                <a:cubicBezTo>
                  <a:pt x="4733778" y="159757"/>
                  <a:pt x="4735238" y="164939"/>
                  <a:pt x="4738159" y="168680"/>
                </a:cubicBezTo>
                <a:cubicBezTo>
                  <a:pt x="4741079" y="172421"/>
                  <a:pt x="4745189" y="174292"/>
                  <a:pt x="4750487" y="174292"/>
                </a:cubicBezTo>
                <a:cubicBezTo>
                  <a:pt x="4754523" y="174292"/>
                  <a:pt x="4758185" y="173068"/>
                  <a:pt x="4761472" y="170620"/>
                </a:cubicBezTo>
                <a:cubicBezTo>
                  <a:pt x="4764759" y="168172"/>
                  <a:pt x="4767419" y="164303"/>
                  <a:pt x="4769449" y="159012"/>
                </a:cubicBezTo>
                <a:cubicBezTo>
                  <a:pt x="4771480" y="153722"/>
                  <a:pt x="4772495" y="147037"/>
                  <a:pt x="4772495" y="138959"/>
                </a:cubicBezTo>
                <a:close/>
                <a:moveTo>
                  <a:pt x="371945" y="118541"/>
                </a:moveTo>
                <a:cubicBezTo>
                  <a:pt x="370559" y="120580"/>
                  <a:pt x="365784" y="123158"/>
                  <a:pt x="357620" y="126274"/>
                </a:cubicBezTo>
                <a:cubicBezTo>
                  <a:pt x="351583" y="128578"/>
                  <a:pt x="346887" y="130799"/>
                  <a:pt x="343530" y="132935"/>
                </a:cubicBezTo>
                <a:cubicBezTo>
                  <a:pt x="340174" y="135071"/>
                  <a:pt x="337618" y="137695"/>
                  <a:pt x="335862" y="140807"/>
                </a:cubicBezTo>
                <a:cubicBezTo>
                  <a:pt x="334105" y="143919"/>
                  <a:pt x="333227" y="148028"/>
                  <a:pt x="333227" y="153135"/>
                </a:cubicBezTo>
                <a:cubicBezTo>
                  <a:pt x="333227" y="159757"/>
                  <a:pt x="334688" y="164939"/>
                  <a:pt x="337609" y="168680"/>
                </a:cubicBezTo>
                <a:cubicBezTo>
                  <a:pt x="340530" y="172421"/>
                  <a:pt x="344639" y="174292"/>
                  <a:pt x="349937" y="174292"/>
                </a:cubicBezTo>
                <a:cubicBezTo>
                  <a:pt x="353973" y="174292"/>
                  <a:pt x="357635" y="173068"/>
                  <a:pt x="360922" y="170620"/>
                </a:cubicBezTo>
                <a:cubicBezTo>
                  <a:pt x="364209" y="168172"/>
                  <a:pt x="366868" y="164303"/>
                  <a:pt x="368899" y="159012"/>
                </a:cubicBezTo>
                <a:cubicBezTo>
                  <a:pt x="370930" y="153722"/>
                  <a:pt x="371945" y="147037"/>
                  <a:pt x="371945" y="138959"/>
                </a:cubicBezTo>
                <a:close/>
                <a:moveTo>
                  <a:pt x="200495" y="118541"/>
                </a:moveTo>
                <a:cubicBezTo>
                  <a:pt x="199109" y="120580"/>
                  <a:pt x="194334" y="123158"/>
                  <a:pt x="186170" y="126274"/>
                </a:cubicBezTo>
                <a:cubicBezTo>
                  <a:pt x="180133" y="128578"/>
                  <a:pt x="175437" y="130799"/>
                  <a:pt x="172080" y="132935"/>
                </a:cubicBezTo>
                <a:cubicBezTo>
                  <a:pt x="168724" y="135071"/>
                  <a:pt x="166168" y="137695"/>
                  <a:pt x="164412" y="140807"/>
                </a:cubicBezTo>
                <a:cubicBezTo>
                  <a:pt x="162655" y="143919"/>
                  <a:pt x="161777" y="148028"/>
                  <a:pt x="161777" y="153135"/>
                </a:cubicBezTo>
                <a:cubicBezTo>
                  <a:pt x="161777" y="159757"/>
                  <a:pt x="163238" y="164939"/>
                  <a:pt x="166159" y="168680"/>
                </a:cubicBezTo>
                <a:cubicBezTo>
                  <a:pt x="169080" y="172421"/>
                  <a:pt x="173189" y="174292"/>
                  <a:pt x="178486" y="174292"/>
                </a:cubicBezTo>
                <a:cubicBezTo>
                  <a:pt x="182523" y="174292"/>
                  <a:pt x="186185" y="173068"/>
                  <a:pt x="189472" y="170620"/>
                </a:cubicBezTo>
                <a:cubicBezTo>
                  <a:pt x="192759" y="168172"/>
                  <a:pt x="195418" y="164303"/>
                  <a:pt x="197449" y="159012"/>
                </a:cubicBezTo>
                <a:cubicBezTo>
                  <a:pt x="199480" y="153722"/>
                  <a:pt x="200495" y="147037"/>
                  <a:pt x="200495" y="138959"/>
                </a:cubicBezTo>
                <a:close/>
                <a:moveTo>
                  <a:pt x="4872275" y="67187"/>
                </a:moveTo>
                <a:cubicBezTo>
                  <a:pt x="4863736" y="67187"/>
                  <a:pt x="4857382" y="71702"/>
                  <a:pt x="4853215" y="80733"/>
                </a:cubicBezTo>
                <a:cubicBezTo>
                  <a:pt x="4849048" y="89763"/>
                  <a:pt x="4846964" y="104413"/>
                  <a:pt x="4846964" y="124682"/>
                </a:cubicBezTo>
                <a:cubicBezTo>
                  <a:pt x="4846964" y="141923"/>
                  <a:pt x="4849200" y="154583"/>
                  <a:pt x="4853673" y="162664"/>
                </a:cubicBezTo>
                <a:cubicBezTo>
                  <a:pt x="4858146" y="170744"/>
                  <a:pt x="4864305" y="174784"/>
                  <a:pt x="4872151" y="174784"/>
                </a:cubicBezTo>
                <a:cubicBezTo>
                  <a:pt x="4880053" y="174784"/>
                  <a:pt x="4886063" y="170683"/>
                  <a:pt x="4890181" y="162479"/>
                </a:cubicBezTo>
                <a:cubicBezTo>
                  <a:pt x="4894298" y="154276"/>
                  <a:pt x="4896357" y="141348"/>
                  <a:pt x="4896357" y="123697"/>
                </a:cubicBezTo>
                <a:cubicBezTo>
                  <a:pt x="4896357" y="111088"/>
                  <a:pt x="4895637" y="100640"/>
                  <a:pt x="4894197" y="92354"/>
                </a:cubicBezTo>
                <a:cubicBezTo>
                  <a:pt x="4892757" y="84068"/>
                  <a:pt x="4890285" y="77802"/>
                  <a:pt x="4886780" y="73556"/>
                </a:cubicBezTo>
                <a:cubicBezTo>
                  <a:pt x="4883276" y="69310"/>
                  <a:pt x="4878441" y="67187"/>
                  <a:pt x="4872275" y="67187"/>
                </a:cubicBezTo>
                <a:close/>
                <a:moveTo>
                  <a:pt x="4168443" y="67187"/>
                </a:moveTo>
                <a:cubicBezTo>
                  <a:pt x="4160849" y="67187"/>
                  <a:pt x="4155019" y="71371"/>
                  <a:pt x="4150952" y="79738"/>
                </a:cubicBezTo>
                <a:cubicBezTo>
                  <a:pt x="4146885" y="88105"/>
                  <a:pt x="4144852" y="101854"/>
                  <a:pt x="4144852" y="120986"/>
                </a:cubicBezTo>
                <a:cubicBezTo>
                  <a:pt x="4144852" y="139737"/>
                  <a:pt x="4146904" y="153391"/>
                  <a:pt x="4151009" y="161948"/>
                </a:cubicBezTo>
                <a:cubicBezTo>
                  <a:pt x="4155114" y="170506"/>
                  <a:pt x="4161089" y="174784"/>
                  <a:pt x="4168934" y="174784"/>
                </a:cubicBezTo>
                <a:cubicBezTo>
                  <a:pt x="4185812" y="174784"/>
                  <a:pt x="4194251" y="157632"/>
                  <a:pt x="4194251" y="123327"/>
                </a:cubicBezTo>
                <a:cubicBezTo>
                  <a:pt x="4194251" y="103974"/>
                  <a:pt x="4192003" y="89779"/>
                  <a:pt x="4187508" y="80742"/>
                </a:cubicBezTo>
                <a:cubicBezTo>
                  <a:pt x="4183012" y="71706"/>
                  <a:pt x="4176657" y="67187"/>
                  <a:pt x="4168443" y="67187"/>
                </a:cubicBezTo>
                <a:close/>
                <a:moveTo>
                  <a:pt x="3539792" y="67187"/>
                </a:moveTo>
                <a:cubicBezTo>
                  <a:pt x="3532199" y="67187"/>
                  <a:pt x="3526369" y="71371"/>
                  <a:pt x="3522302" y="79738"/>
                </a:cubicBezTo>
                <a:cubicBezTo>
                  <a:pt x="3518235" y="88105"/>
                  <a:pt x="3516202" y="101854"/>
                  <a:pt x="3516202" y="120986"/>
                </a:cubicBezTo>
                <a:cubicBezTo>
                  <a:pt x="3516202" y="139737"/>
                  <a:pt x="3518254" y="153391"/>
                  <a:pt x="3522359" y="161948"/>
                </a:cubicBezTo>
                <a:cubicBezTo>
                  <a:pt x="3526464" y="170506"/>
                  <a:pt x="3532439" y="174784"/>
                  <a:pt x="3540285" y="174784"/>
                </a:cubicBezTo>
                <a:cubicBezTo>
                  <a:pt x="3557163" y="174784"/>
                  <a:pt x="3565601" y="157632"/>
                  <a:pt x="3565601" y="123327"/>
                </a:cubicBezTo>
                <a:cubicBezTo>
                  <a:pt x="3565601" y="103974"/>
                  <a:pt x="3563354" y="89779"/>
                  <a:pt x="3558858" y="80742"/>
                </a:cubicBezTo>
                <a:cubicBezTo>
                  <a:pt x="3554362" y="71706"/>
                  <a:pt x="3548007" y="67187"/>
                  <a:pt x="3539792" y="67187"/>
                </a:cubicBezTo>
                <a:close/>
                <a:moveTo>
                  <a:pt x="2710100" y="67187"/>
                </a:moveTo>
                <a:cubicBezTo>
                  <a:pt x="2701561" y="67187"/>
                  <a:pt x="2695207" y="71702"/>
                  <a:pt x="2691040" y="80733"/>
                </a:cubicBezTo>
                <a:cubicBezTo>
                  <a:pt x="2686873" y="89763"/>
                  <a:pt x="2684789" y="104413"/>
                  <a:pt x="2684789" y="124682"/>
                </a:cubicBezTo>
                <a:cubicBezTo>
                  <a:pt x="2684789" y="141923"/>
                  <a:pt x="2687025" y="154583"/>
                  <a:pt x="2691498" y="162664"/>
                </a:cubicBezTo>
                <a:cubicBezTo>
                  <a:pt x="2695971" y="170744"/>
                  <a:pt x="2702130" y="174784"/>
                  <a:pt x="2709976" y="174784"/>
                </a:cubicBezTo>
                <a:cubicBezTo>
                  <a:pt x="2717878" y="174784"/>
                  <a:pt x="2723888" y="170683"/>
                  <a:pt x="2728006" y="162479"/>
                </a:cubicBezTo>
                <a:cubicBezTo>
                  <a:pt x="2732124" y="154276"/>
                  <a:pt x="2734183" y="141348"/>
                  <a:pt x="2734183" y="123697"/>
                </a:cubicBezTo>
                <a:cubicBezTo>
                  <a:pt x="2734183" y="111088"/>
                  <a:pt x="2733462" y="100640"/>
                  <a:pt x="2732022" y="92354"/>
                </a:cubicBezTo>
                <a:cubicBezTo>
                  <a:pt x="2730582" y="84068"/>
                  <a:pt x="2728110" y="77802"/>
                  <a:pt x="2724606" y="73556"/>
                </a:cubicBezTo>
                <a:cubicBezTo>
                  <a:pt x="2721101" y="69310"/>
                  <a:pt x="2716266" y="67187"/>
                  <a:pt x="2710100" y="67187"/>
                </a:cubicBezTo>
                <a:close/>
                <a:moveTo>
                  <a:pt x="2215817" y="67187"/>
                </a:moveTo>
                <a:cubicBezTo>
                  <a:pt x="2208224" y="67187"/>
                  <a:pt x="2202394" y="71371"/>
                  <a:pt x="2198327" y="79738"/>
                </a:cubicBezTo>
                <a:cubicBezTo>
                  <a:pt x="2194261" y="88105"/>
                  <a:pt x="2192227" y="101854"/>
                  <a:pt x="2192227" y="120986"/>
                </a:cubicBezTo>
                <a:cubicBezTo>
                  <a:pt x="2192227" y="139737"/>
                  <a:pt x="2194280" y="153391"/>
                  <a:pt x="2198384" y="161948"/>
                </a:cubicBezTo>
                <a:cubicBezTo>
                  <a:pt x="2202489" y="170506"/>
                  <a:pt x="2208464" y="174784"/>
                  <a:pt x="2216310" y="174784"/>
                </a:cubicBezTo>
                <a:cubicBezTo>
                  <a:pt x="2233187" y="174784"/>
                  <a:pt x="2241627" y="157632"/>
                  <a:pt x="2241627" y="123327"/>
                </a:cubicBezTo>
                <a:cubicBezTo>
                  <a:pt x="2241627" y="103974"/>
                  <a:pt x="2239379" y="89779"/>
                  <a:pt x="2234883" y="80742"/>
                </a:cubicBezTo>
                <a:cubicBezTo>
                  <a:pt x="2230387" y="71706"/>
                  <a:pt x="2224032" y="67187"/>
                  <a:pt x="2215817" y="67187"/>
                </a:cubicBezTo>
                <a:close/>
                <a:moveTo>
                  <a:pt x="1491917" y="67187"/>
                </a:moveTo>
                <a:cubicBezTo>
                  <a:pt x="1484324" y="67187"/>
                  <a:pt x="1478494" y="71371"/>
                  <a:pt x="1474427" y="79738"/>
                </a:cubicBezTo>
                <a:cubicBezTo>
                  <a:pt x="1470360" y="88105"/>
                  <a:pt x="1468327" y="101854"/>
                  <a:pt x="1468327" y="120986"/>
                </a:cubicBezTo>
                <a:cubicBezTo>
                  <a:pt x="1468327" y="139737"/>
                  <a:pt x="1470379" y="153391"/>
                  <a:pt x="1474484" y="161948"/>
                </a:cubicBezTo>
                <a:cubicBezTo>
                  <a:pt x="1478589" y="170506"/>
                  <a:pt x="1484564" y="174784"/>
                  <a:pt x="1492410" y="174784"/>
                </a:cubicBezTo>
                <a:cubicBezTo>
                  <a:pt x="1509288" y="174784"/>
                  <a:pt x="1517727" y="157632"/>
                  <a:pt x="1517727" y="123327"/>
                </a:cubicBezTo>
                <a:cubicBezTo>
                  <a:pt x="1517727" y="103974"/>
                  <a:pt x="1515479" y="89779"/>
                  <a:pt x="1510983" y="80742"/>
                </a:cubicBezTo>
                <a:cubicBezTo>
                  <a:pt x="1506487" y="71706"/>
                  <a:pt x="1500132" y="67187"/>
                  <a:pt x="1491917" y="67187"/>
                </a:cubicBezTo>
                <a:close/>
                <a:moveTo>
                  <a:pt x="806117" y="67187"/>
                </a:moveTo>
                <a:cubicBezTo>
                  <a:pt x="798524" y="67187"/>
                  <a:pt x="792694" y="71371"/>
                  <a:pt x="788627" y="79738"/>
                </a:cubicBezTo>
                <a:cubicBezTo>
                  <a:pt x="784560" y="88105"/>
                  <a:pt x="782527" y="101854"/>
                  <a:pt x="782527" y="120986"/>
                </a:cubicBezTo>
                <a:cubicBezTo>
                  <a:pt x="782527" y="139737"/>
                  <a:pt x="784579" y="153391"/>
                  <a:pt x="788684" y="161948"/>
                </a:cubicBezTo>
                <a:cubicBezTo>
                  <a:pt x="792789" y="170506"/>
                  <a:pt x="798764" y="174784"/>
                  <a:pt x="806610" y="174784"/>
                </a:cubicBezTo>
                <a:cubicBezTo>
                  <a:pt x="823488" y="174784"/>
                  <a:pt x="831927" y="157632"/>
                  <a:pt x="831927" y="123327"/>
                </a:cubicBezTo>
                <a:cubicBezTo>
                  <a:pt x="831927" y="103974"/>
                  <a:pt x="829679" y="89779"/>
                  <a:pt x="825183" y="80742"/>
                </a:cubicBezTo>
                <a:cubicBezTo>
                  <a:pt x="820687" y="71706"/>
                  <a:pt x="814332" y="67187"/>
                  <a:pt x="806117" y="67187"/>
                </a:cubicBezTo>
                <a:close/>
                <a:moveTo>
                  <a:pt x="5865177" y="66940"/>
                </a:moveTo>
                <a:cubicBezTo>
                  <a:pt x="5858487" y="66940"/>
                  <a:pt x="5853292" y="68990"/>
                  <a:pt x="5849592" y="73090"/>
                </a:cubicBezTo>
                <a:cubicBezTo>
                  <a:pt x="5845892" y="77190"/>
                  <a:pt x="5843472" y="82281"/>
                  <a:pt x="5842333" y="88361"/>
                </a:cubicBezTo>
                <a:cubicBezTo>
                  <a:pt x="5841195" y="94442"/>
                  <a:pt x="5840476" y="100860"/>
                  <a:pt x="5840178" y="107616"/>
                </a:cubicBezTo>
                <a:lnTo>
                  <a:pt x="5888822" y="107616"/>
                </a:lnTo>
                <a:cubicBezTo>
                  <a:pt x="5888822" y="98457"/>
                  <a:pt x="5887968" y="90735"/>
                  <a:pt x="5886258" y="84450"/>
                </a:cubicBezTo>
                <a:cubicBezTo>
                  <a:pt x="5884548" y="78165"/>
                  <a:pt x="5882016" y="73675"/>
                  <a:pt x="5878661" y="70981"/>
                </a:cubicBezTo>
                <a:cubicBezTo>
                  <a:pt x="5875305" y="68287"/>
                  <a:pt x="5870811" y="66940"/>
                  <a:pt x="5865177" y="66940"/>
                </a:cubicBezTo>
                <a:close/>
                <a:moveTo>
                  <a:pt x="5293677" y="66940"/>
                </a:moveTo>
                <a:cubicBezTo>
                  <a:pt x="5286988" y="66940"/>
                  <a:pt x="5281793" y="68990"/>
                  <a:pt x="5278092" y="73090"/>
                </a:cubicBezTo>
                <a:cubicBezTo>
                  <a:pt x="5274392" y="77190"/>
                  <a:pt x="5271972" y="82281"/>
                  <a:pt x="5270834" y="88361"/>
                </a:cubicBezTo>
                <a:cubicBezTo>
                  <a:pt x="5269695" y="94442"/>
                  <a:pt x="5268976" y="100860"/>
                  <a:pt x="5268678" y="107616"/>
                </a:cubicBezTo>
                <a:lnTo>
                  <a:pt x="5317322" y="107616"/>
                </a:lnTo>
                <a:cubicBezTo>
                  <a:pt x="5317322" y="98457"/>
                  <a:pt x="5316467" y="90735"/>
                  <a:pt x="5314758" y="84450"/>
                </a:cubicBezTo>
                <a:cubicBezTo>
                  <a:pt x="5313048" y="78165"/>
                  <a:pt x="5310516" y="73675"/>
                  <a:pt x="5307161" y="70981"/>
                </a:cubicBezTo>
                <a:cubicBezTo>
                  <a:pt x="5303806" y="68287"/>
                  <a:pt x="5299310" y="66940"/>
                  <a:pt x="5293677" y="66940"/>
                </a:cubicBezTo>
                <a:close/>
                <a:moveTo>
                  <a:pt x="4979352" y="66940"/>
                </a:moveTo>
                <a:cubicBezTo>
                  <a:pt x="4972662" y="66940"/>
                  <a:pt x="4967467" y="68990"/>
                  <a:pt x="4963767" y="73090"/>
                </a:cubicBezTo>
                <a:cubicBezTo>
                  <a:pt x="4960067" y="77190"/>
                  <a:pt x="4957647" y="82281"/>
                  <a:pt x="4956508" y="88361"/>
                </a:cubicBezTo>
                <a:cubicBezTo>
                  <a:pt x="4955370" y="94442"/>
                  <a:pt x="4954651" y="100860"/>
                  <a:pt x="4954353" y="107616"/>
                </a:cubicBezTo>
                <a:lnTo>
                  <a:pt x="5002997" y="107616"/>
                </a:lnTo>
                <a:cubicBezTo>
                  <a:pt x="5002997" y="98457"/>
                  <a:pt x="5002143" y="90735"/>
                  <a:pt x="5000432" y="84450"/>
                </a:cubicBezTo>
                <a:cubicBezTo>
                  <a:pt x="4998723" y="78165"/>
                  <a:pt x="4996191" y="73675"/>
                  <a:pt x="4992835" y="70981"/>
                </a:cubicBezTo>
                <a:cubicBezTo>
                  <a:pt x="4989480" y="68287"/>
                  <a:pt x="4984986" y="66940"/>
                  <a:pt x="4979352" y="66940"/>
                </a:cubicBezTo>
                <a:close/>
                <a:moveTo>
                  <a:pt x="4284028" y="66940"/>
                </a:moveTo>
                <a:cubicBezTo>
                  <a:pt x="4277338" y="66940"/>
                  <a:pt x="4272143" y="68990"/>
                  <a:pt x="4268442" y="73090"/>
                </a:cubicBezTo>
                <a:cubicBezTo>
                  <a:pt x="4264742" y="77190"/>
                  <a:pt x="4262322" y="82281"/>
                  <a:pt x="4261184" y="88361"/>
                </a:cubicBezTo>
                <a:cubicBezTo>
                  <a:pt x="4260045" y="94442"/>
                  <a:pt x="4259327" y="100860"/>
                  <a:pt x="4259028" y="107616"/>
                </a:cubicBezTo>
                <a:lnTo>
                  <a:pt x="4307672" y="107616"/>
                </a:lnTo>
                <a:cubicBezTo>
                  <a:pt x="4307672" y="98457"/>
                  <a:pt x="4306818" y="90735"/>
                  <a:pt x="4305108" y="84450"/>
                </a:cubicBezTo>
                <a:cubicBezTo>
                  <a:pt x="4303399" y="78165"/>
                  <a:pt x="4300866" y="73675"/>
                  <a:pt x="4297511" y="70981"/>
                </a:cubicBezTo>
                <a:cubicBezTo>
                  <a:pt x="4294156" y="68287"/>
                  <a:pt x="4289661" y="66940"/>
                  <a:pt x="4284028" y="66940"/>
                </a:cubicBezTo>
                <a:close/>
                <a:moveTo>
                  <a:pt x="3664902" y="66940"/>
                </a:moveTo>
                <a:cubicBezTo>
                  <a:pt x="3658213" y="66940"/>
                  <a:pt x="3653019" y="68990"/>
                  <a:pt x="3649317" y="73090"/>
                </a:cubicBezTo>
                <a:cubicBezTo>
                  <a:pt x="3645618" y="77190"/>
                  <a:pt x="3643198" y="82281"/>
                  <a:pt x="3642058" y="88361"/>
                </a:cubicBezTo>
                <a:cubicBezTo>
                  <a:pt x="3640920" y="94442"/>
                  <a:pt x="3640201" y="100860"/>
                  <a:pt x="3639903" y="107616"/>
                </a:cubicBezTo>
                <a:lnTo>
                  <a:pt x="3688547" y="107616"/>
                </a:lnTo>
                <a:cubicBezTo>
                  <a:pt x="3688547" y="98457"/>
                  <a:pt x="3687692" y="90735"/>
                  <a:pt x="3685983" y="84450"/>
                </a:cubicBezTo>
                <a:cubicBezTo>
                  <a:pt x="3684273" y="78165"/>
                  <a:pt x="3681741" y="73675"/>
                  <a:pt x="3678385" y="70981"/>
                </a:cubicBezTo>
                <a:cubicBezTo>
                  <a:pt x="3675030" y="68287"/>
                  <a:pt x="3670536" y="66940"/>
                  <a:pt x="3664902" y="66940"/>
                </a:cubicBezTo>
                <a:close/>
                <a:moveTo>
                  <a:pt x="3160077" y="66940"/>
                </a:moveTo>
                <a:cubicBezTo>
                  <a:pt x="3153388" y="66940"/>
                  <a:pt x="3148193" y="68990"/>
                  <a:pt x="3144493" y="73090"/>
                </a:cubicBezTo>
                <a:cubicBezTo>
                  <a:pt x="3140792" y="77190"/>
                  <a:pt x="3138372" y="82281"/>
                  <a:pt x="3137234" y="88361"/>
                </a:cubicBezTo>
                <a:cubicBezTo>
                  <a:pt x="3136095" y="94442"/>
                  <a:pt x="3135376" y="100860"/>
                  <a:pt x="3135078" y="107616"/>
                </a:cubicBezTo>
                <a:lnTo>
                  <a:pt x="3183722" y="107616"/>
                </a:lnTo>
                <a:cubicBezTo>
                  <a:pt x="3183722" y="98457"/>
                  <a:pt x="3182867" y="90735"/>
                  <a:pt x="3181158" y="84450"/>
                </a:cubicBezTo>
                <a:cubicBezTo>
                  <a:pt x="3179448" y="78165"/>
                  <a:pt x="3176916" y="73675"/>
                  <a:pt x="3173561" y="70981"/>
                </a:cubicBezTo>
                <a:cubicBezTo>
                  <a:pt x="3170206" y="68287"/>
                  <a:pt x="3165711" y="66940"/>
                  <a:pt x="3160077" y="66940"/>
                </a:cubicBezTo>
                <a:close/>
                <a:moveTo>
                  <a:pt x="3044859" y="66940"/>
                </a:moveTo>
                <a:cubicBezTo>
                  <a:pt x="3038595" y="66940"/>
                  <a:pt x="3033710" y="69155"/>
                  <a:pt x="3030206" y="73586"/>
                </a:cubicBezTo>
                <a:cubicBezTo>
                  <a:pt x="3026702" y="78016"/>
                  <a:pt x="3024275" y="84283"/>
                  <a:pt x="3022926" y="92385"/>
                </a:cubicBezTo>
                <a:cubicBezTo>
                  <a:pt x="3021577" y="100488"/>
                  <a:pt x="3020902" y="110638"/>
                  <a:pt x="3020902" y="122834"/>
                </a:cubicBezTo>
                <a:cubicBezTo>
                  <a:pt x="3020902" y="141335"/>
                  <a:pt x="3022850" y="154598"/>
                  <a:pt x="3026746" y="162623"/>
                </a:cubicBezTo>
                <a:cubicBezTo>
                  <a:pt x="3030642" y="170648"/>
                  <a:pt x="3036515" y="174661"/>
                  <a:pt x="3044367" y="174661"/>
                </a:cubicBezTo>
                <a:cubicBezTo>
                  <a:pt x="3054064" y="174661"/>
                  <a:pt x="3060831" y="169901"/>
                  <a:pt x="3064667" y="160382"/>
                </a:cubicBezTo>
                <a:cubicBezTo>
                  <a:pt x="3068504" y="150862"/>
                  <a:pt x="3070421" y="136785"/>
                  <a:pt x="3070421" y="118151"/>
                </a:cubicBezTo>
                <a:cubicBezTo>
                  <a:pt x="3070421" y="100721"/>
                  <a:pt x="3068123" y="87828"/>
                  <a:pt x="3063527" y="79473"/>
                </a:cubicBezTo>
                <a:cubicBezTo>
                  <a:pt x="3058931" y="71118"/>
                  <a:pt x="3052709" y="66940"/>
                  <a:pt x="3044859" y="66940"/>
                </a:cubicBezTo>
                <a:close/>
                <a:moveTo>
                  <a:pt x="2930559" y="66940"/>
                </a:moveTo>
                <a:cubicBezTo>
                  <a:pt x="2924295" y="66940"/>
                  <a:pt x="2919410" y="69155"/>
                  <a:pt x="2915906" y="73586"/>
                </a:cubicBezTo>
                <a:cubicBezTo>
                  <a:pt x="2912402" y="78016"/>
                  <a:pt x="2909975" y="84283"/>
                  <a:pt x="2908626" y="92385"/>
                </a:cubicBezTo>
                <a:cubicBezTo>
                  <a:pt x="2907276" y="100488"/>
                  <a:pt x="2906602" y="110638"/>
                  <a:pt x="2906602" y="122834"/>
                </a:cubicBezTo>
                <a:cubicBezTo>
                  <a:pt x="2906602" y="141335"/>
                  <a:pt x="2908550" y="154598"/>
                  <a:pt x="2912446" y="162623"/>
                </a:cubicBezTo>
                <a:cubicBezTo>
                  <a:pt x="2916342" y="170648"/>
                  <a:pt x="2922215" y="174661"/>
                  <a:pt x="2930066" y="174661"/>
                </a:cubicBezTo>
                <a:cubicBezTo>
                  <a:pt x="2939764" y="174661"/>
                  <a:pt x="2946532" y="169901"/>
                  <a:pt x="2950367" y="160382"/>
                </a:cubicBezTo>
                <a:cubicBezTo>
                  <a:pt x="2954203" y="150862"/>
                  <a:pt x="2956121" y="136785"/>
                  <a:pt x="2956121" y="118151"/>
                </a:cubicBezTo>
                <a:cubicBezTo>
                  <a:pt x="2956121" y="100721"/>
                  <a:pt x="2953823" y="87828"/>
                  <a:pt x="2949227" y="79473"/>
                </a:cubicBezTo>
                <a:cubicBezTo>
                  <a:pt x="2944631" y="71118"/>
                  <a:pt x="2938409" y="66940"/>
                  <a:pt x="2930559" y="66940"/>
                </a:cubicBezTo>
                <a:close/>
                <a:moveTo>
                  <a:pt x="2482884" y="66940"/>
                </a:moveTo>
                <a:cubicBezTo>
                  <a:pt x="2476620" y="66940"/>
                  <a:pt x="2471736" y="69155"/>
                  <a:pt x="2468231" y="73586"/>
                </a:cubicBezTo>
                <a:cubicBezTo>
                  <a:pt x="2464727" y="78016"/>
                  <a:pt x="2462300" y="84283"/>
                  <a:pt x="2460951" y="92385"/>
                </a:cubicBezTo>
                <a:cubicBezTo>
                  <a:pt x="2459602" y="100488"/>
                  <a:pt x="2458927" y="110638"/>
                  <a:pt x="2458927" y="122834"/>
                </a:cubicBezTo>
                <a:cubicBezTo>
                  <a:pt x="2458927" y="141335"/>
                  <a:pt x="2460875" y="154598"/>
                  <a:pt x="2464771" y="162623"/>
                </a:cubicBezTo>
                <a:cubicBezTo>
                  <a:pt x="2468667" y="170648"/>
                  <a:pt x="2474540" y="174661"/>
                  <a:pt x="2482392" y="174661"/>
                </a:cubicBezTo>
                <a:cubicBezTo>
                  <a:pt x="2492090" y="174661"/>
                  <a:pt x="2498857" y="169901"/>
                  <a:pt x="2502692" y="160382"/>
                </a:cubicBezTo>
                <a:cubicBezTo>
                  <a:pt x="2506528" y="150862"/>
                  <a:pt x="2508446" y="136785"/>
                  <a:pt x="2508446" y="118151"/>
                </a:cubicBezTo>
                <a:cubicBezTo>
                  <a:pt x="2508446" y="100721"/>
                  <a:pt x="2506149" y="87828"/>
                  <a:pt x="2501553" y="79473"/>
                </a:cubicBezTo>
                <a:cubicBezTo>
                  <a:pt x="2496957" y="71118"/>
                  <a:pt x="2490734" y="66940"/>
                  <a:pt x="2482884" y="66940"/>
                </a:cubicBezTo>
                <a:close/>
                <a:moveTo>
                  <a:pt x="1758984" y="66940"/>
                </a:moveTo>
                <a:cubicBezTo>
                  <a:pt x="1752720" y="66940"/>
                  <a:pt x="1747836" y="69155"/>
                  <a:pt x="1744331" y="73586"/>
                </a:cubicBezTo>
                <a:cubicBezTo>
                  <a:pt x="1740827" y="78016"/>
                  <a:pt x="1738400" y="84283"/>
                  <a:pt x="1737051" y="92385"/>
                </a:cubicBezTo>
                <a:cubicBezTo>
                  <a:pt x="1735702" y="100488"/>
                  <a:pt x="1735027" y="110638"/>
                  <a:pt x="1735027" y="122834"/>
                </a:cubicBezTo>
                <a:cubicBezTo>
                  <a:pt x="1735027" y="141335"/>
                  <a:pt x="1736975" y="154598"/>
                  <a:pt x="1740871" y="162623"/>
                </a:cubicBezTo>
                <a:cubicBezTo>
                  <a:pt x="1744767" y="170648"/>
                  <a:pt x="1750641" y="174661"/>
                  <a:pt x="1758492" y="174661"/>
                </a:cubicBezTo>
                <a:cubicBezTo>
                  <a:pt x="1768190" y="174661"/>
                  <a:pt x="1774957" y="169901"/>
                  <a:pt x="1778793" y="160382"/>
                </a:cubicBezTo>
                <a:cubicBezTo>
                  <a:pt x="1782629" y="150862"/>
                  <a:pt x="1784546" y="136785"/>
                  <a:pt x="1784546" y="118151"/>
                </a:cubicBezTo>
                <a:cubicBezTo>
                  <a:pt x="1784546" y="100721"/>
                  <a:pt x="1782248" y="87828"/>
                  <a:pt x="1777653" y="79473"/>
                </a:cubicBezTo>
                <a:cubicBezTo>
                  <a:pt x="1773056" y="71118"/>
                  <a:pt x="1766834" y="66940"/>
                  <a:pt x="1758984" y="66940"/>
                </a:cubicBezTo>
                <a:close/>
                <a:moveTo>
                  <a:pt x="1093152" y="66940"/>
                </a:moveTo>
                <a:cubicBezTo>
                  <a:pt x="1086463" y="66940"/>
                  <a:pt x="1081268" y="68990"/>
                  <a:pt x="1077568" y="73090"/>
                </a:cubicBezTo>
                <a:cubicBezTo>
                  <a:pt x="1073867" y="77190"/>
                  <a:pt x="1071447" y="82281"/>
                  <a:pt x="1070309" y="88361"/>
                </a:cubicBezTo>
                <a:cubicBezTo>
                  <a:pt x="1069170" y="94442"/>
                  <a:pt x="1068452" y="100860"/>
                  <a:pt x="1068153" y="107616"/>
                </a:cubicBezTo>
                <a:lnTo>
                  <a:pt x="1116798" y="107616"/>
                </a:lnTo>
                <a:cubicBezTo>
                  <a:pt x="1116798" y="98457"/>
                  <a:pt x="1115943" y="90735"/>
                  <a:pt x="1114233" y="84450"/>
                </a:cubicBezTo>
                <a:cubicBezTo>
                  <a:pt x="1112524" y="78165"/>
                  <a:pt x="1109991" y="73675"/>
                  <a:pt x="1106636" y="70981"/>
                </a:cubicBezTo>
                <a:cubicBezTo>
                  <a:pt x="1103281" y="68287"/>
                  <a:pt x="1098786" y="66940"/>
                  <a:pt x="1093152" y="66940"/>
                </a:cubicBezTo>
                <a:close/>
                <a:moveTo>
                  <a:pt x="921702" y="66940"/>
                </a:moveTo>
                <a:cubicBezTo>
                  <a:pt x="915013" y="66940"/>
                  <a:pt x="909818" y="68990"/>
                  <a:pt x="906118" y="73090"/>
                </a:cubicBezTo>
                <a:cubicBezTo>
                  <a:pt x="902417" y="77190"/>
                  <a:pt x="899998" y="82281"/>
                  <a:pt x="898859" y="88361"/>
                </a:cubicBezTo>
                <a:cubicBezTo>
                  <a:pt x="897720" y="94442"/>
                  <a:pt x="897002" y="100860"/>
                  <a:pt x="896703" y="107616"/>
                </a:cubicBezTo>
                <a:lnTo>
                  <a:pt x="945348" y="107616"/>
                </a:lnTo>
                <a:cubicBezTo>
                  <a:pt x="945348" y="98457"/>
                  <a:pt x="944493" y="90735"/>
                  <a:pt x="942783" y="84450"/>
                </a:cubicBezTo>
                <a:cubicBezTo>
                  <a:pt x="941074" y="78165"/>
                  <a:pt x="938541" y="73675"/>
                  <a:pt x="935186" y="70981"/>
                </a:cubicBezTo>
                <a:cubicBezTo>
                  <a:pt x="931831" y="68287"/>
                  <a:pt x="927336" y="66940"/>
                  <a:pt x="921702" y="66940"/>
                </a:cubicBezTo>
                <a:close/>
                <a:moveTo>
                  <a:pt x="5454435" y="52866"/>
                </a:moveTo>
                <a:lnTo>
                  <a:pt x="5474357" y="52866"/>
                </a:lnTo>
                <a:lnTo>
                  <a:pt x="5474357" y="151434"/>
                </a:lnTo>
                <a:cubicBezTo>
                  <a:pt x="5474357" y="159231"/>
                  <a:pt x="5475479" y="164969"/>
                  <a:pt x="5477723" y="168649"/>
                </a:cubicBezTo>
                <a:cubicBezTo>
                  <a:pt x="5479966" y="172329"/>
                  <a:pt x="5484001" y="174168"/>
                  <a:pt x="5489827" y="174168"/>
                </a:cubicBezTo>
                <a:cubicBezTo>
                  <a:pt x="5496039" y="174168"/>
                  <a:pt x="5501274" y="172638"/>
                  <a:pt x="5505530" y="169576"/>
                </a:cubicBezTo>
                <a:cubicBezTo>
                  <a:pt x="5509788" y="166515"/>
                  <a:pt x="5513010" y="162413"/>
                  <a:pt x="5515197" y="157271"/>
                </a:cubicBezTo>
                <a:cubicBezTo>
                  <a:pt x="5517384" y="152129"/>
                  <a:pt x="5518477" y="146324"/>
                  <a:pt x="5518477" y="139857"/>
                </a:cubicBezTo>
                <a:lnTo>
                  <a:pt x="5518477" y="52866"/>
                </a:lnTo>
                <a:lnTo>
                  <a:pt x="5538400" y="52866"/>
                </a:lnTo>
                <a:lnTo>
                  <a:pt x="5538400" y="188611"/>
                </a:lnTo>
                <a:lnTo>
                  <a:pt x="5518477" y="188611"/>
                </a:lnTo>
                <a:lnTo>
                  <a:pt x="5518477" y="175864"/>
                </a:lnTo>
                <a:cubicBezTo>
                  <a:pt x="5513697" y="186455"/>
                  <a:pt x="5504025" y="191751"/>
                  <a:pt x="5489460" y="191751"/>
                </a:cubicBezTo>
                <a:cubicBezTo>
                  <a:pt x="5477869" y="191751"/>
                  <a:pt x="5469134" y="188678"/>
                  <a:pt x="5463254" y="182533"/>
                </a:cubicBezTo>
                <a:cubicBezTo>
                  <a:pt x="5457375" y="176387"/>
                  <a:pt x="5454435" y="166349"/>
                  <a:pt x="5454435" y="152419"/>
                </a:cubicBezTo>
                <a:close/>
                <a:moveTo>
                  <a:pt x="4084091" y="52866"/>
                </a:moveTo>
                <a:lnTo>
                  <a:pt x="4103890" y="52866"/>
                </a:lnTo>
                <a:lnTo>
                  <a:pt x="4103890" y="188611"/>
                </a:lnTo>
                <a:lnTo>
                  <a:pt x="4084091" y="188611"/>
                </a:lnTo>
                <a:close/>
                <a:moveTo>
                  <a:pt x="3445916" y="52866"/>
                </a:moveTo>
                <a:lnTo>
                  <a:pt x="3465715" y="52866"/>
                </a:lnTo>
                <a:lnTo>
                  <a:pt x="3465715" y="188611"/>
                </a:lnTo>
                <a:lnTo>
                  <a:pt x="3445916" y="188611"/>
                </a:lnTo>
                <a:close/>
                <a:moveTo>
                  <a:pt x="3323309" y="52866"/>
                </a:moveTo>
                <a:lnTo>
                  <a:pt x="3342434" y="52866"/>
                </a:lnTo>
                <a:lnTo>
                  <a:pt x="3372066" y="146581"/>
                </a:lnTo>
                <a:cubicBezTo>
                  <a:pt x="3374142" y="153192"/>
                  <a:pt x="3374989" y="158184"/>
                  <a:pt x="3374606" y="161556"/>
                </a:cubicBezTo>
                <a:cubicBezTo>
                  <a:pt x="3373797" y="159797"/>
                  <a:pt x="3374722" y="154805"/>
                  <a:pt x="3377383" y="146581"/>
                </a:cubicBezTo>
                <a:lnTo>
                  <a:pt x="3407389" y="52866"/>
                </a:lnTo>
                <a:lnTo>
                  <a:pt x="3425652" y="52866"/>
                </a:lnTo>
                <a:lnTo>
                  <a:pt x="3383587" y="188611"/>
                </a:lnTo>
                <a:lnTo>
                  <a:pt x="3365492" y="188611"/>
                </a:lnTo>
                <a:close/>
                <a:moveTo>
                  <a:pt x="2771236" y="52866"/>
                </a:moveTo>
                <a:lnTo>
                  <a:pt x="2790182" y="52866"/>
                </a:lnTo>
                <a:lnTo>
                  <a:pt x="2823814" y="162209"/>
                </a:lnTo>
                <a:lnTo>
                  <a:pt x="2854888" y="52866"/>
                </a:lnTo>
                <a:lnTo>
                  <a:pt x="2873704" y="52866"/>
                </a:lnTo>
                <a:lnTo>
                  <a:pt x="2826765" y="211026"/>
                </a:lnTo>
                <a:cubicBezTo>
                  <a:pt x="2824598" y="218192"/>
                  <a:pt x="2822266" y="223985"/>
                  <a:pt x="2819769" y="228407"/>
                </a:cubicBezTo>
                <a:cubicBezTo>
                  <a:pt x="2817273" y="232829"/>
                  <a:pt x="2814305" y="236155"/>
                  <a:pt x="2810865" y="238385"/>
                </a:cubicBezTo>
                <a:cubicBezTo>
                  <a:pt x="2807426" y="240614"/>
                  <a:pt x="2803264" y="241729"/>
                  <a:pt x="2798380" y="241729"/>
                </a:cubicBezTo>
                <a:cubicBezTo>
                  <a:pt x="2794843" y="241729"/>
                  <a:pt x="2791626" y="241466"/>
                  <a:pt x="2788728" y="240939"/>
                </a:cubicBezTo>
                <a:cubicBezTo>
                  <a:pt x="2785831" y="240413"/>
                  <a:pt x="2782051" y="239272"/>
                  <a:pt x="2777389" y="237516"/>
                </a:cubicBezTo>
                <a:lnTo>
                  <a:pt x="2782174" y="219343"/>
                </a:lnTo>
                <a:cubicBezTo>
                  <a:pt x="2788218" y="221232"/>
                  <a:pt x="2792956" y="222177"/>
                  <a:pt x="2796390" y="222177"/>
                </a:cubicBezTo>
                <a:cubicBezTo>
                  <a:pt x="2798764" y="222177"/>
                  <a:pt x="2800647" y="221543"/>
                  <a:pt x="2802040" y="220276"/>
                </a:cubicBezTo>
                <a:cubicBezTo>
                  <a:pt x="2803432" y="219010"/>
                  <a:pt x="2805013" y="215662"/>
                  <a:pt x="2806783" y="210233"/>
                </a:cubicBezTo>
                <a:lnTo>
                  <a:pt x="2814308" y="186166"/>
                </a:lnTo>
                <a:close/>
                <a:moveTo>
                  <a:pt x="2398166" y="52866"/>
                </a:moveTo>
                <a:lnTo>
                  <a:pt x="2417965" y="52866"/>
                </a:lnTo>
                <a:lnTo>
                  <a:pt x="2417965" y="188611"/>
                </a:lnTo>
                <a:lnTo>
                  <a:pt x="2398166" y="188611"/>
                </a:lnTo>
                <a:close/>
                <a:moveTo>
                  <a:pt x="1674266" y="52866"/>
                </a:moveTo>
                <a:lnTo>
                  <a:pt x="1694065" y="52866"/>
                </a:lnTo>
                <a:lnTo>
                  <a:pt x="1694065" y="188611"/>
                </a:lnTo>
                <a:lnTo>
                  <a:pt x="1674266" y="188611"/>
                </a:lnTo>
                <a:close/>
                <a:moveTo>
                  <a:pt x="1274216" y="52866"/>
                </a:moveTo>
                <a:lnTo>
                  <a:pt x="1294016" y="52866"/>
                </a:lnTo>
                <a:lnTo>
                  <a:pt x="1294016" y="188611"/>
                </a:lnTo>
                <a:lnTo>
                  <a:pt x="1274216" y="188611"/>
                </a:lnTo>
                <a:close/>
                <a:moveTo>
                  <a:pt x="530010" y="52866"/>
                </a:moveTo>
                <a:lnTo>
                  <a:pt x="549933" y="52866"/>
                </a:lnTo>
                <a:lnTo>
                  <a:pt x="549933" y="151434"/>
                </a:lnTo>
                <a:cubicBezTo>
                  <a:pt x="549933" y="159231"/>
                  <a:pt x="551055" y="164969"/>
                  <a:pt x="553298" y="168649"/>
                </a:cubicBezTo>
                <a:cubicBezTo>
                  <a:pt x="555541" y="172329"/>
                  <a:pt x="559576" y="174168"/>
                  <a:pt x="565402" y="174168"/>
                </a:cubicBezTo>
                <a:cubicBezTo>
                  <a:pt x="571614" y="174168"/>
                  <a:pt x="576849" y="172638"/>
                  <a:pt x="581106" y="169576"/>
                </a:cubicBezTo>
                <a:cubicBezTo>
                  <a:pt x="585363" y="166515"/>
                  <a:pt x="588585" y="162413"/>
                  <a:pt x="590772" y="157271"/>
                </a:cubicBezTo>
                <a:cubicBezTo>
                  <a:pt x="592959" y="152129"/>
                  <a:pt x="594053" y="146324"/>
                  <a:pt x="594053" y="139857"/>
                </a:cubicBezTo>
                <a:lnTo>
                  <a:pt x="594053" y="52866"/>
                </a:lnTo>
                <a:lnTo>
                  <a:pt x="613976" y="52866"/>
                </a:lnTo>
                <a:lnTo>
                  <a:pt x="613976" y="188611"/>
                </a:lnTo>
                <a:lnTo>
                  <a:pt x="594053" y="188611"/>
                </a:lnTo>
                <a:lnTo>
                  <a:pt x="594053" y="175864"/>
                </a:lnTo>
                <a:cubicBezTo>
                  <a:pt x="589273" y="186455"/>
                  <a:pt x="579601" y="191751"/>
                  <a:pt x="565035" y="191751"/>
                </a:cubicBezTo>
                <a:cubicBezTo>
                  <a:pt x="553445" y="191751"/>
                  <a:pt x="544710" y="188678"/>
                  <a:pt x="538830" y="182533"/>
                </a:cubicBezTo>
                <a:cubicBezTo>
                  <a:pt x="532950" y="176387"/>
                  <a:pt x="530010" y="166349"/>
                  <a:pt x="530010" y="152419"/>
                </a:cubicBezTo>
                <a:close/>
                <a:moveTo>
                  <a:pt x="5974973" y="49852"/>
                </a:moveTo>
                <a:cubicBezTo>
                  <a:pt x="5981737" y="49852"/>
                  <a:pt x="5988406" y="52574"/>
                  <a:pt x="5994978" y="58017"/>
                </a:cubicBezTo>
                <a:lnTo>
                  <a:pt x="5987721" y="75065"/>
                </a:lnTo>
                <a:cubicBezTo>
                  <a:pt x="5983716" y="73639"/>
                  <a:pt x="5980888" y="72688"/>
                  <a:pt x="5979235" y="72211"/>
                </a:cubicBezTo>
                <a:cubicBezTo>
                  <a:pt x="5977581" y="71734"/>
                  <a:pt x="5975832" y="71496"/>
                  <a:pt x="5973986" y="71496"/>
                </a:cubicBezTo>
                <a:cubicBezTo>
                  <a:pt x="5959238" y="71496"/>
                  <a:pt x="5951864" y="88475"/>
                  <a:pt x="5951864" y="122432"/>
                </a:cubicBezTo>
                <a:lnTo>
                  <a:pt x="5951864" y="188611"/>
                </a:lnTo>
                <a:lnTo>
                  <a:pt x="5931940" y="188611"/>
                </a:lnTo>
                <a:lnTo>
                  <a:pt x="5931940" y="52866"/>
                </a:lnTo>
                <a:lnTo>
                  <a:pt x="5950631" y="52866"/>
                </a:lnTo>
                <a:lnTo>
                  <a:pt x="5950631" y="77608"/>
                </a:lnTo>
                <a:cubicBezTo>
                  <a:pt x="5953654" y="59104"/>
                  <a:pt x="5961768" y="49852"/>
                  <a:pt x="5974973" y="49852"/>
                </a:cubicBezTo>
                <a:close/>
                <a:moveTo>
                  <a:pt x="5864929" y="49852"/>
                </a:moveTo>
                <a:cubicBezTo>
                  <a:pt x="5879634" y="49852"/>
                  <a:pt x="5890674" y="54823"/>
                  <a:pt x="5898050" y="64763"/>
                </a:cubicBezTo>
                <a:cubicBezTo>
                  <a:pt x="5905426" y="74704"/>
                  <a:pt x="5909114" y="90399"/>
                  <a:pt x="5909114" y="111848"/>
                </a:cubicBezTo>
                <a:lnTo>
                  <a:pt x="5909114" y="125320"/>
                </a:lnTo>
                <a:lnTo>
                  <a:pt x="5840301" y="125320"/>
                </a:lnTo>
                <a:cubicBezTo>
                  <a:pt x="5840518" y="136568"/>
                  <a:pt x="5841629" y="145970"/>
                  <a:pt x="5843637" y="153525"/>
                </a:cubicBezTo>
                <a:cubicBezTo>
                  <a:pt x="5845645" y="161080"/>
                  <a:pt x="5848497" y="166430"/>
                  <a:pt x="5852193" y="169575"/>
                </a:cubicBezTo>
                <a:cubicBezTo>
                  <a:pt x="5855889" y="172720"/>
                  <a:pt x="5860751" y="174292"/>
                  <a:pt x="5866780" y="174292"/>
                </a:cubicBezTo>
                <a:cubicBezTo>
                  <a:pt x="5873599" y="174292"/>
                  <a:pt x="5878925" y="171800"/>
                  <a:pt x="5882758" y="166817"/>
                </a:cubicBezTo>
                <a:cubicBezTo>
                  <a:pt x="5886592" y="161834"/>
                  <a:pt x="5888968" y="153232"/>
                  <a:pt x="5889887" y="141011"/>
                </a:cubicBezTo>
                <a:lnTo>
                  <a:pt x="5908990" y="143783"/>
                </a:lnTo>
                <a:cubicBezTo>
                  <a:pt x="5906541" y="175762"/>
                  <a:pt x="5892430" y="191751"/>
                  <a:pt x="5866656" y="191751"/>
                </a:cubicBezTo>
                <a:cubicBezTo>
                  <a:pt x="5855429" y="191751"/>
                  <a:pt x="5846355" y="188927"/>
                  <a:pt x="5839433" y="183279"/>
                </a:cubicBezTo>
                <a:cubicBezTo>
                  <a:pt x="5832512" y="177632"/>
                  <a:pt x="5827544" y="169440"/>
                  <a:pt x="5824529" y="158705"/>
                </a:cubicBezTo>
                <a:cubicBezTo>
                  <a:pt x="5821515" y="147970"/>
                  <a:pt x="5820008" y="134494"/>
                  <a:pt x="5820008" y="118276"/>
                </a:cubicBezTo>
                <a:cubicBezTo>
                  <a:pt x="5820008" y="94837"/>
                  <a:pt x="5823822" y="77573"/>
                  <a:pt x="5831451" y="66485"/>
                </a:cubicBezTo>
                <a:cubicBezTo>
                  <a:pt x="5839079" y="55396"/>
                  <a:pt x="5850239" y="49852"/>
                  <a:pt x="5864929" y="49852"/>
                </a:cubicBezTo>
                <a:close/>
                <a:moveTo>
                  <a:pt x="5707789" y="49852"/>
                </a:moveTo>
                <a:cubicBezTo>
                  <a:pt x="5720743" y="49852"/>
                  <a:pt x="5730067" y="53721"/>
                  <a:pt x="5735761" y="61459"/>
                </a:cubicBezTo>
                <a:cubicBezTo>
                  <a:pt x="5741455" y="69197"/>
                  <a:pt x="5744302" y="80983"/>
                  <a:pt x="5744302" y="96819"/>
                </a:cubicBezTo>
                <a:lnTo>
                  <a:pt x="5744302" y="151496"/>
                </a:lnTo>
                <a:cubicBezTo>
                  <a:pt x="5744302" y="157383"/>
                  <a:pt x="5744476" y="161851"/>
                  <a:pt x="5744823" y="164901"/>
                </a:cubicBezTo>
                <a:cubicBezTo>
                  <a:pt x="5745170" y="167952"/>
                  <a:pt x="5745817" y="170897"/>
                  <a:pt x="5746763" y="173737"/>
                </a:cubicBezTo>
                <a:cubicBezTo>
                  <a:pt x="5747709" y="176576"/>
                  <a:pt x="5749393" y="181535"/>
                  <a:pt x="5751813" y="188611"/>
                </a:cubicBezTo>
                <a:lnTo>
                  <a:pt x="5732361" y="188611"/>
                </a:lnTo>
                <a:cubicBezTo>
                  <a:pt x="5729628" y="183476"/>
                  <a:pt x="5728201" y="178976"/>
                  <a:pt x="5728079" y="175112"/>
                </a:cubicBezTo>
                <a:cubicBezTo>
                  <a:pt x="5726830" y="180261"/>
                  <a:pt x="5723678" y="184321"/>
                  <a:pt x="5718624" y="187293"/>
                </a:cubicBezTo>
                <a:cubicBezTo>
                  <a:pt x="5713570" y="190265"/>
                  <a:pt x="5707743" y="191751"/>
                  <a:pt x="5701142" y="191751"/>
                </a:cubicBezTo>
                <a:cubicBezTo>
                  <a:pt x="5694143" y="191751"/>
                  <a:pt x="5687999" y="190105"/>
                  <a:pt x="5682711" y="186815"/>
                </a:cubicBezTo>
                <a:cubicBezTo>
                  <a:pt x="5677423" y="183525"/>
                  <a:pt x="5673395" y="179046"/>
                  <a:pt x="5670629" y="173380"/>
                </a:cubicBezTo>
                <a:cubicBezTo>
                  <a:pt x="5667861" y="167713"/>
                  <a:pt x="5666478" y="161334"/>
                  <a:pt x="5666478" y="154241"/>
                </a:cubicBezTo>
                <a:cubicBezTo>
                  <a:pt x="5666478" y="146505"/>
                  <a:pt x="5667684" y="140049"/>
                  <a:pt x="5670095" y="134873"/>
                </a:cubicBezTo>
                <a:cubicBezTo>
                  <a:pt x="5672507" y="129696"/>
                  <a:pt x="5676325" y="125301"/>
                  <a:pt x="5681548" y="121688"/>
                </a:cubicBezTo>
                <a:cubicBezTo>
                  <a:pt x="5686770" y="118075"/>
                  <a:pt x="5693684" y="114792"/>
                  <a:pt x="5702289" y="111839"/>
                </a:cubicBezTo>
                <a:cubicBezTo>
                  <a:pt x="5714281" y="107734"/>
                  <a:pt x="5721849" y="104621"/>
                  <a:pt x="5724995" y="102501"/>
                </a:cubicBezTo>
                <a:lnTo>
                  <a:pt x="5724995" y="97190"/>
                </a:lnTo>
                <a:cubicBezTo>
                  <a:pt x="5724995" y="90661"/>
                  <a:pt x="5724575" y="85216"/>
                  <a:pt x="5723733" y="80855"/>
                </a:cubicBezTo>
                <a:cubicBezTo>
                  <a:pt x="5722892" y="76494"/>
                  <a:pt x="5721234" y="73023"/>
                  <a:pt x="5718758" y="70442"/>
                </a:cubicBezTo>
                <a:cubicBezTo>
                  <a:pt x="5716282" y="67862"/>
                  <a:pt x="5712627" y="66571"/>
                  <a:pt x="5707795" y="66571"/>
                </a:cubicBezTo>
                <a:cubicBezTo>
                  <a:pt x="5701476" y="66571"/>
                  <a:pt x="5696743" y="68414"/>
                  <a:pt x="5693596" y="72099"/>
                </a:cubicBezTo>
                <a:cubicBezTo>
                  <a:pt x="5690450" y="75785"/>
                  <a:pt x="5688360" y="82475"/>
                  <a:pt x="5687327" y="92171"/>
                </a:cubicBezTo>
                <a:lnTo>
                  <a:pt x="5668324" y="89730"/>
                </a:lnTo>
                <a:cubicBezTo>
                  <a:pt x="5669620" y="76126"/>
                  <a:pt x="5673605" y="66079"/>
                  <a:pt x="5680276" y="59588"/>
                </a:cubicBezTo>
                <a:cubicBezTo>
                  <a:pt x="5686947" y="53098"/>
                  <a:pt x="5696119" y="49852"/>
                  <a:pt x="5707789" y="49852"/>
                </a:cubicBezTo>
                <a:close/>
                <a:moveTo>
                  <a:pt x="5391642" y="49852"/>
                </a:moveTo>
                <a:cubicBezTo>
                  <a:pt x="5399054" y="49852"/>
                  <a:pt x="5405655" y="51398"/>
                  <a:pt x="5411442" y="54491"/>
                </a:cubicBezTo>
                <a:cubicBezTo>
                  <a:pt x="5417229" y="57583"/>
                  <a:pt x="5421876" y="61934"/>
                  <a:pt x="5425380" y="67542"/>
                </a:cubicBezTo>
                <a:cubicBezTo>
                  <a:pt x="5428884" y="73151"/>
                  <a:pt x="5431123" y="80435"/>
                  <a:pt x="5432096" y="89392"/>
                </a:cubicBezTo>
                <a:lnTo>
                  <a:pt x="5412434" y="91711"/>
                </a:lnTo>
                <a:cubicBezTo>
                  <a:pt x="5412112" y="86036"/>
                  <a:pt x="5410997" y="81459"/>
                  <a:pt x="5409090" y="77981"/>
                </a:cubicBezTo>
                <a:cubicBezTo>
                  <a:pt x="5407182" y="74503"/>
                  <a:pt x="5404614" y="71773"/>
                  <a:pt x="5401387" y="69791"/>
                </a:cubicBezTo>
                <a:cubicBezTo>
                  <a:pt x="5398160" y="67809"/>
                  <a:pt x="5394499" y="66818"/>
                  <a:pt x="5390404" y="66818"/>
                </a:cubicBezTo>
                <a:cubicBezTo>
                  <a:pt x="5385009" y="66818"/>
                  <a:pt x="5380712" y="68419"/>
                  <a:pt x="5377513" y="71620"/>
                </a:cubicBezTo>
                <a:cubicBezTo>
                  <a:pt x="5374313" y="74821"/>
                  <a:pt x="5372714" y="78874"/>
                  <a:pt x="5372714" y="83781"/>
                </a:cubicBezTo>
                <a:cubicBezTo>
                  <a:pt x="5372714" y="87662"/>
                  <a:pt x="5373750" y="91040"/>
                  <a:pt x="5375823" y="93915"/>
                </a:cubicBezTo>
                <a:cubicBezTo>
                  <a:pt x="5377896" y="96790"/>
                  <a:pt x="5380456" y="99244"/>
                  <a:pt x="5383503" y="101276"/>
                </a:cubicBezTo>
                <a:cubicBezTo>
                  <a:pt x="5386549" y="103308"/>
                  <a:pt x="5389953" y="105591"/>
                  <a:pt x="5393712" y="108126"/>
                </a:cubicBezTo>
                <a:cubicBezTo>
                  <a:pt x="5406702" y="114192"/>
                  <a:pt x="5415905" y="119400"/>
                  <a:pt x="5421319" y="123751"/>
                </a:cubicBezTo>
                <a:cubicBezTo>
                  <a:pt x="5426734" y="128103"/>
                  <a:pt x="5430616" y="132718"/>
                  <a:pt x="5432966" y="137598"/>
                </a:cubicBezTo>
                <a:cubicBezTo>
                  <a:pt x="5435316" y="142478"/>
                  <a:pt x="5436491" y="148233"/>
                  <a:pt x="5436491" y="154865"/>
                </a:cubicBezTo>
                <a:cubicBezTo>
                  <a:pt x="5436491" y="161177"/>
                  <a:pt x="5434896" y="167172"/>
                  <a:pt x="5431705" y="172853"/>
                </a:cubicBezTo>
                <a:cubicBezTo>
                  <a:pt x="5428513" y="178533"/>
                  <a:pt x="5423704" y="183103"/>
                  <a:pt x="5417278" y="186562"/>
                </a:cubicBezTo>
                <a:cubicBezTo>
                  <a:pt x="5410850" y="190021"/>
                  <a:pt x="5403047" y="191751"/>
                  <a:pt x="5393869" y="191751"/>
                </a:cubicBezTo>
                <a:cubicBezTo>
                  <a:pt x="5380710" y="191751"/>
                  <a:pt x="5370457" y="188183"/>
                  <a:pt x="5363113" y="181047"/>
                </a:cubicBezTo>
                <a:cubicBezTo>
                  <a:pt x="5355768" y="173912"/>
                  <a:pt x="5351403" y="164006"/>
                  <a:pt x="5350018" y="151330"/>
                </a:cubicBezTo>
                <a:lnTo>
                  <a:pt x="5369688" y="148288"/>
                </a:lnTo>
                <a:cubicBezTo>
                  <a:pt x="5370817" y="157341"/>
                  <a:pt x="5373548" y="164021"/>
                  <a:pt x="5377884" y="168326"/>
                </a:cubicBezTo>
                <a:cubicBezTo>
                  <a:pt x="5382218" y="172632"/>
                  <a:pt x="5387708" y="174784"/>
                  <a:pt x="5394354" y="174784"/>
                </a:cubicBezTo>
                <a:cubicBezTo>
                  <a:pt x="5398672" y="174784"/>
                  <a:pt x="5402490" y="173981"/>
                  <a:pt x="5405807" y="172375"/>
                </a:cubicBezTo>
                <a:cubicBezTo>
                  <a:pt x="5409124" y="170769"/>
                  <a:pt x="5411705" y="168478"/>
                  <a:pt x="5413551" y="165504"/>
                </a:cubicBezTo>
                <a:cubicBezTo>
                  <a:pt x="5415398" y="162529"/>
                  <a:pt x="5416321" y="159065"/>
                  <a:pt x="5416321" y="155112"/>
                </a:cubicBezTo>
                <a:cubicBezTo>
                  <a:pt x="5416321" y="152073"/>
                  <a:pt x="5415707" y="149288"/>
                  <a:pt x="5414480" y="146760"/>
                </a:cubicBezTo>
                <a:cubicBezTo>
                  <a:pt x="5413253" y="144231"/>
                  <a:pt x="5410632" y="141368"/>
                  <a:pt x="5406617" y="138170"/>
                </a:cubicBezTo>
                <a:cubicBezTo>
                  <a:pt x="5402602" y="134972"/>
                  <a:pt x="5396567" y="131357"/>
                  <a:pt x="5388514" y="127327"/>
                </a:cubicBezTo>
                <a:cubicBezTo>
                  <a:pt x="5379662" y="122898"/>
                  <a:pt x="5372705" y="118688"/>
                  <a:pt x="5367645" y="114697"/>
                </a:cubicBezTo>
                <a:cubicBezTo>
                  <a:pt x="5362583" y="110706"/>
                  <a:pt x="5358924" y="106298"/>
                  <a:pt x="5356667" y="101472"/>
                </a:cubicBezTo>
                <a:cubicBezTo>
                  <a:pt x="5354411" y="96646"/>
                  <a:pt x="5353283" y="90913"/>
                  <a:pt x="5353283" y="84273"/>
                </a:cubicBezTo>
                <a:cubicBezTo>
                  <a:pt x="5353283" y="78124"/>
                  <a:pt x="5354832" y="72416"/>
                  <a:pt x="5357929" y="67150"/>
                </a:cubicBezTo>
                <a:cubicBezTo>
                  <a:pt x="5361026" y="61884"/>
                  <a:pt x="5365487" y="57684"/>
                  <a:pt x="5371310" y="54551"/>
                </a:cubicBezTo>
                <a:cubicBezTo>
                  <a:pt x="5377132" y="51419"/>
                  <a:pt x="5383909" y="49852"/>
                  <a:pt x="5391642" y="49852"/>
                </a:cubicBezTo>
                <a:close/>
                <a:moveTo>
                  <a:pt x="5293430" y="49852"/>
                </a:moveTo>
                <a:cubicBezTo>
                  <a:pt x="5308134" y="49852"/>
                  <a:pt x="5319174" y="54823"/>
                  <a:pt x="5326550" y="64763"/>
                </a:cubicBezTo>
                <a:cubicBezTo>
                  <a:pt x="5333926" y="74704"/>
                  <a:pt x="5337614" y="90399"/>
                  <a:pt x="5337614" y="111848"/>
                </a:cubicBezTo>
                <a:lnTo>
                  <a:pt x="5337614" y="125320"/>
                </a:lnTo>
                <a:lnTo>
                  <a:pt x="5268802" y="125320"/>
                </a:lnTo>
                <a:cubicBezTo>
                  <a:pt x="5269018" y="136568"/>
                  <a:pt x="5270130" y="145970"/>
                  <a:pt x="5272137" y="153525"/>
                </a:cubicBezTo>
                <a:cubicBezTo>
                  <a:pt x="5274145" y="161080"/>
                  <a:pt x="5276997" y="166430"/>
                  <a:pt x="5280693" y="169575"/>
                </a:cubicBezTo>
                <a:cubicBezTo>
                  <a:pt x="5284389" y="172720"/>
                  <a:pt x="5289251" y="174292"/>
                  <a:pt x="5295280" y="174292"/>
                </a:cubicBezTo>
                <a:cubicBezTo>
                  <a:pt x="5302099" y="174292"/>
                  <a:pt x="5307425" y="171800"/>
                  <a:pt x="5311259" y="166817"/>
                </a:cubicBezTo>
                <a:cubicBezTo>
                  <a:pt x="5315092" y="161834"/>
                  <a:pt x="5317468" y="153232"/>
                  <a:pt x="5318388" y="141011"/>
                </a:cubicBezTo>
                <a:lnTo>
                  <a:pt x="5337491" y="143783"/>
                </a:lnTo>
                <a:cubicBezTo>
                  <a:pt x="5335042" y="175762"/>
                  <a:pt x="5320931" y="191751"/>
                  <a:pt x="5295157" y="191751"/>
                </a:cubicBezTo>
                <a:cubicBezTo>
                  <a:pt x="5283929" y="191751"/>
                  <a:pt x="5274855" y="188927"/>
                  <a:pt x="5267933" y="183279"/>
                </a:cubicBezTo>
                <a:cubicBezTo>
                  <a:pt x="5261012" y="177632"/>
                  <a:pt x="5256044" y="169440"/>
                  <a:pt x="5253030" y="158705"/>
                </a:cubicBezTo>
                <a:cubicBezTo>
                  <a:pt x="5250015" y="147970"/>
                  <a:pt x="5248508" y="134494"/>
                  <a:pt x="5248508" y="118276"/>
                </a:cubicBezTo>
                <a:cubicBezTo>
                  <a:pt x="5248508" y="94837"/>
                  <a:pt x="5252322" y="77573"/>
                  <a:pt x="5259951" y="66485"/>
                </a:cubicBezTo>
                <a:cubicBezTo>
                  <a:pt x="5267579" y="55396"/>
                  <a:pt x="5278739" y="49852"/>
                  <a:pt x="5293430" y="49852"/>
                </a:cubicBezTo>
                <a:close/>
                <a:moveTo>
                  <a:pt x="5212973" y="49852"/>
                </a:moveTo>
                <a:cubicBezTo>
                  <a:pt x="5219737" y="49852"/>
                  <a:pt x="5226406" y="52574"/>
                  <a:pt x="5232978" y="58017"/>
                </a:cubicBezTo>
                <a:lnTo>
                  <a:pt x="5225721" y="75065"/>
                </a:lnTo>
                <a:cubicBezTo>
                  <a:pt x="5221716" y="73639"/>
                  <a:pt x="5218888" y="72688"/>
                  <a:pt x="5217235" y="72211"/>
                </a:cubicBezTo>
                <a:cubicBezTo>
                  <a:pt x="5215581" y="71734"/>
                  <a:pt x="5213832" y="71496"/>
                  <a:pt x="5211986" y="71496"/>
                </a:cubicBezTo>
                <a:cubicBezTo>
                  <a:pt x="5197238" y="71496"/>
                  <a:pt x="5189864" y="88475"/>
                  <a:pt x="5189864" y="122432"/>
                </a:cubicBezTo>
                <a:lnTo>
                  <a:pt x="5189864" y="188611"/>
                </a:lnTo>
                <a:lnTo>
                  <a:pt x="5169940" y="188611"/>
                </a:lnTo>
                <a:lnTo>
                  <a:pt x="5169940" y="52866"/>
                </a:lnTo>
                <a:lnTo>
                  <a:pt x="5188631" y="52866"/>
                </a:lnTo>
                <a:lnTo>
                  <a:pt x="5188631" y="77608"/>
                </a:lnTo>
                <a:cubicBezTo>
                  <a:pt x="5191654" y="59104"/>
                  <a:pt x="5199768" y="49852"/>
                  <a:pt x="5212973" y="49852"/>
                </a:cubicBezTo>
                <a:close/>
                <a:moveTo>
                  <a:pt x="5089148" y="49852"/>
                </a:moveTo>
                <a:cubicBezTo>
                  <a:pt x="5095912" y="49852"/>
                  <a:pt x="5102581" y="52574"/>
                  <a:pt x="5109153" y="58017"/>
                </a:cubicBezTo>
                <a:lnTo>
                  <a:pt x="5101896" y="75065"/>
                </a:lnTo>
                <a:cubicBezTo>
                  <a:pt x="5097892" y="73639"/>
                  <a:pt x="5095063" y="72688"/>
                  <a:pt x="5093410" y="72211"/>
                </a:cubicBezTo>
                <a:cubicBezTo>
                  <a:pt x="5091756" y="71734"/>
                  <a:pt x="5090007" y="71496"/>
                  <a:pt x="5088161" y="71496"/>
                </a:cubicBezTo>
                <a:cubicBezTo>
                  <a:pt x="5073413" y="71496"/>
                  <a:pt x="5066039" y="88475"/>
                  <a:pt x="5066039" y="122432"/>
                </a:cubicBezTo>
                <a:lnTo>
                  <a:pt x="5066039" y="188611"/>
                </a:lnTo>
                <a:lnTo>
                  <a:pt x="5046115" y="188611"/>
                </a:lnTo>
                <a:lnTo>
                  <a:pt x="5046115" y="52866"/>
                </a:lnTo>
                <a:lnTo>
                  <a:pt x="5064806" y="52866"/>
                </a:lnTo>
                <a:lnTo>
                  <a:pt x="5064806" y="77608"/>
                </a:lnTo>
                <a:cubicBezTo>
                  <a:pt x="5067829" y="59104"/>
                  <a:pt x="5075943" y="49852"/>
                  <a:pt x="5089148" y="49852"/>
                </a:cubicBezTo>
                <a:close/>
                <a:moveTo>
                  <a:pt x="4979104" y="49852"/>
                </a:moveTo>
                <a:cubicBezTo>
                  <a:pt x="4993808" y="49852"/>
                  <a:pt x="5004849" y="54823"/>
                  <a:pt x="5012225" y="64763"/>
                </a:cubicBezTo>
                <a:cubicBezTo>
                  <a:pt x="5019601" y="74704"/>
                  <a:pt x="5023289" y="90399"/>
                  <a:pt x="5023289" y="111848"/>
                </a:cubicBezTo>
                <a:lnTo>
                  <a:pt x="5023289" y="125320"/>
                </a:lnTo>
                <a:lnTo>
                  <a:pt x="4954476" y="125320"/>
                </a:lnTo>
                <a:cubicBezTo>
                  <a:pt x="4954692" y="136568"/>
                  <a:pt x="4955804" y="145970"/>
                  <a:pt x="4957812" y="153525"/>
                </a:cubicBezTo>
                <a:cubicBezTo>
                  <a:pt x="4959820" y="161080"/>
                  <a:pt x="4962672" y="166430"/>
                  <a:pt x="4966367" y="169575"/>
                </a:cubicBezTo>
                <a:cubicBezTo>
                  <a:pt x="4970064" y="172720"/>
                  <a:pt x="4974926" y="174292"/>
                  <a:pt x="4980955" y="174292"/>
                </a:cubicBezTo>
                <a:cubicBezTo>
                  <a:pt x="4987774" y="174292"/>
                  <a:pt x="4993100" y="171800"/>
                  <a:pt x="4996933" y="166817"/>
                </a:cubicBezTo>
                <a:cubicBezTo>
                  <a:pt x="5000767" y="161834"/>
                  <a:pt x="5003143" y="153232"/>
                  <a:pt x="5004062" y="141011"/>
                </a:cubicBezTo>
                <a:lnTo>
                  <a:pt x="5023165" y="143783"/>
                </a:lnTo>
                <a:cubicBezTo>
                  <a:pt x="5020716" y="175762"/>
                  <a:pt x="5006605" y="191751"/>
                  <a:pt x="4980831" y="191751"/>
                </a:cubicBezTo>
                <a:cubicBezTo>
                  <a:pt x="4969604" y="191751"/>
                  <a:pt x="4960530" y="188927"/>
                  <a:pt x="4953608" y="183279"/>
                </a:cubicBezTo>
                <a:cubicBezTo>
                  <a:pt x="4946687" y="177632"/>
                  <a:pt x="4941719" y="169440"/>
                  <a:pt x="4938704" y="158705"/>
                </a:cubicBezTo>
                <a:cubicBezTo>
                  <a:pt x="4935690" y="147970"/>
                  <a:pt x="4934183" y="134494"/>
                  <a:pt x="4934183" y="118276"/>
                </a:cubicBezTo>
                <a:cubicBezTo>
                  <a:pt x="4934183" y="94837"/>
                  <a:pt x="4937997" y="77573"/>
                  <a:pt x="4945626" y="66485"/>
                </a:cubicBezTo>
                <a:cubicBezTo>
                  <a:pt x="4953254" y="55396"/>
                  <a:pt x="4964414" y="49852"/>
                  <a:pt x="4979104" y="49852"/>
                </a:cubicBezTo>
                <a:close/>
                <a:moveTo>
                  <a:pt x="4755290" y="49852"/>
                </a:moveTo>
                <a:cubicBezTo>
                  <a:pt x="4768243" y="49852"/>
                  <a:pt x="4777567" y="53721"/>
                  <a:pt x="4783261" y="61459"/>
                </a:cubicBezTo>
                <a:cubicBezTo>
                  <a:pt x="4788955" y="69197"/>
                  <a:pt x="4791802" y="80983"/>
                  <a:pt x="4791802" y="96819"/>
                </a:cubicBezTo>
                <a:lnTo>
                  <a:pt x="4791802" y="151496"/>
                </a:lnTo>
                <a:cubicBezTo>
                  <a:pt x="4791802" y="157383"/>
                  <a:pt x="4791976" y="161851"/>
                  <a:pt x="4792323" y="164901"/>
                </a:cubicBezTo>
                <a:cubicBezTo>
                  <a:pt x="4792670" y="167952"/>
                  <a:pt x="4793317" y="170897"/>
                  <a:pt x="4794263" y="173737"/>
                </a:cubicBezTo>
                <a:cubicBezTo>
                  <a:pt x="4795210" y="176576"/>
                  <a:pt x="4796893" y="181535"/>
                  <a:pt x="4799313" y="188611"/>
                </a:cubicBezTo>
                <a:lnTo>
                  <a:pt x="4779861" y="188611"/>
                </a:lnTo>
                <a:cubicBezTo>
                  <a:pt x="4777128" y="183476"/>
                  <a:pt x="4775701" y="178976"/>
                  <a:pt x="4775580" y="175112"/>
                </a:cubicBezTo>
                <a:cubicBezTo>
                  <a:pt x="4774330" y="180261"/>
                  <a:pt x="4771179" y="184321"/>
                  <a:pt x="4766124" y="187293"/>
                </a:cubicBezTo>
                <a:cubicBezTo>
                  <a:pt x="4761070" y="190265"/>
                  <a:pt x="4755243" y="191751"/>
                  <a:pt x="4748643" y="191751"/>
                </a:cubicBezTo>
                <a:cubicBezTo>
                  <a:pt x="4741643" y="191751"/>
                  <a:pt x="4735499" y="190105"/>
                  <a:pt x="4730212" y="186815"/>
                </a:cubicBezTo>
                <a:cubicBezTo>
                  <a:pt x="4724923" y="183525"/>
                  <a:pt x="4720896" y="179046"/>
                  <a:pt x="4718129" y="173380"/>
                </a:cubicBezTo>
                <a:cubicBezTo>
                  <a:pt x="4715361" y="167713"/>
                  <a:pt x="4713978" y="161334"/>
                  <a:pt x="4713978" y="154241"/>
                </a:cubicBezTo>
                <a:cubicBezTo>
                  <a:pt x="4713978" y="146505"/>
                  <a:pt x="4715184" y="140049"/>
                  <a:pt x="4717596" y="134873"/>
                </a:cubicBezTo>
                <a:cubicBezTo>
                  <a:pt x="4720008" y="129696"/>
                  <a:pt x="4723825" y="125301"/>
                  <a:pt x="4729048" y="121688"/>
                </a:cubicBezTo>
                <a:cubicBezTo>
                  <a:pt x="4734270" y="118075"/>
                  <a:pt x="4741184" y="114792"/>
                  <a:pt x="4749790" y="111839"/>
                </a:cubicBezTo>
                <a:cubicBezTo>
                  <a:pt x="4761781" y="107734"/>
                  <a:pt x="4769349" y="104621"/>
                  <a:pt x="4772495" y="102501"/>
                </a:cubicBezTo>
                <a:lnTo>
                  <a:pt x="4772495" y="97190"/>
                </a:lnTo>
                <a:cubicBezTo>
                  <a:pt x="4772495" y="90661"/>
                  <a:pt x="4772075" y="85216"/>
                  <a:pt x="4771233" y="80855"/>
                </a:cubicBezTo>
                <a:cubicBezTo>
                  <a:pt x="4770392" y="76494"/>
                  <a:pt x="4768734" y="73023"/>
                  <a:pt x="4766258" y="70442"/>
                </a:cubicBezTo>
                <a:cubicBezTo>
                  <a:pt x="4763782" y="67862"/>
                  <a:pt x="4760127" y="66571"/>
                  <a:pt x="4755296" y="66571"/>
                </a:cubicBezTo>
                <a:cubicBezTo>
                  <a:pt x="4748977" y="66571"/>
                  <a:pt x="4744243" y="68414"/>
                  <a:pt x="4741097" y="72099"/>
                </a:cubicBezTo>
                <a:cubicBezTo>
                  <a:pt x="4737951" y="75785"/>
                  <a:pt x="4735860" y="82475"/>
                  <a:pt x="4734827" y="92171"/>
                </a:cubicBezTo>
                <a:lnTo>
                  <a:pt x="4715824" y="89730"/>
                </a:lnTo>
                <a:cubicBezTo>
                  <a:pt x="4717120" y="76126"/>
                  <a:pt x="4721104" y="66079"/>
                  <a:pt x="4727776" y="59588"/>
                </a:cubicBezTo>
                <a:cubicBezTo>
                  <a:pt x="4734448" y="53098"/>
                  <a:pt x="4743619" y="49852"/>
                  <a:pt x="4755290" y="49852"/>
                </a:cubicBezTo>
                <a:close/>
                <a:moveTo>
                  <a:pt x="4543917" y="49852"/>
                </a:moveTo>
                <a:cubicBezTo>
                  <a:pt x="4551330" y="49852"/>
                  <a:pt x="4557930" y="51398"/>
                  <a:pt x="4563717" y="54491"/>
                </a:cubicBezTo>
                <a:cubicBezTo>
                  <a:pt x="4569505" y="57583"/>
                  <a:pt x="4574151" y="61934"/>
                  <a:pt x="4577655" y="67542"/>
                </a:cubicBezTo>
                <a:cubicBezTo>
                  <a:pt x="4581159" y="73151"/>
                  <a:pt x="4583398" y="80435"/>
                  <a:pt x="4584371" y="89392"/>
                </a:cubicBezTo>
                <a:lnTo>
                  <a:pt x="4564709" y="91711"/>
                </a:lnTo>
                <a:cubicBezTo>
                  <a:pt x="4564387" y="86036"/>
                  <a:pt x="4563273" y="81459"/>
                  <a:pt x="4561365" y="77981"/>
                </a:cubicBezTo>
                <a:cubicBezTo>
                  <a:pt x="4559457" y="74503"/>
                  <a:pt x="4556890" y="71773"/>
                  <a:pt x="4553663" y="69791"/>
                </a:cubicBezTo>
                <a:cubicBezTo>
                  <a:pt x="4550436" y="67809"/>
                  <a:pt x="4546774" y="66818"/>
                  <a:pt x="4542679" y="66818"/>
                </a:cubicBezTo>
                <a:cubicBezTo>
                  <a:pt x="4537285" y="66818"/>
                  <a:pt x="4532988" y="68419"/>
                  <a:pt x="4529788" y="71620"/>
                </a:cubicBezTo>
                <a:cubicBezTo>
                  <a:pt x="4526588" y="74821"/>
                  <a:pt x="4524989" y="78874"/>
                  <a:pt x="4524989" y="83781"/>
                </a:cubicBezTo>
                <a:cubicBezTo>
                  <a:pt x="4524989" y="87662"/>
                  <a:pt x="4526025" y="91040"/>
                  <a:pt x="4528099" y="93915"/>
                </a:cubicBezTo>
                <a:cubicBezTo>
                  <a:pt x="4530172" y="96790"/>
                  <a:pt x="4532731" y="99244"/>
                  <a:pt x="4535778" y="101276"/>
                </a:cubicBezTo>
                <a:cubicBezTo>
                  <a:pt x="4538825" y="103308"/>
                  <a:pt x="4542228" y="105591"/>
                  <a:pt x="4545987" y="108126"/>
                </a:cubicBezTo>
                <a:cubicBezTo>
                  <a:pt x="4558978" y="114192"/>
                  <a:pt x="4568180" y="119400"/>
                  <a:pt x="4573594" y="123751"/>
                </a:cubicBezTo>
                <a:cubicBezTo>
                  <a:pt x="4579009" y="128103"/>
                  <a:pt x="4582891" y="132718"/>
                  <a:pt x="4585241" y="137598"/>
                </a:cubicBezTo>
                <a:cubicBezTo>
                  <a:pt x="4587592" y="142478"/>
                  <a:pt x="4588767" y="148233"/>
                  <a:pt x="4588767" y="154865"/>
                </a:cubicBezTo>
                <a:cubicBezTo>
                  <a:pt x="4588767" y="161177"/>
                  <a:pt x="4587171" y="167172"/>
                  <a:pt x="4583980" y="172853"/>
                </a:cubicBezTo>
                <a:cubicBezTo>
                  <a:pt x="4580789" y="178533"/>
                  <a:pt x="4575980" y="183103"/>
                  <a:pt x="4569552" y="186562"/>
                </a:cubicBezTo>
                <a:cubicBezTo>
                  <a:pt x="4563126" y="190021"/>
                  <a:pt x="4555322" y="191751"/>
                  <a:pt x="4546144" y="191751"/>
                </a:cubicBezTo>
                <a:cubicBezTo>
                  <a:pt x="4532985" y="191751"/>
                  <a:pt x="4522733" y="188183"/>
                  <a:pt x="4515388" y="181047"/>
                </a:cubicBezTo>
                <a:cubicBezTo>
                  <a:pt x="4508043" y="173912"/>
                  <a:pt x="4503679" y="164006"/>
                  <a:pt x="4502293" y="151330"/>
                </a:cubicBezTo>
                <a:lnTo>
                  <a:pt x="4521963" y="148288"/>
                </a:lnTo>
                <a:cubicBezTo>
                  <a:pt x="4523092" y="157341"/>
                  <a:pt x="4525824" y="164021"/>
                  <a:pt x="4530159" y="168326"/>
                </a:cubicBezTo>
                <a:cubicBezTo>
                  <a:pt x="4534494" y="172632"/>
                  <a:pt x="4539983" y="174784"/>
                  <a:pt x="4546629" y="174784"/>
                </a:cubicBezTo>
                <a:cubicBezTo>
                  <a:pt x="4550947" y="174784"/>
                  <a:pt x="4554766" y="173981"/>
                  <a:pt x="4558082" y="172375"/>
                </a:cubicBezTo>
                <a:cubicBezTo>
                  <a:pt x="4561399" y="170769"/>
                  <a:pt x="4563981" y="168478"/>
                  <a:pt x="4565826" y="165504"/>
                </a:cubicBezTo>
                <a:cubicBezTo>
                  <a:pt x="4567673" y="162529"/>
                  <a:pt x="4568596" y="159065"/>
                  <a:pt x="4568596" y="155112"/>
                </a:cubicBezTo>
                <a:cubicBezTo>
                  <a:pt x="4568596" y="152073"/>
                  <a:pt x="4567982" y="149288"/>
                  <a:pt x="4566756" y="146760"/>
                </a:cubicBezTo>
                <a:cubicBezTo>
                  <a:pt x="4565529" y="144231"/>
                  <a:pt x="4562907" y="141368"/>
                  <a:pt x="4558893" y="138170"/>
                </a:cubicBezTo>
                <a:cubicBezTo>
                  <a:pt x="4554878" y="134972"/>
                  <a:pt x="4548843" y="131357"/>
                  <a:pt x="4540789" y="127327"/>
                </a:cubicBezTo>
                <a:cubicBezTo>
                  <a:pt x="4531938" y="122898"/>
                  <a:pt x="4524981" y="118688"/>
                  <a:pt x="4519919" y="114697"/>
                </a:cubicBezTo>
                <a:cubicBezTo>
                  <a:pt x="4514858" y="110706"/>
                  <a:pt x="4511199" y="106298"/>
                  <a:pt x="4508943" y="101472"/>
                </a:cubicBezTo>
                <a:cubicBezTo>
                  <a:pt x="4506686" y="96646"/>
                  <a:pt x="4505558" y="90913"/>
                  <a:pt x="4505558" y="84273"/>
                </a:cubicBezTo>
                <a:cubicBezTo>
                  <a:pt x="4505558" y="78124"/>
                  <a:pt x="4507107" y="72416"/>
                  <a:pt x="4510205" y="67150"/>
                </a:cubicBezTo>
                <a:cubicBezTo>
                  <a:pt x="4513302" y="61884"/>
                  <a:pt x="4517762" y="57684"/>
                  <a:pt x="4523585" y="54551"/>
                </a:cubicBezTo>
                <a:cubicBezTo>
                  <a:pt x="4529408" y="51419"/>
                  <a:pt x="4536185" y="49852"/>
                  <a:pt x="4543917" y="49852"/>
                </a:cubicBezTo>
                <a:close/>
                <a:moveTo>
                  <a:pt x="4400222" y="49852"/>
                </a:moveTo>
                <a:cubicBezTo>
                  <a:pt x="4423329" y="49852"/>
                  <a:pt x="4434882" y="62676"/>
                  <a:pt x="4434882" y="88323"/>
                </a:cubicBezTo>
                <a:lnTo>
                  <a:pt x="4434882" y="188611"/>
                </a:lnTo>
                <a:lnTo>
                  <a:pt x="4414959" y="188611"/>
                </a:lnTo>
                <a:lnTo>
                  <a:pt x="4414959" y="92384"/>
                </a:lnTo>
                <a:cubicBezTo>
                  <a:pt x="4414959" y="83568"/>
                  <a:pt x="4413701" y="77165"/>
                  <a:pt x="4411184" y="73174"/>
                </a:cubicBezTo>
                <a:cubicBezTo>
                  <a:pt x="4408667" y="69183"/>
                  <a:pt x="4404194" y="67187"/>
                  <a:pt x="4397763" y="67187"/>
                </a:cubicBezTo>
                <a:cubicBezTo>
                  <a:pt x="4389915" y="67187"/>
                  <a:pt x="4383445" y="70318"/>
                  <a:pt x="4378352" y="76578"/>
                </a:cubicBezTo>
                <a:cubicBezTo>
                  <a:pt x="4373260" y="82838"/>
                  <a:pt x="4370714" y="93238"/>
                  <a:pt x="4370714" y="107777"/>
                </a:cubicBezTo>
                <a:lnTo>
                  <a:pt x="4370714" y="188611"/>
                </a:lnTo>
                <a:lnTo>
                  <a:pt x="4350791" y="188611"/>
                </a:lnTo>
                <a:lnTo>
                  <a:pt x="4350791" y="52866"/>
                </a:lnTo>
                <a:lnTo>
                  <a:pt x="4370714" y="52866"/>
                </a:lnTo>
                <a:lnTo>
                  <a:pt x="4370714" y="66283"/>
                </a:lnTo>
                <a:cubicBezTo>
                  <a:pt x="4375541" y="55329"/>
                  <a:pt x="4385376" y="49852"/>
                  <a:pt x="4400222" y="49852"/>
                </a:cubicBezTo>
                <a:close/>
                <a:moveTo>
                  <a:pt x="4283780" y="49852"/>
                </a:moveTo>
                <a:cubicBezTo>
                  <a:pt x="4298484" y="49852"/>
                  <a:pt x="4309524" y="54823"/>
                  <a:pt x="4316900" y="64763"/>
                </a:cubicBezTo>
                <a:cubicBezTo>
                  <a:pt x="4324276" y="74704"/>
                  <a:pt x="4327965" y="90399"/>
                  <a:pt x="4327965" y="111848"/>
                </a:cubicBezTo>
                <a:lnTo>
                  <a:pt x="4327965" y="125320"/>
                </a:lnTo>
                <a:lnTo>
                  <a:pt x="4259152" y="125320"/>
                </a:lnTo>
                <a:cubicBezTo>
                  <a:pt x="4259368" y="136568"/>
                  <a:pt x="4260480" y="145970"/>
                  <a:pt x="4262487" y="153525"/>
                </a:cubicBezTo>
                <a:cubicBezTo>
                  <a:pt x="4264495" y="161080"/>
                  <a:pt x="4267347" y="166430"/>
                  <a:pt x="4271043" y="169575"/>
                </a:cubicBezTo>
                <a:cubicBezTo>
                  <a:pt x="4274740" y="172720"/>
                  <a:pt x="4279601" y="174292"/>
                  <a:pt x="4285630" y="174292"/>
                </a:cubicBezTo>
                <a:cubicBezTo>
                  <a:pt x="4292449" y="174292"/>
                  <a:pt x="4297775" y="171800"/>
                  <a:pt x="4301609" y="166817"/>
                </a:cubicBezTo>
                <a:cubicBezTo>
                  <a:pt x="4305442" y="161834"/>
                  <a:pt x="4307818" y="153232"/>
                  <a:pt x="4308738" y="141011"/>
                </a:cubicBezTo>
                <a:lnTo>
                  <a:pt x="4327841" y="143783"/>
                </a:lnTo>
                <a:cubicBezTo>
                  <a:pt x="4325392" y="175762"/>
                  <a:pt x="4311281" y="191751"/>
                  <a:pt x="4285507" y="191751"/>
                </a:cubicBezTo>
                <a:cubicBezTo>
                  <a:pt x="4274280" y="191751"/>
                  <a:pt x="4265206" y="188927"/>
                  <a:pt x="4258284" y="183279"/>
                </a:cubicBezTo>
                <a:cubicBezTo>
                  <a:pt x="4251362" y="177632"/>
                  <a:pt x="4246394" y="169440"/>
                  <a:pt x="4243380" y="158705"/>
                </a:cubicBezTo>
                <a:cubicBezTo>
                  <a:pt x="4240366" y="147970"/>
                  <a:pt x="4238858" y="134494"/>
                  <a:pt x="4238858" y="118276"/>
                </a:cubicBezTo>
                <a:cubicBezTo>
                  <a:pt x="4238858" y="94837"/>
                  <a:pt x="4242672" y="77573"/>
                  <a:pt x="4250301" y="66485"/>
                </a:cubicBezTo>
                <a:cubicBezTo>
                  <a:pt x="4257930" y="55396"/>
                  <a:pt x="4269089" y="49852"/>
                  <a:pt x="4283780" y="49852"/>
                </a:cubicBezTo>
                <a:close/>
                <a:moveTo>
                  <a:pt x="3781097" y="49852"/>
                </a:moveTo>
                <a:cubicBezTo>
                  <a:pt x="3804203" y="49852"/>
                  <a:pt x="3815757" y="62676"/>
                  <a:pt x="3815757" y="88323"/>
                </a:cubicBezTo>
                <a:lnTo>
                  <a:pt x="3815757" y="188611"/>
                </a:lnTo>
                <a:lnTo>
                  <a:pt x="3795834" y="188611"/>
                </a:lnTo>
                <a:lnTo>
                  <a:pt x="3795834" y="92384"/>
                </a:lnTo>
                <a:cubicBezTo>
                  <a:pt x="3795834" y="83568"/>
                  <a:pt x="3794575" y="77165"/>
                  <a:pt x="3792060" y="73174"/>
                </a:cubicBezTo>
                <a:cubicBezTo>
                  <a:pt x="3789542" y="69183"/>
                  <a:pt x="3785068" y="67187"/>
                  <a:pt x="3778638" y="67187"/>
                </a:cubicBezTo>
                <a:cubicBezTo>
                  <a:pt x="3770790" y="67187"/>
                  <a:pt x="3764319" y="70318"/>
                  <a:pt x="3759227" y="76578"/>
                </a:cubicBezTo>
                <a:cubicBezTo>
                  <a:pt x="3754135" y="82838"/>
                  <a:pt x="3751589" y="93238"/>
                  <a:pt x="3751589" y="107777"/>
                </a:cubicBezTo>
                <a:lnTo>
                  <a:pt x="3751589" y="188611"/>
                </a:lnTo>
                <a:lnTo>
                  <a:pt x="3731666" y="188611"/>
                </a:lnTo>
                <a:lnTo>
                  <a:pt x="3731666" y="52866"/>
                </a:lnTo>
                <a:lnTo>
                  <a:pt x="3751589" y="52866"/>
                </a:lnTo>
                <a:lnTo>
                  <a:pt x="3751589" y="66283"/>
                </a:lnTo>
                <a:cubicBezTo>
                  <a:pt x="3756415" y="55329"/>
                  <a:pt x="3766251" y="49852"/>
                  <a:pt x="3781097" y="49852"/>
                </a:cubicBezTo>
                <a:close/>
                <a:moveTo>
                  <a:pt x="3664655" y="49852"/>
                </a:moveTo>
                <a:cubicBezTo>
                  <a:pt x="3679359" y="49852"/>
                  <a:pt x="3690400" y="54823"/>
                  <a:pt x="3697775" y="64763"/>
                </a:cubicBezTo>
                <a:cubicBezTo>
                  <a:pt x="3705151" y="74704"/>
                  <a:pt x="3708839" y="90399"/>
                  <a:pt x="3708839" y="111848"/>
                </a:cubicBezTo>
                <a:lnTo>
                  <a:pt x="3708839" y="125320"/>
                </a:lnTo>
                <a:lnTo>
                  <a:pt x="3640027" y="125320"/>
                </a:lnTo>
                <a:cubicBezTo>
                  <a:pt x="3640242" y="136568"/>
                  <a:pt x="3641355" y="145970"/>
                  <a:pt x="3643363" y="153525"/>
                </a:cubicBezTo>
                <a:cubicBezTo>
                  <a:pt x="3645370" y="161080"/>
                  <a:pt x="3648222" y="166430"/>
                  <a:pt x="3651918" y="169575"/>
                </a:cubicBezTo>
                <a:cubicBezTo>
                  <a:pt x="3655614" y="172720"/>
                  <a:pt x="3660476" y="174292"/>
                  <a:pt x="3666505" y="174292"/>
                </a:cubicBezTo>
                <a:cubicBezTo>
                  <a:pt x="3673324" y="174292"/>
                  <a:pt x="3678650" y="171800"/>
                  <a:pt x="3682484" y="166817"/>
                </a:cubicBezTo>
                <a:cubicBezTo>
                  <a:pt x="3686317" y="161834"/>
                  <a:pt x="3688694" y="153232"/>
                  <a:pt x="3689613" y="141011"/>
                </a:cubicBezTo>
                <a:lnTo>
                  <a:pt x="3708716" y="143783"/>
                </a:lnTo>
                <a:cubicBezTo>
                  <a:pt x="3706268" y="175762"/>
                  <a:pt x="3692156" y="191751"/>
                  <a:pt x="3666382" y="191751"/>
                </a:cubicBezTo>
                <a:cubicBezTo>
                  <a:pt x="3655154" y="191751"/>
                  <a:pt x="3646080" y="188927"/>
                  <a:pt x="3639159" y="183279"/>
                </a:cubicBezTo>
                <a:cubicBezTo>
                  <a:pt x="3632237" y="177632"/>
                  <a:pt x="3627269" y="169440"/>
                  <a:pt x="3624254" y="158705"/>
                </a:cubicBezTo>
                <a:cubicBezTo>
                  <a:pt x="3621240" y="147970"/>
                  <a:pt x="3619733" y="134494"/>
                  <a:pt x="3619733" y="118276"/>
                </a:cubicBezTo>
                <a:cubicBezTo>
                  <a:pt x="3619733" y="94837"/>
                  <a:pt x="3623548" y="77573"/>
                  <a:pt x="3631176" y="66485"/>
                </a:cubicBezTo>
                <a:cubicBezTo>
                  <a:pt x="3638804" y="55396"/>
                  <a:pt x="3649964" y="49852"/>
                  <a:pt x="3664655" y="49852"/>
                </a:cubicBezTo>
                <a:close/>
                <a:moveTo>
                  <a:pt x="3269873" y="49852"/>
                </a:moveTo>
                <a:cubicBezTo>
                  <a:pt x="3276637" y="49852"/>
                  <a:pt x="3283306" y="52574"/>
                  <a:pt x="3289879" y="58017"/>
                </a:cubicBezTo>
                <a:lnTo>
                  <a:pt x="3282621" y="75065"/>
                </a:lnTo>
                <a:cubicBezTo>
                  <a:pt x="3278617" y="73639"/>
                  <a:pt x="3275788" y="72688"/>
                  <a:pt x="3274135" y="72211"/>
                </a:cubicBezTo>
                <a:cubicBezTo>
                  <a:pt x="3272482" y="71734"/>
                  <a:pt x="3270732" y="71496"/>
                  <a:pt x="3268886" y="71496"/>
                </a:cubicBezTo>
                <a:cubicBezTo>
                  <a:pt x="3254138" y="71496"/>
                  <a:pt x="3246764" y="88475"/>
                  <a:pt x="3246764" y="122432"/>
                </a:cubicBezTo>
                <a:lnTo>
                  <a:pt x="3246764" y="188611"/>
                </a:lnTo>
                <a:lnTo>
                  <a:pt x="3226841" y="188611"/>
                </a:lnTo>
                <a:lnTo>
                  <a:pt x="3226841" y="52866"/>
                </a:lnTo>
                <a:lnTo>
                  <a:pt x="3245531" y="52866"/>
                </a:lnTo>
                <a:lnTo>
                  <a:pt x="3245531" y="77608"/>
                </a:lnTo>
                <a:cubicBezTo>
                  <a:pt x="3248555" y="59104"/>
                  <a:pt x="3256668" y="49852"/>
                  <a:pt x="3269873" y="49852"/>
                </a:cubicBezTo>
                <a:close/>
                <a:moveTo>
                  <a:pt x="3159830" y="49852"/>
                </a:moveTo>
                <a:cubicBezTo>
                  <a:pt x="3174534" y="49852"/>
                  <a:pt x="3185574" y="54823"/>
                  <a:pt x="3192950" y="64763"/>
                </a:cubicBezTo>
                <a:cubicBezTo>
                  <a:pt x="3200326" y="74704"/>
                  <a:pt x="3204014" y="90399"/>
                  <a:pt x="3204014" y="111848"/>
                </a:cubicBezTo>
                <a:lnTo>
                  <a:pt x="3204014" y="125320"/>
                </a:lnTo>
                <a:lnTo>
                  <a:pt x="3135203" y="125320"/>
                </a:lnTo>
                <a:cubicBezTo>
                  <a:pt x="3135418" y="136568"/>
                  <a:pt x="3136530" y="145970"/>
                  <a:pt x="3138538" y="153525"/>
                </a:cubicBezTo>
                <a:cubicBezTo>
                  <a:pt x="3140545" y="161080"/>
                  <a:pt x="3143397" y="166430"/>
                  <a:pt x="3147093" y="169575"/>
                </a:cubicBezTo>
                <a:cubicBezTo>
                  <a:pt x="3150789" y="172720"/>
                  <a:pt x="3155651" y="174292"/>
                  <a:pt x="3161680" y="174292"/>
                </a:cubicBezTo>
                <a:cubicBezTo>
                  <a:pt x="3168499" y="174292"/>
                  <a:pt x="3173825" y="171800"/>
                  <a:pt x="3177658" y="166817"/>
                </a:cubicBezTo>
                <a:cubicBezTo>
                  <a:pt x="3181492" y="161834"/>
                  <a:pt x="3183868" y="153232"/>
                  <a:pt x="3184789" y="141011"/>
                </a:cubicBezTo>
                <a:lnTo>
                  <a:pt x="3203891" y="143783"/>
                </a:lnTo>
                <a:cubicBezTo>
                  <a:pt x="3201442" y="175762"/>
                  <a:pt x="3187331" y="191751"/>
                  <a:pt x="3161558" y="191751"/>
                </a:cubicBezTo>
                <a:cubicBezTo>
                  <a:pt x="3150330" y="191751"/>
                  <a:pt x="3141255" y="188927"/>
                  <a:pt x="3134334" y="183279"/>
                </a:cubicBezTo>
                <a:cubicBezTo>
                  <a:pt x="3127412" y="177632"/>
                  <a:pt x="3122445" y="169440"/>
                  <a:pt x="3119430" y="158705"/>
                </a:cubicBezTo>
                <a:cubicBezTo>
                  <a:pt x="3116416" y="147970"/>
                  <a:pt x="3114908" y="134494"/>
                  <a:pt x="3114908" y="118276"/>
                </a:cubicBezTo>
                <a:cubicBezTo>
                  <a:pt x="3114908" y="94837"/>
                  <a:pt x="3118722" y="77573"/>
                  <a:pt x="3126351" y="66485"/>
                </a:cubicBezTo>
                <a:cubicBezTo>
                  <a:pt x="3133980" y="55396"/>
                  <a:pt x="3145139" y="49852"/>
                  <a:pt x="3159830" y="49852"/>
                </a:cubicBezTo>
                <a:close/>
                <a:moveTo>
                  <a:pt x="3043505" y="49852"/>
                </a:moveTo>
                <a:cubicBezTo>
                  <a:pt x="3050215" y="49852"/>
                  <a:pt x="3056111" y="51324"/>
                  <a:pt x="3061191" y="54266"/>
                </a:cubicBezTo>
                <a:cubicBezTo>
                  <a:pt x="3066271" y="57208"/>
                  <a:pt x="3069470" y="61979"/>
                  <a:pt x="3070790" y="68578"/>
                </a:cubicBezTo>
                <a:lnTo>
                  <a:pt x="3070790" y="52866"/>
                </a:lnTo>
                <a:lnTo>
                  <a:pt x="3089973" y="52866"/>
                </a:lnTo>
                <a:lnTo>
                  <a:pt x="3089973" y="189839"/>
                </a:lnTo>
                <a:cubicBezTo>
                  <a:pt x="3089973" y="207252"/>
                  <a:pt x="3086314" y="220254"/>
                  <a:pt x="3078995" y="228844"/>
                </a:cubicBezTo>
                <a:cubicBezTo>
                  <a:pt x="3071677" y="237434"/>
                  <a:pt x="3060380" y="241729"/>
                  <a:pt x="3045104" y="241729"/>
                </a:cubicBezTo>
                <a:cubicBezTo>
                  <a:pt x="3031838" y="241729"/>
                  <a:pt x="3021865" y="238566"/>
                  <a:pt x="3015184" y="232240"/>
                </a:cubicBezTo>
                <a:cubicBezTo>
                  <a:pt x="3008504" y="225914"/>
                  <a:pt x="3005164" y="217243"/>
                  <a:pt x="3005164" y="206227"/>
                </a:cubicBezTo>
                <a:lnTo>
                  <a:pt x="3005164" y="202730"/>
                </a:lnTo>
                <a:lnTo>
                  <a:pt x="3025088" y="205048"/>
                </a:lnTo>
                <a:lnTo>
                  <a:pt x="3025088" y="209272"/>
                </a:lnTo>
                <a:cubicBezTo>
                  <a:pt x="3025275" y="213992"/>
                  <a:pt x="3027038" y="217753"/>
                  <a:pt x="3030376" y="220557"/>
                </a:cubicBezTo>
                <a:cubicBezTo>
                  <a:pt x="3033714" y="223361"/>
                  <a:pt x="3038623" y="224763"/>
                  <a:pt x="3045104" y="224763"/>
                </a:cubicBezTo>
                <a:cubicBezTo>
                  <a:pt x="3053690" y="224763"/>
                  <a:pt x="3059993" y="222382"/>
                  <a:pt x="3064016" y="217621"/>
                </a:cubicBezTo>
                <a:cubicBezTo>
                  <a:pt x="3068039" y="212859"/>
                  <a:pt x="3070051" y="205078"/>
                  <a:pt x="3070051" y="194276"/>
                </a:cubicBezTo>
                <a:lnTo>
                  <a:pt x="3070051" y="173270"/>
                </a:lnTo>
                <a:cubicBezTo>
                  <a:pt x="3069352" y="179022"/>
                  <a:pt x="3066320" y="183541"/>
                  <a:pt x="3060954" y="186825"/>
                </a:cubicBezTo>
                <a:cubicBezTo>
                  <a:pt x="3055589" y="190109"/>
                  <a:pt x="3049403" y="191751"/>
                  <a:pt x="3042397" y="191751"/>
                </a:cubicBezTo>
                <a:cubicBezTo>
                  <a:pt x="3026975" y="191751"/>
                  <a:pt x="3016154" y="185571"/>
                  <a:pt x="3009936" y="173213"/>
                </a:cubicBezTo>
                <a:cubicBezTo>
                  <a:pt x="3003717" y="160854"/>
                  <a:pt x="3000608" y="143692"/>
                  <a:pt x="3000608" y="121726"/>
                </a:cubicBezTo>
                <a:cubicBezTo>
                  <a:pt x="3000608" y="96323"/>
                  <a:pt x="3004286" y="77994"/>
                  <a:pt x="3011642" y="66737"/>
                </a:cubicBezTo>
                <a:cubicBezTo>
                  <a:pt x="3018998" y="55481"/>
                  <a:pt x="3029619" y="49852"/>
                  <a:pt x="3043505" y="49852"/>
                </a:cubicBezTo>
                <a:close/>
                <a:moveTo>
                  <a:pt x="2929205" y="49852"/>
                </a:moveTo>
                <a:cubicBezTo>
                  <a:pt x="2935915" y="49852"/>
                  <a:pt x="2941811" y="51324"/>
                  <a:pt x="2946890" y="54266"/>
                </a:cubicBezTo>
                <a:cubicBezTo>
                  <a:pt x="2951970" y="57208"/>
                  <a:pt x="2955170" y="61979"/>
                  <a:pt x="2956490" y="68578"/>
                </a:cubicBezTo>
                <a:lnTo>
                  <a:pt x="2956490" y="52866"/>
                </a:lnTo>
                <a:lnTo>
                  <a:pt x="2975673" y="52866"/>
                </a:lnTo>
                <a:lnTo>
                  <a:pt x="2975673" y="189839"/>
                </a:lnTo>
                <a:cubicBezTo>
                  <a:pt x="2975673" y="207252"/>
                  <a:pt x="2972014" y="220254"/>
                  <a:pt x="2964695" y="228844"/>
                </a:cubicBezTo>
                <a:cubicBezTo>
                  <a:pt x="2957377" y="237434"/>
                  <a:pt x="2946080" y="241729"/>
                  <a:pt x="2930804" y="241729"/>
                </a:cubicBezTo>
                <a:cubicBezTo>
                  <a:pt x="2917538" y="241729"/>
                  <a:pt x="2907565" y="238566"/>
                  <a:pt x="2900885" y="232240"/>
                </a:cubicBezTo>
                <a:cubicBezTo>
                  <a:pt x="2894204" y="225914"/>
                  <a:pt x="2890864" y="217243"/>
                  <a:pt x="2890864" y="206227"/>
                </a:cubicBezTo>
                <a:lnTo>
                  <a:pt x="2890864" y="202730"/>
                </a:lnTo>
                <a:lnTo>
                  <a:pt x="2910787" y="205048"/>
                </a:lnTo>
                <a:lnTo>
                  <a:pt x="2910787" y="209272"/>
                </a:lnTo>
                <a:cubicBezTo>
                  <a:pt x="2910975" y="213992"/>
                  <a:pt x="2912738" y="217753"/>
                  <a:pt x="2916077" y="220557"/>
                </a:cubicBezTo>
                <a:cubicBezTo>
                  <a:pt x="2919413" y="223361"/>
                  <a:pt x="2924323" y="224763"/>
                  <a:pt x="2930804" y="224763"/>
                </a:cubicBezTo>
                <a:cubicBezTo>
                  <a:pt x="2939389" y="224763"/>
                  <a:pt x="2945693" y="222382"/>
                  <a:pt x="2949716" y="217621"/>
                </a:cubicBezTo>
                <a:cubicBezTo>
                  <a:pt x="2953739" y="212859"/>
                  <a:pt x="2955750" y="205078"/>
                  <a:pt x="2955750" y="194276"/>
                </a:cubicBezTo>
                <a:lnTo>
                  <a:pt x="2955750" y="173270"/>
                </a:lnTo>
                <a:cubicBezTo>
                  <a:pt x="2955052" y="179022"/>
                  <a:pt x="2952020" y="183541"/>
                  <a:pt x="2946654" y="186825"/>
                </a:cubicBezTo>
                <a:cubicBezTo>
                  <a:pt x="2941288" y="190109"/>
                  <a:pt x="2935102" y="191751"/>
                  <a:pt x="2928097" y="191751"/>
                </a:cubicBezTo>
                <a:cubicBezTo>
                  <a:pt x="2912674" y="191751"/>
                  <a:pt x="2901854" y="185571"/>
                  <a:pt x="2895636" y="173213"/>
                </a:cubicBezTo>
                <a:cubicBezTo>
                  <a:pt x="2889417" y="160854"/>
                  <a:pt x="2886308" y="143692"/>
                  <a:pt x="2886308" y="121726"/>
                </a:cubicBezTo>
                <a:cubicBezTo>
                  <a:pt x="2886308" y="96323"/>
                  <a:pt x="2889986" y="77994"/>
                  <a:pt x="2897342" y="66737"/>
                </a:cubicBezTo>
                <a:cubicBezTo>
                  <a:pt x="2904698" y="55481"/>
                  <a:pt x="2915319" y="49852"/>
                  <a:pt x="2929205" y="49852"/>
                </a:cubicBezTo>
                <a:close/>
                <a:moveTo>
                  <a:pt x="2481530" y="49852"/>
                </a:moveTo>
                <a:cubicBezTo>
                  <a:pt x="2488241" y="49852"/>
                  <a:pt x="2494136" y="51324"/>
                  <a:pt x="2499216" y="54266"/>
                </a:cubicBezTo>
                <a:cubicBezTo>
                  <a:pt x="2504295" y="57208"/>
                  <a:pt x="2507495" y="61979"/>
                  <a:pt x="2508815" y="68578"/>
                </a:cubicBezTo>
                <a:lnTo>
                  <a:pt x="2508815" y="52866"/>
                </a:lnTo>
                <a:lnTo>
                  <a:pt x="2527998" y="52866"/>
                </a:lnTo>
                <a:lnTo>
                  <a:pt x="2527998" y="189839"/>
                </a:lnTo>
                <a:cubicBezTo>
                  <a:pt x="2527998" y="207252"/>
                  <a:pt x="2524339" y="220254"/>
                  <a:pt x="2517021" y="228844"/>
                </a:cubicBezTo>
                <a:cubicBezTo>
                  <a:pt x="2509702" y="237434"/>
                  <a:pt x="2498405" y="241729"/>
                  <a:pt x="2483129" y="241729"/>
                </a:cubicBezTo>
                <a:cubicBezTo>
                  <a:pt x="2469863" y="241729"/>
                  <a:pt x="2459890" y="238566"/>
                  <a:pt x="2453210" y="232240"/>
                </a:cubicBezTo>
                <a:cubicBezTo>
                  <a:pt x="2446529" y="225914"/>
                  <a:pt x="2443189" y="217243"/>
                  <a:pt x="2443189" y="206227"/>
                </a:cubicBezTo>
                <a:lnTo>
                  <a:pt x="2443189" y="202730"/>
                </a:lnTo>
                <a:lnTo>
                  <a:pt x="2463112" y="205048"/>
                </a:lnTo>
                <a:lnTo>
                  <a:pt x="2463112" y="209272"/>
                </a:lnTo>
                <a:cubicBezTo>
                  <a:pt x="2463301" y="213992"/>
                  <a:pt x="2465063" y="217753"/>
                  <a:pt x="2468401" y="220557"/>
                </a:cubicBezTo>
                <a:cubicBezTo>
                  <a:pt x="2471738" y="223361"/>
                  <a:pt x="2476648" y="224763"/>
                  <a:pt x="2483129" y="224763"/>
                </a:cubicBezTo>
                <a:cubicBezTo>
                  <a:pt x="2491714" y="224763"/>
                  <a:pt x="2498018" y="222382"/>
                  <a:pt x="2502041" y="217621"/>
                </a:cubicBezTo>
                <a:cubicBezTo>
                  <a:pt x="2506064" y="212859"/>
                  <a:pt x="2508075" y="205078"/>
                  <a:pt x="2508075" y="194276"/>
                </a:cubicBezTo>
                <a:lnTo>
                  <a:pt x="2508075" y="173270"/>
                </a:lnTo>
                <a:cubicBezTo>
                  <a:pt x="2507377" y="179022"/>
                  <a:pt x="2504345" y="183541"/>
                  <a:pt x="2498979" y="186825"/>
                </a:cubicBezTo>
                <a:cubicBezTo>
                  <a:pt x="2493614" y="190109"/>
                  <a:pt x="2487427" y="191751"/>
                  <a:pt x="2480422" y="191751"/>
                </a:cubicBezTo>
                <a:cubicBezTo>
                  <a:pt x="2465000" y="191751"/>
                  <a:pt x="2454180" y="185571"/>
                  <a:pt x="2447961" y="173213"/>
                </a:cubicBezTo>
                <a:cubicBezTo>
                  <a:pt x="2441742" y="160854"/>
                  <a:pt x="2438633" y="143692"/>
                  <a:pt x="2438633" y="121726"/>
                </a:cubicBezTo>
                <a:cubicBezTo>
                  <a:pt x="2438633" y="96323"/>
                  <a:pt x="2442311" y="77994"/>
                  <a:pt x="2449667" y="66737"/>
                </a:cubicBezTo>
                <a:cubicBezTo>
                  <a:pt x="2457023" y="55481"/>
                  <a:pt x="2467644" y="49852"/>
                  <a:pt x="2481530" y="49852"/>
                </a:cubicBezTo>
                <a:close/>
                <a:moveTo>
                  <a:pt x="2324592" y="49852"/>
                </a:moveTo>
                <a:cubicBezTo>
                  <a:pt x="2332005" y="49852"/>
                  <a:pt x="2338605" y="51398"/>
                  <a:pt x="2344392" y="54491"/>
                </a:cubicBezTo>
                <a:cubicBezTo>
                  <a:pt x="2350180" y="57583"/>
                  <a:pt x="2354826" y="61934"/>
                  <a:pt x="2358330" y="67542"/>
                </a:cubicBezTo>
                <a:cubicBezTo>
                  <a:pt x="2361834" y="73151"/>
                  <a:pt x="2364073" y="80435"/>
                  <a:pt x="2365046" y="89392"/>
                </a:cubicBezTo>
                <a:lnTo>
                  <a:pt x="2345385" y="91711"/>
                </a:lnTo>
                <a:cubicBezTo>
                  <a:pt x="2345062" y="86036"/>
                  <a:pt x="2343948" y="81459"/>
                  <a:pt x="2342040" y="77981"/>
                </a:cubicBezTo>
                <a:cubicBezTo>
                  <a:pt x="2340132" y="74503"/>
                  <a:pt x="2337565" y="71773"/>
                  <a:pt x="2334338" y="69791"/>
                </a:cubicBezTo>
                <a:cubicBezTo>
                  <a:pt x="2331111" y="67809"/>
                  <a:pt x="2327450" y="66818"/>
                  <a:pt x="2323354" y="66818"/>
                </a:cubicBezTo>
                <a:cubicBezTo>
                  <a:pt x="2317959" y="66818"/>
                  <a:pt x="2313663" y="68419"/>
                  <a:pt x="2310463" y="71620"/>
                </a:cubicBezTo>
                <a:cubicBezTo>
                  <a:pt x="2307263" y="74821"/>
                  <a:pt x="2305664" y="78874"/>
                  <a:pt x="2305664" y="83781"/>
                </a:cubicBezTo>
                <a:cubicBezTo>
                  <a:pt x="2305664" y="87662"/>
                  <a:pt x="2306700" y="91040"/>
                  <a:pt x="2308774" y="93915"/>
                </a:cubicBezTo>
                <a:cubicBezTo>
                  <a:pt x="2310847" y="96790"/>
                  <a:pt x="2313407" y="99244"/>
                  <a:pt x="2316454" y="101276"/>
                </a:cubicBezTo>
                <a:cubicBezTo>
                  <a:pt x="2319500" y="103308"/>
                  <a:pt x="2322903" y="105591"/>
                  <a:pt x="2326662" y="108126"/>
                </a:cubicBezTo>
                <a:cubicBezTo>
                  <a:pt x="2339652" y="114192"/>
                  <a:pt x="2348855" y="119400"/>
                  <a:pt x="2354270" y="123751"/>
                </a:cubicBezTo>
                <a:cubicBezTo>
                  <a:pt x="2359684" y="128103"/>
                  <a:pt x="2363566" y="132718"/>
                  <a:pt x="2365917" y="137598"/>
                </a:cubicBezTo>
                <a:cubicBezTo>
                  <a:pt x="2368267" y="142478"/>
                  <a:pt x="2369441" y="148233"/>
                  <a:pt x="2369441" y="154865"/>
                </a:cubicBezTo>
                <a:cubicBezTo>
                  <a:pt x="2369441" y="161177"/>
                  <a:pt x="2367846" y="167172"/>
                  <a:pt x="2364655" y="172853"/>
                </a:cubicBezTo>
                <a:cubicBezTo>
                  <a:pt x="2361464" y="178533"/>
                  <a:pt x="2356655" y="183103"/>
                  <a:pt x="2350228" y="186562"/>
                </a:cubicBezTo>
                <a:cubicBezTo>
                  <a:pt x="2343801" y="190021"/>
                  <a:pt x="2335998" y="191751"/>
                  <a:pt x="2326819" y="191751"/>
                </a:cubicBezTo>
                <a:cubicBezTo>
                  <a:pt x="2313660" y="191751"/>
                  <a:pt x="2303408" y="188183"/>
                  <a:pt x="2296064" y="181047"/>
                </a:cubicBezTo>
                <a:cubicBezTo>
                  <a:pt x="2288719" y="173912"/>
                  <a:pt x="2284354" y="164006"/>
                  <a:pt x="2282968" y="151330"/>
                </a:cubicBezTo>
                <a:lnTo>
                  <a:pt x="2302638" y="148288"/>
                </a:lnTo>
                <a:cubicBezTo>
                  <a:pt x="2303767" y="157341"/>
                  <a:pt x="2306499" y="164021"/>
                  <a:pt x="2310834" y="168326"/>
                </a:cubicBezTo>
                <a:cubicBezTo>
                  <a:pt x="2315169" y="172632"/>
                  <a:pt x="2320659" y="174784"/>
                  <a:pt x="2327304" y="174784"/>
                </a:cubicBezTo>
                <a:cubicBezTo>
                  <a:pt x="2331623" y="174784"/>
                  <a:pt x="2335441" y="173981"/>
                  <a:pt x="2338758" y="172375"/>
                </a:cubicBezTo>
                <a:cubicBezTo>
                  <a:pt x="2342074" y="170769"/>
                  <a:pt x="2344656" y="168478"/>
                  <a:pt x="2346502" y="165504"/>
                </a:cubicBezTo>
                <a:cubicBezTo>
                  <a:pt x="2348348" y="162529"/>
                  <a:pt x="2349271" y="159065"/>
                  <a:pt x="2349271" y="155112"/>
                </a:cubicBezTo>
                <a:cubicBezTo>
                  <a:pt x="2349271" y="152073"/>
                  <a:pt x="2348658" y="149288"/>
                  <a:pt x="2347431" y="146760"/>
                </a:cubicBezTo>
                <a:cubicBezTo>
                  <a:pt x="2346204" y="144231"/>
                  <a:pt x="2343582" y="141368"/>
                  <a:pt x="2339568" y="138170"/>
                </a:cubicBezTo>
                <a:cubicBezTo>
                  <a:pt x="2335553" y="134972"/>
                  <a:pt x="2329518" y="131357"/>
                  <a:pt x="2321465" y="127327"/>
                </a:cubicBezTo>
                <a:cubicBezTo>
                  <a:pt x="2312613" y="122898"/>
                  <a:pt x="2305656" y="118688"/>
                  <a:pt x="2300595" y="114697"/>
                </a:cubicBezTo>
                <a:cubicBezTo>
                  <a:pt x="2295533" y="110706"/>
                  <a:pt x="2291874" y="106298"/>
                  <a:pt x="2289618" y="101472"/>
                </a:cubicBezTo>
                <a:cubicBezTo>
                  <a:pt x="2287362" y="96646"/>
                  <a:pt x="2286233" y="90913"/>
                  <a:pt x="2286233" y="84273"/>
                </a:cubicBezTo>
                <a:cubicBezTo>
                  <a:pt x="2286233" y="78124"/>
                  <a:pt x="2287782" y="72416"/>
                  <a:pt x="2290880" y="67150"/>
                </a:cubicBezTo>
                <a:cubicBezTo>
                  <a:pt x="2293977" y="61884"/>
                  <a:pt x="2298437" y="57684"/>
                  <a:pt x="2304260" y="54551"/>
                </a:cubicBezTo>
                <a:cubicBezTo>
                  <a:pt x="2310083" y="51419"/>
                  <a:pt x="2316860" y="49852"/>
                  <a:pt x="2324592" y="49852"/>
                </a:cubicBezTo>
                <a:close/>
                <a:moveTo>
                  <a:pt x="2114222" y="49852"/>
                </a:moveTo>
                <a:cubicBezTo>
                  <a:pt x="2137329" y="49852"/>
                  <a:pt x="2148882" y="62676"/>
                  <a:pt x="2148882" y="88323"/>
                </a:cubicBezTo>
                <a:lnTo>
                  <a:pt x="2148882" y="188611"/>
                </a:lnTo>
                <a:lnTo>
                  <a:pt x="2128959" y="188611"/>
                </a:lnTo>
                <a:lnTo>
                  <a:pt x="2128959" y="92384"/>
                </a:lnTo>
                <a:cubicBezTo>
                  <a:pt x="2128959" y="83568"/>
                  <a:pt x="2127701" y="77165"/>
                  <a:pt x="2125184" y="73174"/>
                </a:cubicBezTo>
                <a:cubicBezTo>
                  <a:pt x="2122667" y="69183"/>
                  <a:pt x="2118194" y="67187"/>
                  <a:pt x="2111763" y="67187"/>
                </a:cubicBezTo>
                <a:cubicBezTo>
                  <a:pt x="2103915" y="67187"/>
                  <a:pt x="2097445" y="70318"/>
                  <a:pt x="2092352" y="76578"/>
                </a:cubicBezTo>
                <a:cubicBezTo>
                  <a:pt x="2087260" y="82838"/>
                  <a:pt x="2084714" y="93238"/>
                  <a:pt x="2084714" y="107777"/>
                </a:cubicBezTo>
                <a:lnTo>
                  <a:pt x="2084714" y="188611"/>
                </a:lnTo>
                <a:lnTo>
                  <a:pt x="2064791" y="188611"/>
                </a:lnTo>
                <a:lnTo>
                  <a:pt x="2064791" y="52866"/>
                </a:lnTo>
                <a:lnTo>
                  <a:pt x="2084714" y="52866"/>
                </a:lnTo>
                <a:lnTo>
                  <a:pt x="2084714" y="66283"/>
                </a:lnTo>
                <a:cubicBezTo>
                  <a:pt x="2089541" y="55329"/>
                  <a:pt x="2099377" y="49852"/>
                  <a:pt x="2114222" y="49852"/>
                </a:cubicBezTo>
                <a:close/>
                <a:moveTo>
                  <a:pt x="1757631" y="49852"/>
                </a:moveTo>
                <a:cubicBezTo>
                  <a:pt x="1764341" y="49852"/>
                  <a:pt x="1770236" y="51324"/>
                  <a:pt x="1775316" y="54266"/>
                </a:cubicBezTo>
                <a:cubicBezTo>
                  <a:pt x="1780396" y="57208"/>
                  <a:pt x="1783596" y="61979"/>
                  <a:pt x="1784915" y="68578"/>
                </a:cubicBezTo>
                <a:lnTo>
                  <a:pt x="1784915" y="52866"/>
                </a:lnTo>
                <a:lnTo>
                  <a:pt x="1804098" y="52866"/>
                </a:lnTo>
                <a:lnTo>
                  <a:pt x="1804098" y="189839"/>
                </a:lnTo>
                <a:cubicBezTo>
                  <a:pt x="1804098" y="207252"/>
                  <a:pt x="1800439" y="220254"/>
                  <a:pt x="1793121" y="228844"/>
                </a:cubicBezTo>
                <a:cubicBezTo>
                  <a:pt x="1785802" y="237434"/>
                  <a:pt x="1774505" y="241729"/>
                  <a:pt x="1759230" y="241729"/>
                </a:cubicBezTo>
                <a:cubicBezTo>
                  <a:pt x="1745963" y="241729"/>
                  <a:pt x="1735990" y="238566"/>
                  <a:pt x="1729310" y="232240"/>
                </a:cubicBezTo>
                <a:cubicBezTo>
                  <a:pt x="1722629" y="225914"/>
                  <a:pt x="1719289" y="217243"/>
                  <a:pt x="1719289" y="206227"/>
                </a:cubicBezTo>
                <a:lnTo>
                  <a:pt x="1719289" y="202730"/>
                </a:lnTo>
                <a:lnTo>
                  <a:pt x="1739212" y="205048"/>
                </a:lnTo>
                <a:lnTo>
                  <a:pt x="1739212" y="209272"/>
                </a:lnTo>
                <a:cubicBezTo>
                  <a:pt x="1739401" y="213992"/>
                  <a:pt x="1741163" y="217753"/>
                  <a:pt x="1744501" y="220557"/>
                </a:cubicBezTo>
                <a:cubicBezTo>
                  <a:pt x="1747839" y="223361"/>
                  <a:pt x="1752748" y="224763"/>
                  <a:pt x="1759230" y="224763"/>
                </a:cubicBezTo>
                <a:cubicBezTo>
                  <a:pt x="1767814" y="224763"/>
                  <a:pt x="1774118" y="222382"/>
                  <a:pt x="1778141" y="217621"/>
                </a:cubicBezTo>
                <a:cubicBezTo>
                  <a:pt x="1782164" y="212859"/>
                  <a:pt x="1784176" y="205078"/>
                  <a:pt x="1784176" y="194276"/>
                </a:cubicBezTo>
                <a:lnTo>
                  <a:pt x="1784176" y="173270"/>
                </a:lnTo>
                <a:cubicBezTo>
                  <a:pt x="1783477" y="179022"/>
                  <a:pt x="1780445" y="183541"/>
                  <a:pt x="1775079" y="186825"/>
                </a:cubicBezTo>
                <a:cubicBezTo>
                  <a:pt x="1769714" y="190109"/>
                  <a:pt x="1763528" y="191751"/>
                  <a:pt x="1756522" y="191751"/>
                </a:cubicBezTo>
                <a:cubicBezTo>
                  <a:pt x="1741100" y="191751"/>
                  <a:pt x="1730280" y="185571"/>
                  <a:pt x="1724061" y="173213"/>
                </a:cubicBezTo>
                <a:cubicBezTo>
                  <a:pt x="1717842" y="160854"/>
                  <a:pt x="1714733" y="143692"/>
                  <a:pt x="1714733" y="121726"/>
                </a:cubicBezTo>
                <a:cubicBezTo>
                  <a:pt x="1714733" y="96323"/>
                  <a:pt x="1718411" y="77994"/>
                  <a:pt x="1725767" y="66737"/>
                </a:cubicBezTo>
                <a:cubicBezTo>
                  <a:pt x="1733123" y="55481"/>
                  <a:pt x="1743744" y="49852"/>
                  <a:pt x="1757631" y="49852"/>
                </a:cubicBezTo>
                <a:close/>
                <a:moveTo>
                  <a:pt x="1600692" y="49852"/>
                </a:moveTo>
                <a:cubicBezTo>
                  <a:pt x="1608105" y="49852"/>
                  <a:pt x="1614705" y="51398"/>
                  <a:pt x="1620492" y="54491"/>
                </a:cubicBezTo>
                <a:cubicBezTo>
                  <a:pt x="1626280" y="57583"/>
                  <a:pt x="1630926" y="61934"/>
                  <a:pt x="1634430" y="67542"/>
                </a:cubicBezTo>
                <a:cubicBezTo>
                  <a:pt x="1637934" y="73151"/>
                  <a:pt x="1640173" y="80435"/>
                  <a:pt x="1641146" y="89392"/>
                </a:cubicBezTo>
                <a:lnTo>
                  <a:pt x="1621484" y="91711"/>
                </a:lnTo>
                <a:cubicBezTo>
                  <a:pt x="1621163" y="86036"/>
                  <a:pt x="1620048" y="81459"/>
                  <a:pt x="1618140" y="77981"/>
                </a:cubicBezTo>
                <a:cubicBezTo>
                  <a:pt x="1616232" y="74503"/>
                  <a:pt x="1613665" y="71773"/>
                  <a:pt x="1610438" y="69791"/>
                </a:cubicBezTo>
                <a:cubicBezTo>
                  <a:pt x="1607211" y="67809"/>
                  <a:pt x="1603549" y="66818"/>
                  <a:pt x="1599454" y="66818"/>
                </a:cubicBezTo>
                <a:cubicBezTo>
                  <a:pt x="1594060" y="66818"/>
                  <a:pt x="1589762" y="68419"/>
                  <a:pt x="1586563" y="71620"/>
                </a:cubicBezTo>
                <a:cubicBezTo>
                  <a:pt x="1583363" y="74821"/>
                  <a:pt x="1581764" y="78874"/>
                  <a:pt x="1581764" y="83781"/>
                </a:cubicBezTo>
                <a:cubicBezTo>
                  <a:pt x="1581764" y="87662"/>
                  <a:pt x="1582800" y="91040"/>
                  <a:pt x="1584874" y="93915"/>
                </a:cubicBezTo>
                <a:cubicBezTo>
                  <a:pt x="1586947" y="96790"/>
                  <a:pt x="1589507" y="99244"/>
                  <a:pt x="1592553" y="101276"/>
                </a:cubicBezTo>
                <a:cubicBezTo>
                  <a:pt x="1595600" y="103308"/>
                  <a:pt x="1599003" y="105591"/>
                  <a:pt x="1602762" y="108126"/>
                </a:cubicBezTo>
                <a:cubicBezTo>
                  <a:pt x="1615753" y="114192"/>
                  <a:pt x="1624955" y="119400"/>
                  <a:pt x="1630370" y="123751"/>
                </a:cubicBezTo>
                <a:cubicBezTo>
                  <a:pt x="1635784" y="128103"/>
                  <a:pt x="1639667" y="132718"/>
                  <a:pt x="1642017" y="137598"/>
                </a:cubicBezTo>
                <a:cubicBezTo>
                  <a:pt x="1644367" y="142478"/>
                  <a:pt x="1645542" y="148233"/>
                  <a:pt x="1645542" y="154865"/>
                </a:cubicBezTo>
                <a:cubicBezTo>
                  <a:pt x="1645542" y="161177"/>
                  <a:pt x="1643946" y="167172"/>
                  <a:pt x="1640755" y="172853"/>
                </a:cubicBezTo>
                <a:cubicBezTo>
                  <a:pt x="1637564" y="178533"/>
                  <a:pt x="1632755" y="183103"/>
                  <a:pt x="1626328" y="186562"/>
                </a:cubicBezTo>
                <a:cubicBezTo>
                  <a:pt x="1619901" y="190021"/>
                  <a:pt x="1612098" y="191751"/>
                  <a:pt x="1602919" y="191751"/>
                </a:cubicBezTo>
                <a:cubicBezTo>
                  <a:pt x="1589760" y="191751"/>
                  <a:pt x="1579508" y="188183"/>
                  <a:pt x="1572163" y="181047"/>
                </a:cubicBezTo>
                <a:cubicBezTo>
                  <a:pt x="1564819" y="173912"/>
                  <a:pt x="1560453" y="164006"/>
                  <a:pt x="1559068" y="151330"/>
                </a:cubicBezTo>
                <a:lnTo>
                  <a:pt x="1578738" y="148288"/>
                </a:lnTo>
                <a:cubicBezTo>
                  <a:pt x="1579867" y="157341"/>
                  <a:pt x="1582599" y="164021"/>
                  <a:pt x="1586934" y="168326"/>
                </a:cubicBezTo>
                <a:cubicBezTo>
                  <a:pt x="1591269" y="172632"/>
                  <a:pt x="1596759" y="174784"/>
                  <a:pt x="1603404" y="174784"/>
                </a:cubicBezTo>
                <a:cubicBezTo>
                  <a:pt x="1607723" y="174784"/>
                  <a:pt x="1611541" y="173981"/>
                  <a:pt x="1614857" y="172375"/>
                </a:cubicBezTo>
                <a:cubicBezTo>
                  <a:pt x="1618174" y="170769"/>
                  <a:pt x="1620755" y="168478"/>
                  <a:pt x="1622602" y="165504"/>
                </a:cubicBezTo>
                <a:cubicBezTo>
                  <a:pt x="1624448" y="162529"/>
                  <a:pt x="1625371" y="159065"/>
                  <a:pt x="1625371" y="155112"/>
                </a:cubicBezTo>
                <a:cubicBezTo>
                  <a:pt x="1625371" y="152073"/>
                  <a:pt x="1624758" y="149288"/>
                  <a:pt x="1623531" y="146760"/>
                </a:cubicBezTo>
                <a:cubicBezTo>
                  <a:pt x="1622304" y="144231"/>
                  <a:pt x="1619683" y="141368"/>
                  <a:pt x="1615668" y="138170"/>
                </a:cubicBezTo>
                <a:cubicBezTo>
                  <a:pt x="1611653" y="134972"/>
                  <a:pt x="1605618" y="131357"/>
                  <a:pt x="1597564" y="127327"/>
                </a:cubicBezTo>
                <a:cubicBezTo>
                  <a:pt x="1588713" y="122898"/>
                  <a:pt x="1581756" y="118688"/>
                  <a:pt x="1576695" y="114697"/>
                </a:cubicBezTo>
                <a:cubicBezTo>
                  <a:pt x="1571633" y="110706"/>
                  <a:pt x="1567974" y="106298"/>
                  <a:pt x="1565718" y="101472"/>
                </a:cubicBezTo>
                <a:cubicBezTo>
                  <a:pt x="1563462" y="96646"/>
                  <a:pt x="1562333" y="90913"/>
                  <a:pt x="1562333" y="84273"/>
                </a:cubicBezTo>
                <a:cubicBezTo>
                  <a:pt x="1562333" y="78124"/>
                  <a:pt x="1563882" y="72416"/>
                  <a:pt x="1566979" y="67150"/>
                </a:cubicBezTo>
                <a:cubicBezTo>
                  <a:pt x="1570077" y="61884"/>
                  <a:pt x="1574537" y="57684"/>
                  <a:pt x="1580360" y="54551"/>
                </a:cubicBezTo>
                <a:cubicBezTo>
                  <a:pt x="1586183" y="51419"/>
                  <a:pt x="1592960" y="49852"/>
                  <a:pt x="1600692" y="49852"/>
                </a:cubicBezTo>
                <a:close/>
                <a:moveTo>
                  <a:pt x="1380797" y="49852"/>
                </a:moveTo>
                <a:cubicBezTo>
                  <a:pt x="1403904" y="49852"/>
                  <a:pt x="1415457" y="62676"/>
                  <a:pt x="1415457" y="88323"/>
                </a:cubicBezTo>
                <a:lnTo>
                  <a:pt x="1415457" y="188611"/>
                </a:lnTo>
                <a:lnTo>
                  <a:pt x="1395534" y="188611"/>
                </a:lnTo>
                <a:lnTo>
                  <a:pt x="1395534" y="92384"/>
                </a:lnTo>
                <a:cubicBezTo>
                  <a:pt x="1395534" y="83568"/>
                  <a:pt x="1394276" y="77165"/>
                  <a:pt x="1391759" y="73174"/>
                </a:cubicBezTo>
                <a:cubicBezTo>
                  <a:pt x="1389242" y="69183"/>
                  <a:pt x="1384769" y="67187"/>
                  <a:pt x="1378338" y="67187"/>
                </a:cubicBezTo>
                <a:cubicBezTo>
                  <a:pt x="1370490" y="67187"/>
                  <a:pt x="1364020" y="70318"/>
                  <a:pt x="1358927" y="76578"/>
                </a:cubicBezTo>
                <a:cubicBezTo>
                  <a:pt x="1353835" y="82838"/>
                  <a:pt x="1351289" y="93238"/>
                  <a:pt x="1351289" y="107777"/>
                </a:cubicBezTo>
                <a:lnTo>
                  <a:pt x="1351289" y="188611"/>
                </a:lnTo>
                <a:lnTo>
                  <a:pt x="1331366" y="188611"/>
                </a:lnTo>
                <a:lnTo>
                  <a:pt x="1331366" y="52866"/>
                </a:lnTo>
                <a:lnTo>
                  <a:pt x="1351289" y="52866"/>
                </a:lnTo>
                <a:lnTo>
                  <a:pt x="1351289" y="66283"/>
                </a:lnTo>
                <a:cubicBezTo>
                  <a:pt x="1356116" y="55329"/>
                  <a:pt x="1365951" y="49852"/>
                  <a:pt x="1380797" y="49852"/>
                </a:cubicBezTo>
                <a:close/>
                <a:moveTo>
                  <a:pt x="1202949" y="49852"/>
                </a:moveTo>
                <a:cubicBezTo>
                  <a:pt x="1209712" y="49852"/>
                  <a:pt x="1216381" y="52574"/>
                  <a:pt x="1222954" y="58017"/>
                </a:cubicBezTo>
                <a:lnTo>
                  <a:pt x="1215696" y="75065"/>
                </a:lnTo>
                <a:cubicBezTo>
                  <a:pt x="1211692" y="73639"/>
                  <a:pt x="1208863" y="72688"/>
                  <a:pt x="1207210" y="72211"/>
                </a:cubicBezTo>
                <a:cubicBezTo>
                  <a:pt x="1205557" y="71734"/>
                  <a:pt x="1203807" y="71496"/>
                  <a:pt x="1201961" y="71496"/>
                </a:cubicBezTo>
                <a:cubicBezTo>
                  <a:pt x="1187213" y="71496"/>
                  <a:pt x="1179839" y="88475"/>
                  <a:pt x="1179839" y="122432"/>
                </a:cubicBezTo>
                <a:lnTo>
                  <a:pt x="1179839" y="188611"/>
                </a:lnTo>
                <a:lnTo>
                  <a:pt x="1159916" y="188611"/>
                </a:lnTo>
                <a:lnTo>
                  <a:pt x="1159916" y="52866"/>
                </a:lnTo>
                <a:lnTo>
                  <a:pt x="1178607" y="52866"/>
                </a:lnTo>
                <a:lnTo>
                  <a:pt x="1178607" y="77608"/>
                </a:lnTo>
                <a:cubicBezTo>
                  <a:pt x="1181630" y="59104"/>
                  <a:pt x="1189744" y="49852"/>
                  <a:pt x="1202949" y="49852"/>
                </a:cubicBezTo>
                <a:close/>
                <a:moveTo>
                  <a:pt x="1092905" y="49852"/>
                </a:moveTo>
                <a:cubicBezTo>
                  <a:pt x="1107609" y="49852"/>
                  <a:pt x="1118649" y="54823"/>
                  <a:pt x="1126025" y="64763"/>
                </a:cubicBezTo>
                <a:cubicBezTo>
                  <a:pt x="1133401" y="74704"/>
                  <a:pt x="1137090" y="90399"/>
                  <a:pt x="1137090" y="111848"/>
                </a:cubicBezTo>
                <a:lnTo>
                  <a:pt x="1137090" y="125320"/>
                </a:lnTo>
                <a:lnTo>
                  <a:pt x="1068277" y="125320"/>
                </a:lnTo>
                <a:cubicBezTo>
                  <a:pt x="1068493" y="136568"/>
                  <a:pt x="1069605" y="145970"/>
                  <a:pt x="1071613" y="153525"/>
                </a:cubicBezTo>
                <a:cubicBezTo>
                  <a:pt x="1073620" y="161080"/>
                  <a:pt x="1076472" y="166430"/>
                  <a:pt x="1080168" y="169575"/>
                </a:cubicBezTo>
                <a:cubicBezTo>
                  <a:pt x="1083864" y="172720"/>
                  <a:pt x="1088727" y="174292"/>
                  <a:pt x="1094755" y="174292"/>
                </a:cubicBezTo>
                <a:cubicBezTo>
                  <a:pt x="1101574" y="174292"/>
                  <a:pt x="1106900" y="171800"/>
                  <a:pt x="1110734" y="166817"/>
                </a:cubicBezTo>
                <a:cubicBezTo>
                  <a:pt x="1114567" y="161834"/>
                  <a:pt x="1116943" y="153232"/>
                  <a:pt x="1117863" y="141011"/>
                </a:cubicBezTo>
                <a:lnTo>
                  <a:pt x="1136966" y="143783"/>
                </a:lnTo>
                <a:cubicBezTo>
                  <a:pt x="1134517" y="175762"/>
                  <a:pt x="1120406" y="191751"/>
                  <a:pt x="1094632" y="191751"/>
                </a:cubicBezTo>
                <a:cubicBezTo>
                  <a:pt x="1083405" y="191751"/>
                  <a:pt x="1074330" y="188927"/>
                  <a:pt x="1067409" y="183279"/>
                </a:cubicBezTo>
                <a:cubicBezTo>
                  <a:pt x="1060487" y="177632"/>
                  <a:pt x="1055519" y="169440"/>
                  <a:pt x="1052505" y="158705"/>
                </a:cubicBezTo>
                <a:cubicBezTo>
                  <a:pt x="1049490" y="147970"/>
                  <a:pt x="1047983" y="134494"/>
                  <a:pt x="1047983" y="118276"/>
                </a:cubicBezTo>
                <a:cubicBezTo>
                  <a:pt x="1047983" y="94837"/>
                  <a:pt x="1051797" y="77573"/>
                  <a:pt x="1059426" y="66485"/>
                </a:cubicBezTo>
                <a:cubicBezTo>
                  <a:pt x="1067055" y="55396"/>
                  <a:pt x="1078214" y="49852"/>
                  <a:pt x="1092905" y="49852"/>
                </a:cubicBezTo>
                <a:close/>
                <a:moveTo>
                  <a:pt x="1031498" y="49852"/>
                </a:moveTo>
                <a:cubicBezTo>
                  <a:pt x="1038262" y="49852"/>
                  <a:pt x="1044931" y="52574"/>
                  <a:pt x="1051504" y="58017"/>
                </a:cubicBezTo>
                <a:lnTo>
                  <a:pt x="1044246" y="75065"/>
                </a:lnTo>
                <a:cubicBezTo>
                  <a:pt x="1040242" y="73639"/>
                  <a:pt x="1037413" y="72688"/>
                  <a:pt x="1035760" y="72211"/>
                </a:cubicBezTo>
                <a:cubicBezTo>
                  <a:pt x="1034107" y="71734"/>
                  <a:pt x="1032357" y="71496"/>
                  <a:pt x="1030511" y="71496"/>
                </a:cubicBezTo>
                <a:cubicBezTo>
                  <a:pt x="1015763" y="71496"/>
                  <a:pt x="1008389" y="88475"/>
                  <a:pt x="1008389" y="122432"/>
                </a:cubicBezTo>
                <a:lnTo>
                  <a:pt x="1008389" y="188611"/>
                </a:lnTo>
                <a:lnTo>
                  <a:pt x="988466" y="188611"/>
                </a:lnTo>
                <a:lnTo>
                  <a:pt x="988466" y="52866"/>
                </a:lnTo>
                <a:lnTo>
                  <a:pt x="1007157" y="52866"/>
                </a:lnTo>
                <a:lnTo>
                  <a:pt x="1007157" y="77608"/>
                </a:lnTo>
                <a:cubicBezTo>
                  <a:pt x="1010180" y="59104"/>
                  <a:pt x="1018294" y="49852"/>
                  <a:pt x="1031498" y="49852"/>
                </a:cubicBezTo>
                <a:close/>
                <a:moveTo>
                  <a:pt x="921455" y="49852"/>
                </a:moveTo>
                <a:cubicBezTo>
                  <a:pt x="936159" y="49852"/>
                  <a:pt x="947199" y="54823"/>
                  <a:pt x="954575" y="64763"/>
                </a:cubicBezTo>
                <a:cubicBezTo>
                  <a:pt x="961951" y="74704"/>
                  <a:pt x="965639" y="90399"/>
                  <a:pt x="965639" y="111848"/>
                </a:cubicBezTo>
                <a:lnTo>
                  <a:pt x="965639" y="125320"/>
                </a:lnTo>
                <a:lnTo>
                  <a:pt x="896827" y="125320"/>
                </a:lnTo>
                <a:cubicBezTo>
                  <a:pt x="897043" y="136568"/>
                  <a:pt x="898155" y="145970"/>
                  <a:pt x="900163" y="153525"/>
                </a:cubicBezTo>
                <a:cubicBezTo>
                  <a:pt x="902170" y="161080"/>
                  <a:pt x="905022" y="166430"/>
                  <a:pt x="908718" y="169575"/>
                </a:cubicBezTo>
                <a:cubicBezTo>
                  <a:pt x="912414" y="172720"/>
                  <a:pt x="917277" y="174292"/>
                  <a:pt x="923305" y="174292"/>
                </a:cubicBezTo>
                <a:cubicBezTo>
                  <a:pt x="930124" y="174292"/>
                  <a:pt x="935451" y="171800"/>
                  <a:pt x="939284" y="166817"/>
                </a:cubicBezTo>
                <a:cubicBezTo>
                  <a:pt x="943117" y="161834"/>
                  <a:pt x="945493" y="153232"/>
                  <a:pt x="946413" y="141011"/>
                </a:cubicBezTo>
                <a:lnTo>
                  <a:pt x="965516" y="143783"/>
                </a:lnTo>
                <a:cubicBezTo>
                  <a:pt x="963067" y="175762"/>
                  <a:pt x="948956" y="191751"/>
                  <a:pt x="923182" y="191751"/>
                </a:cubicBezTo>
                <a:cubicBezTo>
                  <a:pt x="911955" y="191751"/>
                  <a:pt x="902880" y="188927"/>
                  <a:pt x="895959" y="183279"/>
                </a:cubicBezTo>
                <a:cubicBezTo>
                  <a:pt x="889037" y="177632"/>
                  <a:pt x="884069" y="169440"/>
                  <a:pt x="881055" y="158705"/>
                </a:cubicBezTo>
                <a:cubicBezTo>
                  <a:pt x="878040" y="147970"/>
                  <a:pt x="876533" y="134494"/>
                  <a:pt x="876533" y="118276"/>
                </a:cubicBezTo>
                <a:cubicBezTo>
                  <a:pt x="876533" y="94837"/>
                  <a:pt x="880347" y="77573"/>
                  <a:pt x="887976" y="66485"/>
                </a:cubicBezTo>
                <a:cubicBezTo>
                  <a:pt x="895605" y="55396"/>
                  <a:pt x="906764" y="49852"/>
                  <a:pt x="921455" y="49852"/>
                </a:cubicBezTo>
                <a:close/>
                <a:moveTo>
                  <a:pt x="704522" y="49852"/>
                </a:moveTo>
                <a:cubicBezTo>
                  <a:pt x="727628" y="49852"/>
                  <a:pt x="739182" y="62676"/>
                  <a:pt x="739182" y="88323"/>
                </a:cubicBezTo>
                <a:lnTo>
                  <a:pt x="739182" y="188611"/>
                </a:lnTo>
                <a:lnTo>
                  <a:pt x="719259" y="188611"/>
                </a:lnTo>
                <a:lnTo>
                  <a:pt x="719259" y="92384"/>
                </a:lnTo>
                <a:cubicBezTo>
                  <a:pt x="719259" y="83568"/>
                  <a:pt x="718001" y="77165"/>
                  <a:pt x="715484" y="73174"/>
                </a:cubicBezTo>
                <a:cubicBezTo>
                  <a:pt x="712967" y="69183"/>
                  <a:pt x="708494" y="67187"/>
                  <a:pt x="702063" y="67187"/>
                </a:cubicBezTo>
                <a:cubicBezTo>
                  <a:pt x="694215" y="67187"/>
                  <a:pt x="687744" y="70318"/>
                  <a:pt x="682652" y="76578"/>
                </a:cubicBezTo>
                <a:cubicBezTo>
                  <a:pt x="677560" y="82838"/>
                  <a:pt x="675014" y="93238"/>
                  <a:pt x="675014" y="107777"/>
                </a:cubicBezTo>
                <a:lnTo>
                  <a:pt x="675014" y="188611"/>
                </a:lnTo>
                <a:lnTo>
                  <a:pt x="655091" y="188611"/>
                </a:lnTo>
                <a:lnTo>
                  <a:pt x="655091" y="52866"/>
                </a:lnTo>
                <a:lnTo>
                  <a:pt x="675014" y="52866"/>
                </a:lnTo>
                <a:lnTo>
                  <a:pt x="675014" y="66283"/>
                </a:lnTo>
                <a:cubicBezTo>
                  <a:pt x="679841" y="55329"/>
                  <a:pt x="689677" y="49852"/>
                  <a:pt x="704522" y="49852"/>
                </a:cubicBezTo>
                <a:close/>
                <a:moveTo>
                  <a:pt x="354740" y="49852"/>
                </a:moveTo>
                <a:cubicBezTo>
                  <a:pt x="367694" y="49852"/>
                  <a:pt x="377017" y="53721"/>
                  <a:pt x="382711" y="61459"/>
                </a:cubicBezTo>
                <a:cubicBezTo>
                  <a:pt x="388405" y="69197"/>
                  <a:pt x="391252" y="80983"/>
                  <a:pt x="391252" y="96819"/>
                </a:cubicBezTo>
                <a:lnTo>
                  <a:pt x="391252" y="151496"/>
                </a:lnTo>
                <a:cubicBezTo>
                  <a:pt x="391252" y="157383"/>
                  <a:pt x="391426" y="161851"/>
                  <a:pt x="391773" y="164901"/>
                </a:cubicBezTo>
                <a:cubicBezTo>
                  <a:pt x="392120" y="167952"/>
                  <a:pt x="392767" y="170897"/>
                  <a:pt x="393714" y="173737"/>
                </a:cubicBezTo>
                <a:cubicBezTo>
                  <a:pt x="394660" y="176576"/>
                  <a:pt x="396343" y="181535"/>
                  <a:pt x="398763" y="188611"/>
                </a:cubicBezTo>
                <a:lnTo>
                  <a:pt x="379311" y="188611"/>
                </a:lnTo>
                <a:cubicBezTo>
                  <a:pt x="376578" y="183476"/>
                  <a:pt x="375151" y="178976"/>
                  <a:pt x="375030" y="175112"/>
                </a:cubicBezTo>
                <a:cubicBezTo>
                  <a:pt x="373780" y="180261"/>
                  <a:pt x="370629" y="184321"/>
                  <a:pt x="365574" y="187293"/>
                </a:cubicBezTo>
                <a:cubicBezTo>
                  <a:pt x="360520" y="190265"/>
                  <a:pt x="354693" y="191751"/>
                  <a:pt x="348092" y="191751"/>
                </a:cubicBezTo>
                <a:cubicBezTo>
                  <a:pt x="341093" y="191751"/>
                  <a:pt x="334949" y="190105"/>
                  <a:pt x="329661" y="186815"/>
                </a:cubicBezTo>
                <a:cubicBezTo>
                  <a:pt x="324373" y="183525"/>
                  <a:pt x="320346" y="179046"/>
                  <a:pt x="317579" y="173380"/>
                </a:cubicBezTo>
                <a:cubicBezTo>
                  <a:pt x="314811" y="167713"/>
                  <a:pt x="313428" y="161334"/>
                  <a:pt x="313428" y="154241"/>
                </a:cubicBezTo>
                <a:cubicBezTo>
                  <a:pt x="313428" y="146505"/>
                  <a:pt x="314634" y="140049"/>
                  <a:pt x="317046" y="134873"/>
                </a:cubicBezTo>
                <a:cubicBezTo>
                  <a:pt x="319458" y="129696"/>
                  <a:pt x="323275" y="125301"/>
                  <a:pt x="328498" y="121688"/>
                </a:cubicBezTo>
                <a:cubicBezTo>
                  <a:pt x="333720" y="118075"/>
                  <a:pt x="340634" y="114792"/>
                  <a:pt x="349240" y="111839"/>
                </a:cubicBezTo>
                <a:cubicBezTo>
                  <a:pt x="361231" y="107734"/>
                  <a:pt x="368799" y="104621"/>
                  <a:pt x="371945" y="102501"/>
                </a:cubicBezTo>
                <a:lnTo>
                  <a:pt x="371945" y="97190"/>
                </a:lnTo>
                <a:cubicBezTo>
                  <a:pt x="371945" y="90661"/>
                  <a:pt x="371525" y="85216"/>
                  <a:pt x="370684" y="80855"/>
                </a:cubicBezTo>
                <a:cubicBezTo>
                  <a:pt x="369843" y="76494"/>
                  <a:pt x="368184" y="73023"/>
                  <a:pt x="365708" y="70442"/>
                </a:cubicBezTo>
                <a:cubicBezTo>
                  <a:pt x="363232" y="67862"/>
                  <a:pt x="359577" y="66571"/>
                  <a:pt x="354746" y="66571"/>
                </a:cubicBezTo>
                <a:cubicBezTo>
                  <a:pt x="348426" y="66571"/>
                  <a:pt x="343693" y="68414"/>
                  <a:pt x="340547" y="72099"/>
                </a:cubicBezTo>
                <a:cubicBezTo>
                  <a:pt x="337400" y="75785"/>
                  <a:pt x="335310" y="82475"/>
                  <a:pt x="334277" y="92171"/>
                </a:cubicBezTo>
                <a:lnTo>
                  <a:pt x="315274" y="89730"/>
                </a:lnTo>
                <a:cubicBezTo>
                  <a:pt x="316570" y="76126"/>
                  <a:pt x="320555" y="66079"/>
                  <a:pt x="327226" y="59588"/>
                </a:cubicBezTo>
                <a:cubicBezTo>
                  <a:pt x="333898" y="53098"/>
                  <a:pt x="343069" y="49852"/>
                  <a:pt x="354740" y="49852"/>
                </a:cubicBezTo>
                <a:close/>
                <a:moveTo>
                  <a:pt x="183290" y="49852"/>
                </a:moveTo>
                <a:cubicBezTo>
                  <a:pt x="196243" y="49852"/>
                  <a:pt x="205567" y="53721"/>
                  <a:pt x="211261" y="61459"/>
                </a:cubicBezTo>
                <a:cubicBezTo>
                  <a:pt x="216955" y="69197"/>
                  <a:pt x="219802" y="80983"/>
                  <a:pt x="219802" y="96819"/>
                </a:cubicBezTo>
                <a:lnTo>
                  <a:pt x="219802" y="151496"/>
                </a:lnTo>
                <a:cubicBezTo>
                  <a:pt x="219802" y="157383"/>
                  <a:pt x="219976" y="161851"/>
                  <a:pt x="220323" y="164901"/>
                </a:cubicBezTo>
                <a:cubicBezTo>
                  <a:pt x="220671" y="167952"/>
                  <a:pt x="221317" y="170897"/>
                  <a:pt x="222264" y="173737"/>
                </a:cubicBezTo>
                <a:cubicBezTo>
                  <a:pt x="223210" y="176576"/>
                  <a:pt x="224893" y="181535"/>
                  <a:pt x="227313" y="188611"/>
                </a:cubicBezTo>
                <a:lnTo>
                  <a:pt x="207861" y="188611"/>
                </a:lnTo>
                <a:cubicBezTo>
                  <a:pt x="205128" y="183476"/>
                  <a:pt x="203701" y="178976"/>
                  <a:pt x="203580" y="175112"/>
                </a:cubicBezTo>
                <a:cubicBezTo>
                  <a:pt x="202330" y="180261"/>
                  <a:pt x="199179" y="184321"/>
                  <a:pt x="194124" y="187293"/>
                </a:cubicBezTo>
                <a:cubicBezTo>
                  <a:pt x="189070" y="190265"/>
                  <a:pt x="183243" y="191751"/>
                  <a:pt x="176642" y="191751"/>
                </a:cubicBezTo>
                <a:cubicBezTo>
                  <a:pt x="169643" y="191751"/>
                  <a:pt x="163499" y="190105"/>
                  <a:pt x="158211" y="186815"/>
                </a:cubicBezTo>
                <a:cubicBezTo>
                  <a:pt x="152924" y="183525"/>
                  <a:pt x="148896" y="179046"/>
                  <a:pt x="146129" y="173380"/>
                </a:cubicBezTo>
                <a:cubicBezTo>
                  <a:pt x="143362" y="167713"/>
                  <a:pt x="141978" y="161334"/>
                  <a:pt x="141978" y="154241"/>
                </a:cubicBezTo>
                <a:cubicBezTo>
                  <a:pt x="141978" y="146505"/>
                  <a:pt x="143184" y="140049"/>
                  <a:pt x="145596" y="134873"/>
                </a:cubicBezTo>
                <a:cubicBezTo>
                  <a:pt x="148008" y="129696"/>
                  <a:pt x="151825" y="125301"/>
                  <a:pt x="157048" y="121688"/>
                </a:cubicBezTo>
                <a:cubicBezTo>
                  <a:pt x="162270" y="118075"/>
                  <a:pt x="169184" y="114792"/>
                  <a:pt x="177790" y="111839"/>
                </a:cubicBezTo>
                <a:cubicBezTo>
                  <a:pt x="189781" y="107734"/>
                  <a:pt x="197349" y="104621"/>
                  <a:pt x="200495" y="102501"/>
                </a:cubicBezTo>
                <a:lnTo>
                  <a:pt x="200495" y="97190"/>
                </a:lnTo>
                <a:cubicBezTo>
                  <a:pt x="200495" y="90661"/>
                  <a:pt x="200075" y="85216"/>
                  <a:pt x="199234" y="80855"/>
                </a:cubicBezTo>
                <a:cubicBezTo>
                  <a:pt x="198393" y="76494"/>
                  <a:pt x="196734" y="73023"/>
                  <a:pt x="194258" y="70442"/>
                </a:cubicBezTo>
                <a:cubicBezTo>
                  <a:pt x="191782" y="67862"/>
                  <a:pt x="188128" y="66571"/>
                  <a:pt x="183296" y="66571"/>
                </a:cubicBezTo>
                <a:cubicBezTo>
                  <a:pt x="176977" y="66571"/>
                  <a:pt x="172244" y="68414"/>
                  <a:pt x="169097" y="72099"/>
                </a:cubicBezTo>
                <a:cubicBezTo>
                  <a:pt x="165951" y="75785"/>
                  <a:pt x="163861" y="82475"/>
                  <a:pt x="162827" y="92171"/>
                </a:cubicBezTo>
                <a:lnTo>
                  <a:pt x="143824" y="89730"/>
                </a:lnTo>
                <a:cubicBezTo>
                  <a:pt x="145120" y="76126"/>
                  <a:pt x="149104" y="66079"/>
                  <a:pt x="155776" y="59588"/>
                </a:cubicBezTo>
                <a:cubicBezTo>
                  <a:pt x="162448" y="53098"/>
                  <a:pt x="171619" y="49852"/>
                  <a:pt x="183290" y="49852"/>
                </a:cubicBezTo>
                <a:close/>
                <a:moveTo>
                  <a:pt x="21646" y="22689"/>
                </a:moveTo>
                <a:lnTo>
                  <a:pt x="21646" y="169059"/>
                </a:lnTo>
                <a:lnTo>
                  <a:pt x="42168" y="169059"/>
                </a:lnTo>
                <a:cubicBezTo>
                  <a:pt x="54850" y="169059"/>
                  <a:pt x="64582" y="166475"/>
                  <a:pt x="71365" y="161306"/>
                </a:cubicBezTo>
                <a:cubicBezTo>
                  <a:pt x="78148" y="156137"/>
                  <a:pt x="82976" y="147888"/>
                  <a:pt x="85851" y="136559"/>
                </a:cubicBezTo>
                <a:cubicBezTo>
                  <a:pt x="88725" y="125230"/>
                  <a:pt x="90163" y="109781"/>
                  <a:pt x="90163" y="90212"/>
                </a:cubicBezTo>
                <a:cubicBezTo>
                  <a:pt x="90163" y="74913"/>
                  <a:pt x="88737" y="62377"/>
                  <a:pt x="85886" y="52604"/>
                </a:cubicBezTo>
                <a:cubicBezTo>
                  <a:pt x="83035" y="42831"/>
                  <a:pt x="78159" y="35402"/>
                  <a:pt x="71257" y="30317"/>
                </a:cubicBezTo>
                <a:cubicBezTo>
                  <a:pt x="64355" y="25232"/>
                  <a:pt x="54741" y="22689"/>
                  <a:pt x="42415" y="22689"/>
                </a:cubicBezTo>
                <a:close/>
                <a:moveTo>
                  <a:pt x="5787804" y="10924"/>
                </a:moveTo>
                <a:lnTo>
                  <a:pt x="5787804" y="52866"/>
                </a:lnTo>
                <a:lnTo>
                  <a:pt x="5806557" y="52866"/>
                </a:lnTo>
                <a:lnTo>
                  <a:pt x="5806557" y="68724"/>
                </a:lnTo>
                <a:lnTo>
                  <a:pt x="5787804" y="68724"/>
                </a:lnTo>
                <a:lnTo>
                  <a:pt x="5787804" y="154883"/>
                </a:lnTo>
                <a:cubicBezTo>
                  <a:pt x="5787804" y="160341"/>
                  <a:pt x="5788070" y="164392"/>
                  <a:pt x="5788603" y="167034"/>
                </a:cubicBezTo>
                <a:cubicBezTo>
                  <a:pt x="5789136" y="169676"/>
                  <a:pt x="5789917" y="171485"/>
                  <a:pt x="5790945" y="172460"/>
                </a:cubicBezTo>
                <a:cubicBezTo>
                  <a:pt x="5791973" y="173435"/>
                  <a:pt x="5793480" y="173923"/>
                  <a:pt x="5795464" y="173923"/>
                </a:cubicBezTo>
                <a:cubicBezTo>
                  <a:pt x="5797537" y="173923"/>
                  <a:pt x="5799721" y="173731"/>
                  <a:pt x="5802016" y="173346"/>
                </a:cubicBezTo>
                <a:cubicBezTo>
                  <a:pt x="5804312" y="172962"/>
                  <a:pt x="5806798" y="172702"/>
                  <a:pt x="5809475" y="172567"/>
                </a:cubicBezTo>
                <a:lnTo>
                  <a:pt x="5811706" y="189659"/>
                </a:lnTo>
                <a:cubicBezTo>
                  <a:pt x="5804213" y="191053"/>
                  <a:pt x="5798505" y="191751"/>
                  <a:pt x="5794581" y="191751"/>
                </a:cubicBezTo>
                <a:cubicBezTo>
                  <a:pt x="5785523" y="191751"/>
                  <a:pt x="5778808" y="189193"/>
                  <a:pt x="5774437" y="184078"/>
                </a:cubicBezTo>
                <a:cubicBezTo>
                  <a:pt x="5770066" y="178963"/>
                  <a:pt x="5767881" y="170708"/>
                  <a:pt x="5767881" y="159313"/>
                </a:cubicBezTo>
                <a:lnTo>
                  <a:pt x="5767881" y="68724"/>
                </a:lnTo>
                <a:lnTo>
                  <a:pt x="5753440" y="68724"/>
                </a:lnTo>
                <a:lnTo>
                  <a:pt x="5753440" y="52866"/>
                </a:lnTo>
                <a:lnTo>
                  <a:pt x="5767881" y="52866"/>
                </a:lnTo>
                <a:lnTo>
                  <a:pt x="5767881" y="21384"/>
                </a:lnTo>
                <a:close/>
                <a:moveTo>
                  <a:pt x="5635404" y="10924"/>
                </a:moveTo>
                <a:lnTo>
                  <a:pt x="5635404" y="52866"/>
                </a:lnTo>
                <a:lnTo>
                  <a:pt x="5654157" y="52866"/>
                </a:lnTo>
                <a:lnTo>
                  <a:pt x="5654157" y="68724"/>
                </a:lnTo>
                <a:lnTo>
                  <a:pt x="5635404" y="68724"/>
                </a:lnTo>
                <a:lnTo>
                  <a:pt x="5635404" y="154883"/>
                </a:lnTo>
                <a:cubicBezTo>
                  <a:pt x="5635404" y="160341"/>
                  <a:pt x="5635670" y="164392"/>
                  <a:pt x="5636203" y="167034"/>
                </a:cubicBezTo>
                <a:cubicBezTo>
                  <a:pt x="5636736" y="169676"/>
                  <a:pt x="5637517" y="171485"/>
                  <a:pt x="5638545" y="172460"/>
                </a:cubicBezTo>
                <a:cubicBezTo>
                  <a:pt x="5639573" y="173435"/>
                  <a:pt x="5641079" y="173923"/>
                  <a:pt x="5643064" y="173923"/>
                </a:cubicBezTo>
                <a:cubicBezTo>
                  <a:pt x="5645137" y="173923"/>
                  <a:pt x="5647321" y="173731"/>
                  <a:pt x="5649616" y="173346"/>
                </a:cubicBezTo>
                <a:cubicBezTo>
                  <a:pt x="5651911" y="172962"/>
                  <a:pt x="5654398" y="172702"/>
                  <a:pt x="5657075" y="172567"/>
                </a:cubicBezTo>
                <a:lnTo>
                  <a:pt x="5659306" y="189659"/>
                </a:lnTo>
                <a:cubicBezTo>
                  <a:pt x="5651813" y="191053"/>
                  <a:pt x="5646105" y="191751"/>
                  <a:pt x="5642181" y="191751"/>
                </a:cubicBezTo>
                <a:cubicBezTo>
                  <a:pt x="5633123" y="191751"/>
                  <a:pt x="5626408" y="189193"/>
                  <a:pt x="5622037" y="184078"/>
                </a:cubicBezTo>
                <a:cubicBezTo>
                  <a:pt x="5617666" y="178963"/>
                  <a:pt x="5615481" y="170708"/>
                  <a:pt x="5615481" y="159313"/>
                </a:cubicBezTo>
                <a:lnTo>
                  <a:pt x="5615481" y="68724"/>
                </a:lnTo>
                <a:lnTo>
                  <a:pt x="5601040" y="68724"/>
                </a:lnTo>
                <a:lnTo>
                  <a:pt x="5601040" y="52866"/>
                </a:lnTo>
                <a:lnTo>
                  <a:pt x="5615481" y="52866"/>
                </a:lnTo>
                <a:lnTo>
                  <a:pt x="5615481" y="21384"/>
                </a:lnTo>
                <a:close/>
                <a:moveTo>
                  <a:pt x="2577879" y="10924"/>
                </a:moveTo>
                <a:lnTo>
                  <a:pt x="2577879" y="52866"/>
                </a:lnTo>
                <a:lnTo>
                  <a:pt x="2596633" y="52866"/>
                </a:lnTo>
                <a:lnTo>
                  <a:pt x="2596633" y="68724"/>
                </a:lnTo>
                <a:lnTo>
                  <a:pt x="2577879" y="68724"/>
                </a:lnTo>
                <a:lnTo>
                  <a:pt x="2577879" y="154883"/>
                </a:lnTo>
                <a:cubicBezTo>
                  <a:pt x="2577879" y="160341"/>
                  <a:pt x="2578146" y="164392"/>
                  <a:pt x="2578679" y="167034"/>
                </a:cubicBezTo>
                <a:cubicBezTo>
                  <a:pt x="2579212" y="169676"/>
                  <a:pt x="2579992" y="171485"/>
                  <a:pt x="2581020" y="172460"/>
                </a:cubicBezTo>
                <a:cubicBezTo>
                  <a:pt x="2582048" y="173435"/>
                  <a:pt x="2583555" y="173923"/>
                  <a:pt x="2585539" y="173923"/>
                </a:cubicBezTo>
                <a:cubicBezTo>
                  <a:pt x="2587612" y="173923"/>
                  <a:pt x="2589797" y="173731"/>
                  <a:pt x="2592092" y="173346"/>
                </a:cubicBezTo>
                <a:cubicBezTo>
                  <a:pt x="2594386" y="172962"/>
                  <a:pt x="2596873" y="172702"/>
                  <a:pt x="2599550" y="172567"/>
                </a:cubicBezTo>
                <a:lnTo>
                  <a:pt x="2601781" y="189659"/>
                </a:lnTo>
                <a:cubicBezTo>
                  <a:pt x="2594289" y="191053"/>
                  <a:pt x="2588580" y="191751"/>
                  <a:pt x="2584656" y="191751"/>
                </a:cubicBezTo>
                <a:cubicBezTo>
                  <a:pt x="2575598" y="191751"/>
                  <a:pt x="2568883" y="189193"/>
                  <a:pt x="2564512" y="184078"/>
                </a:cubicBezTo>
                <a:cubicBezTo>
                  <a:pt x="2560142" y="178963"/>
                  <a:pt x="2557956" y="170708"/>
                  <a:pt x="2557956" y="159313"/>
                </a:cubicBezTo>
                <a:lnTo>
                  <a:pt x="2557956" y="68724"/>
                </a:lnTo>
                <a:lnTo>
                  <a:pt x="2543515" y="68724"/>
                </a:lnTo>
                <a:lnTo>
                  <a:pt x="2543515" y="52866"/>
                </a:lnTo>
                <a:lnTo>
                  <a:pt x="2557956" y="52866"/>
                </a:lnTo>
                <a:lnTo>
                  <a:pt x="2557956" y="21384"/>
                </a:lnTo>
                <a:close/>
                <a:moveTo>
                  <a:pt x="1853979" y="10924"/>
                </a:moveTo>
                <a:lnTo>
                  <a:pt x="1853979" y="52866"/>
                </a:lnTo>
                <a:lnTo>
                  <a:pt x="1872733" y="52866"/>
                </a:lnTo>
                <a:lnTo>
                  <a:pt x="1872733" y="68724"/>
                </a:lnTo>
                <a:lnTo>
                  <a:pt x="1853979" y="68724"/>
                </a:lnTo>
                <a:lnTo>
                  <a:pt x="1853979" y="154883"/>
                </a:lnTo>
                <a:cubicBezTo>
                  <a:pt x="1853979" y="160341"/>
                  <a:pt x="1854246" y="164392"/>
                  <a:pt x="1854779" y="167034"/>
                </a:cubicBezTo>
                <a:cubicBezTo>
                  <a:pt x="1855312" y="169676"/>
                  <a:pt x="1856092" y="171485"/>
                  <a:pt x="1857120" y="172460"/>
                </a:cubicBezTo>
                <a:cubicBezTo>
                  <a:pt x="1858149" y="173435"/>
                  <a:pt x="1859655" y="173923"/>
                  <a:pt x="1861639" y="173923"/>
                </a:cubicBezTo>
                <a:cubicBezTo>
                  <a:pt x="1863713" y="173923"/>
                  <a:pt x="1865897" y="173731"/>
                  <a:pt x="1868192" y="173346"/>
                </a:cubicBezTo>
                <a:cubicBezTo>
                  <a:pt x="1870487" y="172962"/>
                  <a:pt x="1872973" y="172702"/>
                  <a:pt x="1875650" y="172567"/>
                </a:cubicBezTo>
                <a:lnTo>
                  <a:pt x="1877881" y="189659"/>
                </a:lnTo>
                <a:cubicBezTo>
                  <a:pt x="1870389" y="191053"/>
                  <a:pt x="1864680" y="191751"/>
                  <a:pt x="1860756" y="191751"/>
                </a:cubicBezTo>
                <a:cubicBezTo>
                  <a:pt x="1851698" y="191751"/>
                  <a:pt x="1844983" y="189193"/>
                  <a:pt x="1840612" y="184078"/>
                </a:cubicBezTo>
                <a:cubicBezTo>
                  <a:pt x="1836241" y="178963"/>
                  <a:pt x="1834056" y="170708"/>
                  <a:pt x="1834056" y="159313"/>
                </a:cubicBezTo>
                <a:lnTo>
                  <a:pt x="1834056" y="68724"/>
                </a:lnTo>
                <a:lnTo>
                  <a:pt x="1819615" y="68724"/>
                </a:lnTo>
                <a:lnTo>
                  <a:pt x="1819615" y="52866"/>
                </a:lnTo>
                <a:lnTo>
                  <a:pt x="1834056" y="52866"/>
                </a:lnTo>
                <a:lnTo>
                  <a:pt x="1834056" y="21384"/>
                </a:lnTo>
                <a:close/>
                <a:moveTo>
                  <a:pt x="272829" y="10924"/>
                </a:moveTo>
                <a:lnTo>
                  <a:pt x="272829" y="52866"/>
                </a:lnTo>
                <a:lnTo>
                  <a:pt x="291583" y="52866"/>
                </a:lnTo>
                <a:lnTo>
                  <a:pt x="291583" y="68724"/>
                </a:lnTo>
                <a:lnTo>
                  <a:pt x="272829" y="68724"/>
                </a:lnTo>
                <a:lnTo>
                  <a:pt x="272829" y="154883"/>
                </a:lnTo>
                <a:cubicBezTo>
                  <a:pt x="272829" y="160341"/>
                  <a:pt x="273096" y="164392"/>
                  <a:pt x="273629" y="167034"/>
                </a:cubicBezTo>
                <a:cubicBezTo>
                  <a:pt x="274162" y="169676"/>
                  <a:pt x="274942" y="171485"/>
                  <a:pt x="275970" y="172460"/>
                </a:cubicBezTo>
                <a:cubicBezTo>
                  <a:pt x="276999" y="173435"/>
                  <a:pt x="278505" y="173923"/>
                  <a:pt x="280489" y="173923"/>
                </a:cubicBezTo>
                <a:cubicBezTo>
                  <a:pt x="282562" y="173923"/>
                  <a:pt x="284747" y="173731"/>
                  <a:pt x="287042" y="173346"/>
                </a:cubicBezTo>
                <a:cubicBezTo>
                  <a:pt x="289336" y="172962"/>
                  <a:pt x="291823" y="172702"/>
                  <a:pt x="294500" y="172567"/>
                </a:cubicBezTo>
                <a:lnTo>
                  <a:pt x="296731" y="189659"/>
                </a:lnTo>
                <a:cubicBezTo>
                  <a:pt x="289239" y="191053"/>
                  <a:pt x="283530" y="191751"/>
                  <a:pt x="279606" y="191751"/>
                </a:cubicBezTo>
                <a:cubicBezTo>
                  <a:pt x="270548" y="191751"/>
                  <a:pt x="263833" y="189193"/>
                  <a:pt x="259462" y="184078"/>
                </a:cubicBezTo>
                <a:cubicBezTo>
                  <a:pt x="255091" y="178963"/>
                  <a:pt x="252906" y="170708"/>
                  <a:pt x="252906" y="159313"/>
                </a:cubicBezTo>
                <a:lnTo>
                  <a:pt x="252906" y="68724"/>
                </a:lnTo>
                <a:lnTo>
                  <a:pt x="238465" y="68724"/>
                </a:lnTo>
                <a:lnTo>
                  <a:pt x="238465" y="52866"/>
                </a:lnTo>
                <a:lnTo>
                  <a:pt x="252906" y="52866"/>
                </a:lnTo>
                <a:lnTo>
                  <a:pt x="252906" y="21384"/>
                </a:lnTo>
                <a:close/>
                <a:moveTo>
                  <a:pt x="5569990" y="3139"/>
                </a:moveTo>
                <a:lnTo>
                  <a:pt x="5589913" y="3139"/>
                </a:lnTo>
                <a:lnTo>
                  <a:pt x="5589913" y="188611"/>
                </a:lnTo>
                <a:lnTo>
                  <a:pt x="5569990" y="188611"/>
                </a:lnTo>
                <a:close/>
                <a:moveTo>
                  <a:pt x="4827041" y="3139"/>
                </a:moveTo>
                <a:lnTo>
                  <a:pt x="4846964" y="3139"/>
                </a:lnTo>
                <a:lnTo>
                  <a:pt x="4846964" y="67962"/>
                </a:lnTo>
                <a:cubicBezTo>
                  <a:pt x="4851491" y="55889"/>
                  <a:pt x="4860790" y="49852"/>
                  <a:pt x="4874861" y="49852"/>
                </a:cubicBezTo>
                <a:cubicBezTo>
                  <a:pt x="4888895" y="49852"/>
                  <a:pt x="4899368" y="55638"/>
                  <a:pt x="4906280" y="67211"/>
                </a:cubicBezTo>
                <a:cubicBezTo>
                  <a:pt x="4913193" y="78783"/>
                  <a:pt x="4916650" y="95805"/>
                  <a:pt x="4916650" y="118276"/>
                </a:cubicBezTo>
                <a:cubicBezTo>
                  <a:pt x="4916650" y="142547"/>
                  <a:pt x="4913378" y="160861"/>
                  <a:pt x="4906836" y="173217"/>
                </a:cubicBezTo>
                <a:cubicBezTo>
                  <a:pt x="4900294" y="185573"/>
                  <a:pt x="4889430" y="191751"/>
                  <a:pt x="4874245" y="191751"/>
                </a:cubicBezTo>
                <a:cubicBezTo>
                  <a:pt x="4859851" y="191751"/>
                  <a:pt x="4850757" y="185796"/>
                  <a:pt x="4846964" y="173886"/>
                </a:cubicBezTo>
                <a:lnTo>
                  <a:pt x="4846964" y="188611"/>
                </a:lnTo>
                <a:lnTo>
                  <a:pt x="4827041" y="188611"/>
                </a:lnTo>
                <a:close/>
                <a:moveTo>
                  <a:pt x="4617491" y="3139"/>
                </a:moveTo>
                <a:lnTo>
                  <a:pt x="4637414" y="3139"/>
                </a:lnTo>
                <a:lnTo>
                  <a:pt x="4637414" y="107518"/>
                </a:lnTo>
                <a:lnTo>
                  <a:pt x="4677058" y="52866"/>
                </a:lnTo>
                <a:lnTo>
                  <a:pt x="4697797" y="52866"/>
                </a:lnTo>
                <a:lnTo>
                  <a:pt x="4658985" y="102160"/>
                </a:lnTo>
                <a:lnTo>
                  <a:pt x="4701123" y="188611"/>
                </a:lnTo>
                <a:lnTo>
                  <a:pt x="4680505" y="188611"/>
                </a:lnTo>
                <a:lnTo>
                  <a:pt x="4646080" y="115992"/>
                </a:lnTo>
                <a:lnTo>
                  <a:pt x="4637414" y="128740"/>
                </a:lnTo>
                <a:lnTo>
                  <a:pt x="4637414" y="188611"/>
                </a:lnTo>
                <a:lnTo>
                  <a:pt x="4617491" y="188611"/>
                </a:lnTo>
                <a:close/>
                <a:moveTo>
                  <a:pt x="4194251" y="3139"/>
                </a:moveTo>
                <a:lnTo>
                  <a:pt x="4214174" y="3139"/>
                </a:lnTo>
                <a:lnTo>
                  <a:pt x="4214174" y="188611"/>
                </a:lnTo>
                <a:lnTo>
                  <a:pt x="4194251" y="188611"/>
                </a:lnTo>
                <a:lnTo>
                  <a:pt x="4194251" y="173886"/>
                </a:lnTo>
                <a:cubicBezTo>
                  <a:pt x="4190760" y="185796"/>
                  <a:pt x="4181623" y="191751"/>
                  <a:pt x="4166841" y="191751"/>
                </a:cubicBezTo>
                <a:cubicBezTo>
                  <a:pt x="4152555" y="191751"/>
                  <a:pt x="4141937" y="185853"/>
                  <a:pt x="4134986" y="174058"/>
                </a:cubicBezTo>
                <a:cubicBezTo>
                  <a:pt x="4128034" y="162264"/>
                  <a:pt x="4124558" y="144286"/>
                  <a:pt x="4124558" y="120125"/>
                </a:cubicBezTo>
                <a:cubicBezTo>
                  <a:pt x="4124558" y="97012"/>
                  <a:pt x="4128108" y="79522"/>
                  <a:pt x="4135208" y="67654"/>
                </a:cubicBezTo>
                <a:cubicBezTo>
                  <a:pt x="4142307" y="55786"/>
                  <a:pt x="4152605" y="49852"/>
                  <a:pt x="4166103" y="49852"/>
                </a:cubicBezTo>
                <a:cubicBezTo>
                  <a:pt x="4173683" y="49852"/>
                  <a:pt x="4179994" y="51444"/>
                  <a:pt x="4185032" y="54629"/>
                </a:cubicBezTo>
                <a:cubicBezTo>
                  <a:pt x="4190070" y="57813"/>
                  <a:pt x="4193143" y="62258"/>
                  <a:pt x="4194251" y="67962"/>
                </a:cubicBezTo>
                <a:close/>
                <a:moveTo>
                  <a:pt x="4084091" y="3139"/>
                </a:moveTo>
                <a:lnTo>
                  <a:pt x="4103890" y="3139"/>
                </a:lnTo>
                <a:lnTo>
                  <a:pt x="4103890" y="30639"/>
                </a:lnTo>
                <a:lnTo>
                  <a:pt x="4084091" y="30639"/>
                </a:lnTo>
                <a:close/>
                <a:moveTo>
                  <a:pt x="3934165" y="3139"/>
                </a:moveTo>
                <a:lnTo>
                  <a:pt x="3955905" y="3139"/>
                </a:lnTo>
                <a:lnTo>
                  <a:pt x="3998260" y="157896"/>
                </a:lnTo>
                <a:lnTo>
                  <a:pt x="4042084" y="3139"/>
                </a:lnTo>
                <a:lnTo>
                  <a:pt x="4062878" y="3139"/>
                </a:lnTo>
                <a:lnTo>
                  <a:pt x="4008695" y="188611"/>
                </a:lnTo>
                <a:lnTo>
                  <a:pt x="3987683" y="188611"/>
                </a:lnTo>
                <a:close/>
                <a:moveTo>
                  <a:pt x="3565601" y="3139"/>
                </a:moveTo>
                <a:lnTo>
                  <a:pt x="3585525" y="3139"/>
                </a:lnTo>
                <a:lnTo>
                  <a:pt x="3585525" y="188611"/>
                </a:lnTo>
                <a:lnTo>
                  <a:pt x="3565601" y="188611"/>
                </a:lnTo>
                <a:lnTo>
                  <a:pt x="3565601" y="173886"/>
                </a:lnTo>
                <a:cubicBezTo>
                  <a:pt x="3562110" y="185796"/>
                  <a:pt x="3552973" y="191751"/>
                  <a:pt x="3538191" y="191751"/>
                </a:cubicBezTo>
                <a:cubicBezTo>
                  <a:pt x="3523906" y="191751"/>
                  <a:pt x="3513287" y="185853"/>
                  <a:pt x="3506336" y="174058"/>
                </a:cubicBezTo>
                <a:cubicBezTo>
                  <a:pt x="3499384" y="162264"/>
                  <a:pt x="3495909" y="144286"/>
                  <a:pt x="3495909" y="120125"/>
                </a:cubicBezTo>
                <a:cubicBezTo>
                  <a:pt x="3495909" y="97012"/>
                  <a:pt x="3499458" y="79522"/>
                  <a:pt x="3506557" y="67654"/>
                </a:cubicBezTo>
                <a:cubicBezTo>
                  <a:pt x="3513657" y="55786"/>
                  <a:pt x="3523955" y="49852"/>
                  <a:pt x="3537453" y="49852"/>
                </a:cubicBezTo>
                <a:cubicBezTo>
                  <a:pt x="3545033" y="49852"/>
                  <a:pt x="3551343" y="51444"/>
                  <a:pt x="3556382" y="54629"/>
                </a:cubicBezTo>
                <a:cubicBezTo>
                  <a:pt x="3561420" y="57813"/>
                  <a:pt x="3564493" y="62258"/>
                  <a:pt x="3565601" y="67962"/>
                </a:cubicBezTo>
                <a:close/>
                <a:moveTo>
                  <a:pt x="3445916" y="3139"/>
                </a:moveTo>
                <a:lnTo>
                  <a:pt x="3465715" y="3139"/>
                </a:lnTo>
                <a:lnTo>
                  <a:pt x="3465715" y="30639"/>
                </a:lnTo>
                <a:lnTo>
                  <a:pt x="3445916" y="30639"/>
                </a:lnTo>
                <a:close/>
                <a:moveTo>
                  <a:pt x="2664866" y="3139"/>
                </a:moveTo>
                <a:lnTo>
                  <a:pt x="2684789" y="3139"/>
                </a:lnTo>
                <a:lnTo>
                  <a:pt x="2684789" y="67962"/>
                </a:lnTo>
                <a:cubicBezTo>
                  <a:pt x="2689316" y="55889"/>
                  <a:pt x="2698615" y="49852"/>
                  <a:pt x="2712686" y="49852"/>
                </a:cubicBezTo>
                <a:cubicBezTo>
                  <a:pt x="2726720" y="49852"/>
                  <a:pt x="2737193" y="55638"/>
                  <a:pt x="2744106" y="67211"/>
                </a:cubicBezTo>
                <a:cubicBezTo>
                  <a:pt x="2751018" y="78783"/>
                  <a:pt x="2754474" y="95805"/>
                  <a:pt x="2754474" y="118276"/>
                </a:cubicBezTo>
                <a:cubicBezTo>
                  <a:pt x="2754474" y="142547"/>
                  <a:pt x="2751203" y="160861"/>
                  <a:pt x="2744661" y="173217"/>
                </a:cubicBezTo>
                <a:cubicBezTo>
                  <a:pt x="2738119" y="185573"/>
                  <a:pt x="2727255" y="191751"/>
                  <a:pt x="2712069" y="191751"/>
                </a:cubicBezTo>
                <a:cubicBezTo>
                  <a:pt x="2697676" y="191751"/>
                  <a:pt x="2688582" y="185796"/>
                  <a:pt x="2684789" y="173886"/>
                </a:cubicBezTo>
                <a:lnTo>
                  <a:pt x="2684789" y="188611"/>
                </a:lnTo>
                <a:lnTo>
                  <a:pt x="2664866" y="188611"/>
                </a:lnTo>
                <a:close/>
                <a:moveTo>
                  <a:pt x="2398166" y="3139"/>
                </a:moveTo>
                <a:lnTo>
                  <a:pt x="2417965" y="3139"/>
                </a:lnTo>
                <a:lnTo>
                  <a:pt x="2417965" y="30639"/>
                </a:lnTo>
                <a:lnTo>
                  <a:pt x="2398166" y="30639"/>
                </a:lnTo>
                <a:close/>
                <a:moveTo>
                  <a:pt x="2241627" y="3139"/>
                </a:moveTo>
                <a:lnTo>
                  <a:pt x="2261550" y="3139"/>
                </a:lnTo>
                <a:lnTo>
                  <a:pt x="2261550" y="188611"/>
                </a:lnTo>
                <a:lnTo>
                  <a:pt x="2241627" y="188611"/>
                </a:lnTo>
                <a:lnTo>
                  <a:pt x="2241627" y="173886"/>
                </a:lnTo>
                <a:cubicBezTo>
                  <a:pt x="2238135" y="185796"/>
                  <a:pt x="2228999" y="191751"/>
                  <a:pt x="2214216" y="191751"/>
                </a:cubicBezTo>
                <a:cubicBezTo>
                  <a:pt x="2199931" y="191751"/>
                  <a:pt x="2189313" y="185853"/>
                  <a:pt x="2182361" y="174058"/>
                </a:cubicBezTo>
                <a:cubicBezTo>
                  <a:pt x="2175409" y="162264"/>
                  <a:pt x="2171933" y="144286"/>
                  <a:pt x="2171933" y="120125"/>
                </a:cubicBezTo>
                <a:cubicBezTo>
                  <a:pt x="2171933" y="97012"/>
                  <a:pt x="2175483" y="79522"/>
                  <a:pt x="2182583" y="67654"/>
                </a:cubicBezTo>
                <a:cubicBezTo>
                  <a:pt x="2189682" y="55786"/>
                  <a:pt x="2199981" y="49852"/>
                  <a:pt x="2213478" y="49852"/>
                </a:cubicBezTo>
                <a:cubicBezTo>
                  <a:pt x="2221059" y="49852"/>
                  <a:pt x="2227368" y="51444"/>
                  <a:pt x="2232407" y="54629"/>
                </a:cubicBezTo>
                <a:cubicBezTo>
                  <a:pt x="2237446" y="57813"/>
                  <a:pt x="2240519" y="62258"/>
                  <a:pt x="2241627" y="67962"/>
                </a:cubicBezTo>
                <a:close/>
                <a:moveTo>
                  <a:pt x="2000251" y="3139"/>
                </a:moveTo>
                <a:lnTo>
                  <a:pt x="2021897" y="3139"/>
                </a:lnTo>
                <a:lnTo>
                  <a:pt x="2021897" y="188611"/>
                </a:lnTo>
                <a:lnTo>
                  <a:pt x="2000251" y="188611"/>
                </a:lnTo>
                <a:close/>
                <a:moveTo>
                  <a:pt x="1674266" y="3139"/>
                </a:moveTo>
                <a:lnTo>
                  <a:pt x="1694065" y="3139"/>
                </a:lnTo>
                <a:lnTo>
                  <a:pt x="1694065" y="30639"/>
                </a:lnTo>
                <a:lnTo>
                  <a:pt x="1674266" y="30639"/>
                </a:lnTo>
                <a:close/>
                <a:moveTo>
                  <a:pt x="1517727" y="3139"/>
                </a:moveTo>
                <a:lnTo>
                  <a:pt x="1537650" y="3139"/>
                </a:lnTo>
                <a:lnTo>
                  <a:pt x="1537650" y="188611"/>
                </a:lnTo>
                <a:lnTo>
                  <a:pt x="1517727" y="188611"/>
                </a:lnTo>
                <a:lnTo>
                  <a:pt x="1517727" y="173886"/>
                </a:lnTo>
                <a:cubicBezTo>
                  <a:pt x="1514235" y="185796"/>
                  <a:pt x="1505099" y="191751"/>
                  <a:pt x="1490316" y="191751"/>
                </a:cubicBezTo>
                <a:cubicBezTo>
                  <a:pt x="1476031" y="191751"/>
                  <a:pt x="1465412" y="185853"/>
                  <a:pt x="1458461" y="174058"/>
                </a:cubicBezTo>
                <a:cubicBezTo>
                  <a:pt x="1451509" y="162264"/>
                  <a:pt x="1448033" y="144286"/>
                  <a:pt x="1448033" y="120125"/>
                </a:cubicBezTo>
                <a:cubicBezTo>
                  <a:pt x="1448033" y="97012"/>
                  <a:pt x="1451583" y="79522"/>
                  <a:pt x="1458682" y="67654"/>
                </a:cubicBezTo>
                <a:cubicBezTo>
                  <a:pt x="1465782" y="55786"/>
                  <a:pt x="1476081" y="49852"/>
                  <a:pt x="1489579" y="49852"/>
                </a:cubicBezTo>
                <a:cubicBezTo>
                  <a:pt x="1497159" y="49852"/>
                  <a:pt x="1503468" y="51444"/>
                  <a:pt x="1508507" y="54629"/>
                </a:cubicBezTo>
                <a:cubicBezTo>
                  <a:pt x="1513545" y="57813"/>
                  <a:pt x="1516619" y="62258"/>
                  <a:pt x="1517727" y="67962"/>
                </a:cubicBezTo>
                <a:close/>
                <a:moveTo>
                  <a:pt x="1274216" y="3139"/>
                </a:moveTo>
                <a:lnTo>
                  <a:pt x="1294016" y="3139"/>
                </a:lnTo>
                <a:lnTo>
                  <a:pt x="1294016" y="30639"/>
                </a:lnTo>
                <a:lnTo>
                  <a:pt x="1274216" y="30639"/>
                </a:lnTo>
                <a:close/>
                <a:moveTo>
                  <a:pt x="831927" y="3139"/>
                </a:moveTo>
                <a:lnTo>
                  <a:pt x="851850" y="3139"/>
                </a:lnTo>
                <a:lnTo>
                  <a:pt x="851850" y="188611"/>
                </a:lnTo>
                <a:lnTo>
                  <a:pt x="831927" y="188611"/>
                </a:lnTo>
                <a:lnTo>
                  <a:pt x="831927" y="173886"/>
                </a:lnTo>
                <a:cubicBezTo>
                  <a:pt x="828435" y="185796"/>
                  <a:pt x="819299" y="191751"/>
                  <a:pt x="804516" y="191751"/>
                </a:cubicBezTo>
                <a:cubicBezTo>
                  <a:pt x="790231" y="191751"/>
                  <a:pt x="779612" y="185853"/>
                  <a:pt x="772661" y="174058"/>
                </a:cubicBezTo>
                <a:cubicBezTo>
                  <a:pt x="765709" y="162264"/>
                  <a:pt x="762233" y="144286"/>
                  <a:pt x="762233" y="120125"/>
                </a:cubicBezTo>
                <a:cubicBezTo>
                  <a:pt x="762233" y="97012"/>
                  <a:pt x="765783" y="79522"/>
                  <a:pt x="772882" y="67654"/>
                </a:cubicBezTo>
                <a:cubicBezTo>
                  <a:pt x="779982" y="55786"/>
                  <a:pt x="790281" y="49852"/>
                  <a:pt x="803778" y="49852"/>
                </a:cubicBezTo>
                <a:cubicBezTo>
                  <a:pt x="811359" y="49852"/>
                  <a:pt x="817668" y="51444"/>
                  <a:pt x="822707" y="54629"/>
                </a:cubicBezTo>
                <a:cubicBezTo>
                  <a:pt x="827745" y="57813"/>
                  <a:pt x="830819" y="62258"/>
                  <a:pt x="831927" y="67962"/>
                </a:cubicBezTo>
                <a:close/>
                <a:moveTo>
                  <a:pt x="0" y="3139"/>
                </a:moveTo>
                <a:lnTo>
                  <a:pt x="39091" y="3139"/>
                </a:lnTo>
                <a:cubicBezTo>
                  <a:pt x="57433" y="3139"/>
                  <a:pt x="71992" y="6370"/>
                  <a:pt x="82769" y="12833"/>
                </a:cubicBezTo>
                <a:cubicBezTo>
                  <a:pt x="93547" y="19295"/>
                  <a:pt x="101163" y="28865"/>
                  <a:pt x="105618" y="41544"/>
                </a:cubicBezTo>
                <a:cubicBezTo>
                  <a:pt x="110073" y="54222"/>
                  <a:pt x="112301" y="70486"/>
                  <a:pt x="112301" y="90336"/>
                </a:cubicBezTo>
                <a:cubicBezTo>
                  <a:pt x="112301" y="113579"/>
                  <a:pt x="110269" y="132267"/>
                  <a:pt x="106204" y="146399"/>
                </a:cubicBezTo>
                <a:cubicBezTo>
                  <a:pt x="102140" y="160531"/>
                  <a:pt x="94927" y="171100"/>
                  <a:pt x="84564" y="178104"/>
                </a:cubicBezTo>
                <a:cubicBezTo>
                  <a:pt x="74201" y="185109"/>
                  <a:pt x="59741" y="188611"/>
                  <a:pt x="41185" y="188611"/>
                </a:cubicBezTo>
                <a:lnTo>
                  <a:pt x="0" y="188611"/>
                </a:lnTo>
                <a:close/>
                <a:moveTo>
                  <a:pt x="492831" y="0"/>
                </a:moveTo>
                <a:cubicBezTo>
                  <a:pt x="496096" y="0"/>
                  <a:pt x="499101" y="171"/>
                  <a:pt x="501847" y="515"/>
                </a:cubicBezTo>
                <a:cubicBezTo>
                  <a:pt x="504593" y="858"/>
                  <a:pt x="508333" y="1677"/>
                  <a:pt x="513068" y="2972"/>
                </a:cubicBezTo>
                <a:lnTo>
                  <a:pt x="509475" y="19673"/>
                </a:lnTo>
                <a:cubicBezTo>
                  <a:pt x="502720" y="18688"/>
                  <a:pt x="497952" y="18196"/>
                  <a:pt x="495174" y="18196"/>
                </a:cubicBezTo>
                <a:cubicBezTo>
                  <a:pt x="491742" y="18196"/>
                  <a:pt x="489169" y="19350"/>
                  <a:pt x="487458" y="21658"/>
                </a:cubicBezTo>
                <a:cubicBezTo>
                  <a:pt x="485746" y="23966"/>
                  <a:pt x="484891" y="27892"/>
                  <a:pt x="484891" y="33435"/>
                </a:cubicBezTo>
                <a:lnTo>
                  <a:pt x="484891" y="52866"/>
                </a:lnTo>
                <a:lnTo>
                  <a:pt x="505804" y="52866"/>
                </a:lnTo>
                <a:lnTo>
                  <a:pt x="505804" y="68724"/>
                </a:lnTo>
                <a:lnTo>
                  <a:pt x="484891" y="68724"/>
                </a:lnTo>
                <a:lnTo>
                  <a:pt x="484891" y="188611"/>
                </a:lnTo>
                <a:lnTo>
                  <a:pt x="464967" y="188611"/>
                </a:lnTo>
                <a:lnTo>
                  <a:pt x="464967" y="68724"/>
                </a:lnTo>
                <a:lnTo>
                  <a:pt x="448769" y="68724"/>
                </a:lnTo>
                <a:lnTo>
                  <a:pt x="448769" y="52866"/>
                </a:lnTo>
                <a:lnTo>
                  <a:pt x="464967" y="52866"/>
                </a:lnTo>
                <a:lnTo>
                  <a:pt x="464967" y="30484"/>
                </a:lnTo>
                <a:cubicBezTo>
                  <a:pt x="464967" y="20877"/>
                  <a:pt x="467325" y="13394"/>
                  <a:pt x="472041" y="8036"/>
                </a:cubicBezTo>
                <a:cubicBezTo>
                  <a:pt x="476756" y="2678"/>
                  <a:pt x="483686" y="0"/>
                  <a:pt x="492831" y="0"/>
                </a:cubicBezTo>
                <a:close/>
              </a:path>
            </a:pathLst>
          </a:custGeom>
        </p:spPr>
      </p:pic>
    </p:spTree>
    <p:extLst>
      <p:ext uri="{BB962C8B-B14F-4D97-AF65-F5344CB8AC3E}">
        <p14:creationId xmlns:p14="http://schemas.microsoft.com/office/powerpoint/2010/main" val="153529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a:extLst>
              <a:ext uri="{FF2B5EF4-FFF2-40B4-BE49-F238E27FC236}">
                <a16:creationId xmlns:a16="http://schemas.microsoft.com/office/drawing/2014/main" id="{4545AAD8-6636-47C3-B1FF-844831C7B48B}"/>
              </a:ext>
            </a:extLst>
          </p:cNvPr>
          <p:cNvSpPr txBox="1">
            <a:spLocks noChangeArrowheads="1"/>
          </p:cNvSpPr>
          <p:nvPr/>
        </p:nvSpPr>
        <p:spPr bwMode="auto">
          <a:xfrm>
            <a:off x="2694145" y="6340658"/>
            <a:ext cx="897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da-DK" sz="900" b="1" dirty="0">
                <a:solidFill>
                  <a:schemeClr val="bg1"/>
                </a:solidFill>
                <a:latin typeface="Tahoma" pitchFamily="34" charset="0"/>
              </a:rPr>
              <a:t>Læsevejledning</a:t>
            </a:r>
            <a:r>
              <a:rPr lang="da-DK" sz="900" dirty="0">
                <a:solidFill>
                  <a:schemeClr val="bg1"/>
                </a:solidFill>
                <a:latin typeface="Tahoma" pitchFamily="34" charset="0"/>
              </a:rPr>
              <a:t>: Figuren viser deltagernes fordeling på baggrundskriterier. Af figuren fremgår det, at 50,7 % af de udvalgte deltagere er kvinder. Besvarelserne er delvist vægtet på køn og alder. (n=1.008)</a:t>
            </a:r>
          </a:p>
        </p:txBody>
      </p:sp>
      <p:sp>
        <p:nvSpPr>
          <p:cNvPr id="34" name="Rektangel 33">
            <a:extLst>
              <a:ext uri="{FF2B5EF4-FFF2-40B4-BE49-F238E27FC236}">
                <a16:creationId xmlns:a16="http://schemas.microsoft.com/office/drawing/2014/main" id="{04470702-DD8A-47C8-A467-7DE731207184}"/>
              </a:ext>
            </a:extLst>
          </p:cNvPr>
          <p:cNvSpPr/>
          <p:nvPr/>
        </p:nvSpPr>
        <p:spPr>
          <a:xfrm>
            <a:off x="226335" y="250166"/>
            <a:ext cx="1968131" cy="6340415"/>
          </a:xfrm>
          <a:prstGeom prst="rect">
            <a:avLst/>
          </a:prstGeom>
          <a:solidFill>
            <a:srgbClr val="BFBFB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Tekstfelt 34">
            <a:extLst>
              <a:ext uri="{FF2B5EF4-FFF2-40B4-BE49-F238E27FC236}">
                <a16:creationId xmlns:a16="http://schemas.microsoft.com/office/drawing/2014/main" id="{938C849F-D771-4BE5-9594-1281968115BE}"/>
              </a:ext>
            </a:extLst>
          </p:cNvPr>
          <p:cNvSpPr txBox="1"/>
          <p:nvPr/>
        </p:nvSpPr>
        <p:spPr>
          <a:xfrm>
            <a:off x="256172" y="1212508"/>
            <a:ext cx="1326004" cy="307777"/>
          </a:xfrm>
          <a:prstGeom prst="rect">
            <a:avLst/>
          </a:prstGeom>
          <a:noFill/>
        </p:spPr>
        <p:txBody>
          <a:bodyPr wrap="none" rtlCol="0">
            <a:spAutoFit/>
          </a:bodyPr>
          <a:lstStyle/>
          <a:p>
            <a:r>
              <a:rPr lang="da-DK" sz="1400" dirty="0">
                <a:solidFill>
                  <a:schemeClr val="bg1"/>
                </a:solidFill>
                <a:latin typeface="Bahnschrift Light Condensed" panose="020B0502040204020203" pitchFamily="34" charset="0"/>
              </a:rPr>
              <a:t>STIKPRØVEANALYSE</a:t>
            </a:r>
          </a:p>
        </p:txBody>
      </p:sp>
      <p:sp>
        <p:nvSpPr>
          <p:cNvPr id="36" name="Tekstfelt 35">
            <a:extLst>
              <a:ext uri="{FF2B5EF4-FFF2-40B4-BE49-F238E27FC236}">
                <a16:creationId xmlns:a16="http://schemas.microsoft.com/office/drawing/2014/main" id="{F0B7D3CC-FAEB-4000-85FE-21C8875B5701}"/>
              </a:ext>
            </a:extLst>
          </p:cNvPr>
          <p:cNvSpPr txBox="1"/>
          <p:nvPr/>
        </p:nvSpPr>
        <p:spPr>
          <a:xfrm>
            <a:off x="266673" y="1524177"/>
            <a:ext cx="1873399" cy="4131900"/>
          </a:xfrm>
          <a:prstGeom prst="rect">
            <a:avLst/>
          </a:prstGeom>
          <a:noFill/>
        </p:spPr>
        <p:txBody>
          <a:bodyPr wrap="square" rtlCol="0">
            <a:spAutoFit/>
          </a:bodyPr>
          <a:lstStyle/>
          <a:p>
            <a:r>
              <a:rPr lang="da-DK" sz="1050" dirty="0">
                <a:solidFill>
                  <a:schemeClr val="bg1"/>
                </a:solidFill>
                <a:latin typeface="Arial Nova Cond Light" panose="020B0604020202020204" pitchFamily="34" charset="0"/>
              </a:rPr>
              <a:t>I langt de fleste studier er det af praktiske og økonomiske årsager ikke muligt at interviewe alle personer i den population, man ønsker at undersøge. Derfor foretages markedsanalyser som stikprøveundersøgelser, hvor få personer repræsenterer mange personer.</a:t>
            </a:r>
          </a:p>
          <a:p>
            <a:endParaRPr lang="da-DK" sz="1050" dirty="0">
              <a:solidFill>
                <a:schemeClr val="bg1"/>
              </a:solidFill>
              <a:latin typeface="Arial Nova Cond Light" panose="020B0604020202020204" pitchFamily="34" charset="0"/>
            </a:endParaRPr>
          </a:p>
          <a:p>
            <a:r>
              <a:rPr lang="da-DK" sz="1050" dirty="0">
                <a:solidFill>
                  <a:schemeClr val="bg1"/>
                </a:solidFill>
                <a:latin typeface="Arial Nova Cond Light" panose="020B0604020202020204" pitchFamily="34" charset="0"/>
              </a:rPr>
              <a:t>Hvis en stikprøveundersøgelse skal være brugbar, er det derfor af afgørende betydning, at stikprøven er repræsentativ - at de få svarer på samme måde, som de mange ville have gjort. Vi gør tre ting for at sikre den størst mulige repræsentativitet. Vi tager et stort sample, vi udvælger tilfældigt og vi vægter de indkomne besvarelser. Derved sikrer vi, at svarene i undersøgelsen med meget stor sikkerhed er de samme, som de ville have været, hvis vi havde spurgt hele populationen.</a:t>
            </a:r>
          </a:p>
        </p:txBody>
      </p:sp>
      <p:pic>
        <p:nvPicPr>
          <p:cNvPr id="33" name="Billede 32">
            <a:extLst>
              <a:ext uri="{FF2B5EF4-FFF2-40B4-BE49-F238E27FC236}">
                <a16:creationId xmlns:a16="http://schemas.microsoft.com/office/drawing/2014/main" id="{9FC52B72-6FC6-4F8C-B0FE-7717E707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68" y="5630463"/>
            <a:ext cx="1052882" cy="854403"/>
          </a:xfrm>
          <a:prstGeom prst="rect">
            <a:avLst/>
          </a:prstGeom>
        </p:spPr>
      </p:pic>
      <p:sp>
        <p:nvSpPr>
          <p:cNvPr id="2" name="Tekstfelt 1">
            <a:extLst>
              <a:ext uri="{FF2B5EF4-FFF2-40B4-BE49-F238E27FC236}">
                <a16:creationId xmlns:a16="http://schemas.microsoft.com/office/drawing/2014/main" id="{A3830AE4-1546-4C25-A6B6-4BEA2D2EBCDC}"/>
              </a:ext>
            </a:extLst>
          </p:cNvPr>
          <p:cNvSpPr txBox="1"/>
          <p:nvPr/>
        </p:nvSpPr>
        <p:spPr>
          <a:xfrm>
            <a:off x="4300289" y="3514875"/>
            <a:ext cx="1586546" cy="276999"/>
          </a:xfrm>
          <a:prstGeom prst="rect">
            <a:avLst/>
          </a:prstGeom>
          <a:noFill/>
        </p:spPr>
        <p:txBody>
          <a:bodyPr wrap="square" rtlCol="0">
            <a:spAutoFit/>
          </a:bodyPr>
          <a:lstStyle/>
          <a:p>
            <a:pPr algn="ctr"/>
            <a:r>
              <a:rPr lang="da-DK" sz="1200" dirty="0">
                <a:solidFill>
                  <a:schemeClr val="bg1"/>
                </a:solidFill>
              </a:rPr>
              <a:t>ALDER</a:t>
            </a:r>
          </a:p>
        </p:txBody>
      </p:sp>
      <p:sp>
        <p:nvSpPr>
          <p:cNvPr id="17" name="Tekstfelt 16">
            <a:extLst>
              <a:ext uri="{FF2B5EF4-FFF2-40B4-BE49-F238E27FC236}">
                <a16:creationId xmlns:a16="http://schemas.microsoft.com/office/drawing/2014/main" id="{0EB50C71-C044-4ED9-A0AD-22D44518B4A1}"/>
              </a:ext>
            </a:extLst>
          </p:cNvPr>
          <p:cNvSpPr txBox="1"/>
          <p:nvPr/>
        </p:nvSpPr>
        <p:spPr>
          <a:xfrm>
            <a:off x="7862979" y="3498682"/>
            <a:ext cx="1889185" cy="276999"/>
          </a:xfrm>
          <a:prstGeom prst="rect">
            <a:avLst/>
          </a:prstGeom>
          <a:noFill/>
        </p:spPr>
        <p:txBody>
          <a:bodyPr wrap="square" rtlCol="0">
            <a:spAutoFit/>
          </a:bodyPr>
          <a:lstStyle/>
          <a:p>
            <a:pPr algn="ctr"/>
            <a:r>
              <a:rPr lang="da-DK" sz="1200" dirty="0">
                <a:solidFill>
                  <a:schemeClr val="bg1"/>
                </a:solidFill>
              </a:rPr>
              <a:t>HUSSTANDSINDKOMST</a:t>
            </a:r>
          </a:p>
        </p:txBody>
      </p:sp>
      <p:sp>
        <p:nvSpPr>
          <p:cNvPr id="18" name="Tekstfelt 17">
            <a:extLst>
              <a:ext uri="{FF2B5EF4-FFF2-40B4-BE49-F238E27FC236}">
                <a16:creationId xmlns:a16="http://schemas.microsoft.com/office/drawing/2014/main" id="{A8B92A59-46B6-419D-B743-99817968B262}"/>
              </a:ext>
            </a:extLst>
          </p:cNvPr>
          <p:cNvSpPr txBox="1"/>
          <p:nvPr/>
        </p:nvSpPr>
        <p:spPr>
          <a:xfrm>
            <a:off x="3274444" y="449956"/>
            <a:ext cx="1586546" cy="276999"/>
          </a:xfrm>
          <a:prstGeom prst="rect">
            <a:avLst/>
          </a:prstGeom>
          <a:noFill/>
        </p:spPr>
        <p:txBody>
          <a:bodyPr wrap="square" rtlCol="0">
            <a:spAutoFit/>
          </a:bodyPr>
          <a:lstStyle/>
          <a:p>
            <a:pPr algn="ctr"/>
            <a:r>
              <a:rPr lang="da-DK" sz="1200" dirty="0">
                <a:solidFill>
                  <a:schemeClr val="bg1"/>
                </a:solidFill>
              </a:rPr>
              <a:t>KØN</a:t>
            </a:r>
          </a:p>
        </p:txBody>
      </p:sp>
      <p:sp>
        <p:nvSpPr>
          <p:cNvPr id="19" name="Tekstfelt 18">
            <a:extLst>
              <a:ext uri="{FF2B5EF4-FFF2-40B4-BE49-F238E27FC236}">
                <a16:creationId xmlns:a16="http://schemas.microsoft.com/office/drawing/2014/main" id="{263826C8-5FF1-45EF-AE4B-CFB1E2AC41B1}"/>
              </a:ext>
            </a:extLst>
          </p:cNvPr>
          <p:cNvSpPr txBox="1"/>
          <p:nvPr/>
        </p:nvSpPr>
        <p:spPr>
          <a:xfrm>
            <a:off x="6621137" y="445182"/>
            <a:ext cx="1586546" cy="276999"/>
          </a:xfrm>
          <a:prstGeom prst="rect">
            <a:avLst/>
          </a:prstGeom>
          <a:noFill/>
        </p:spPr>
        <p:txBody>
          <a:bodyPr wrap="square" rtlCol="0">
            <a:spAutoFit/>
          </a:bodyPr>
          <a:lstStyle/>
          <a:p>
            <a:pPr algn="ctr"/>
            <a:r>
              <a:rPr lang="da-DK" sz="1200" dirty="0">
                <a:solidFill>
                  <a:schemeClr val="bg1"/>
                </a:solidFill>
              </a:rPr>
              <a:t>BØRN</a:t>
            </a:r>
          </a:p>
        </p:txBody>
      </p:sp>
      <p:sp>
        <p:nvSpPr>
          <p:cNvPr id="20" name="Tekstfelt 19">
            <a:extLst>
              <a:ext uri="{FF2B5EF4-FFF2-40B4-BE49-F238E27FC236}">
                <a16:creationId xmlns:a16="http://schemas.microsoft.com/office/drawing/2014/main" id="{C4E04725-D13E-45D2-8BAF-73D41042238B}"/>
              </a:ext>
            </a:extLst>
          </p:cNvPr>
          <p:cNvSpPr txBox="1"/>
          <p:nvPr/>
        </p:nvSpPr>
        <p:spPr>
          <a:xfrm>
            <a:off x="10153281" y="450934"/>
            <a:ext cx="1586546" cy="276999"/>
          </a:xfrm>
          <a:prstGeom prst="rect">
            <a:avLst/>
          </a:prstGeom>
          <a:noFill/>
        </p:spPr>
        <p:txBody>
          <a:bodyPr wrap="square" rtlCol="0">
            <a:spAutoFit/>
          </a:bodyPr>
          <a:lstStyle/>
          <a:p>
            <a:pPr algn="ctr"/>
            <a:r>
              <a:rPr lang="da-DK" sz="1200" dirty="0">
                <a:solidFill>
                  <a:schemeClr val="bg1"/>
                </a:solidFill>
              </a:rPr>
              <a:t>bolig</a:t>
            </a:r>
          </a:p>
        </p:txBody>
      </p:sp>
      <p:pic>
        <p:nvPicPr>
          <p:cNvPr id="26" name="Billede 25">
            <a:extLst>
              <a:ext uri="{FF2B5EF4-FFF2-40B4-BE49-F238E27FC236}">
                <a16:creationId xmlns:a16="http://schemas.microsoft.com/office/drawing/2014/main" id="{8AAAE70F-0E72-4CBE-9F73-2308C9B06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48" y="363879"/>
            <a:ext cx="886711" cy="749230"/>
          </a:xfrm>
          <a:prstGeom prst="rect">
            <a:avLst/>
          </a:prstGeom>
        </p:spPr>
      </p:pic>
      <p:sp>
        <p:nvSpPr>
          <p:cNvPr id="14" name="Tekstfelt 13">
            <a:extLst>
              <a:ext uri="{FF2B5EF4-FFF2-40B4-BE49-F238E27FC236}">
                <a16:creationId xmlns:a16="http://schemas.microsoft.com/office/drawing/2014/main" id="{7759C5F2-1067-C414-3597-46B8E376057E}"/>
              </a:ext>
            </a:extLst>
          </p:cNvPr>
          <p:cNvSpPr txBox="1"/>
          <p:nvPr/>
        </p:nvSpPr>
        <p:spPr>
          <a:xfrm>
            <a:off x="4086359" y="246681"/>
            <a:ext cx="1423442" cy="369332"/>
          </a:xfrm>
          <a:prstGeom prst="rect">
            <a:avLst/>
          </a:prstGeom>
          <a:noFill/>
        </p:spPr>
        <p:txBody>
          <a:bodyPr wrap="square" rtlCol="0">
            <a:spAutoFit/>
          </a:bodyPr>
          <a:lstStyle/>
          <a:p>
            <a:r>
              <a:rPr lang="da-DK" dirty="0"/>
              <a:t>Område</a:t>
            </a:r>
          </a:p>
        </p:txBody>
      </p:sp>
      <p:sp>
        <p:nvSpPr>
          <p:cNvPr id="15" name="Tekstfelt 14">
            <a:extLst>
              <a:ext uri="{FF2B5EF4-FFF2-40B4-BE49-F238E27FC236}">
                <a16:creationId xmlns:a16="http://schemas.microsoft.com/office/drawing/2014/main" id="{13FE1568-8300-9C83-88B1-033AA1E9F9CB}"/>
              </a:ext>
            </a:extLst>
          </p:cNvPr>
          <p:cNvSpPr txBox="1"/>
          <p:nvPr/>
        </p:nvSpPr>
        <p:spPr>
          <a:xfrm>
            <a:off x="4355994" y="3311737"/>
            <a:ext cx="790429" cy="369332"/>
          </a:xfrm>
          <a:prstGeom prst="rect">
            <a:avLst/>
          </a:prstGeom>
          <a:noFill/>
        </p:spPr>
        <p:txBody>
          <a:bodyPr wrap="square" rtlCol="0">
            <a:spAutoFit/>
          </a:bodyPr>
          <a:lstStyle/>
          <a:p>
            <a:r>
              <a:rPr lang="da-DK" dirty="0"/>
              <a:t>Alder</a:t>
            </a:r>
          </a:p>
        </p:txBody>
      </p:sp>
      <p:sp>
        <p:nvSpPr>
          <p:cNvPr id="21" name="Tekstboks 13">
            <a:extLst>
              <a:ext uri="{FF2B5EF4-FFF2-40B4-BE49-F238E27FC236}">
                <a16:creationId xmlns:a16="http://schemas.microsoft.com/office/drawing/2014/main" id="{4EFB9A44-27CC-F7D2-7C1E-D629F39A4DD9}"/>
              </a:ext>
            </a:extLst>
          </p:cNvPr>
          <p:cNvSpPr txBox="1"/>
          <p:nvPr/>
        </p:nvSpPr>
        <p:spPr>
          <a:xfrm>
            <a:off x="2544461" y="6290748"/>
            <a:ext cx="9729388" cy="2308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Område, køn, alder og type bolig på deltagerne? Læsevejledning: Af figuren fremgår det bl.a., at 49,5 % af de adspurgte er mænd. (n=1.002)</a:t>
            </a:r>
          </a:p>
        </p:txBody>
      </p:sp>
      <p:sp>
        <p:nvSpPr>
          <p:cNvPr id="7" name="Tekstfelt 6">
            <a:extLst>
              <a:ext uri="{FF2B5EF4-FFF2-40B4-BE49-F238E27FC236}">
                <a16:creationId xmlns:a16="http://schemas.microsoft.com/office/drawing/2014/main" id="{D9D69A0B-CB15-35C9-E99E-18ED4AE54837}"/>
              </a:ext>
            </a:extLst>
          </p:cNvPr>
          <p:cNvSpPr txBox="1"/>
          <p:nvPr/>
        </p:nvSpPr>
        <p:spPr>
          <a:xfrm>
            <a:off x="9331265" y="260154"/>
            <a:ext cx="790429" cy="369332"/>
          </a:xfrm>
          <a:prstGeom prst="rect">
            <a:avLst/>
          </a:prstGeom>
          <a:noFill/>
        </p:spPr>
        <p:txBody>
          <a:bodyPr wrap="square" rtlCol="0">
            <a:spAutoFit/>
          </a:bodyPr>
          <a:lstStyle/>
          <a:p>
            <a:r>
              <a:rPr lang="da-DK" dirty="0"/>
              <a:t>Køn</a:t>
            </a:r>
          </a:p>
        </p:txBody>
      </p:sp>
      <p:sp>
        <p:nvSpPr>
          <p:cNvPr id="24" name="Tekstfelt 23">
            <a:extLst>
              <a:ext uri="{FF2B5EF4-FFF2-40B4-BE49-F238E27FC236}">
                <a16:creationId xmlns:a16="http://schemas.microsoft.com/office/drawing/2014/main" id="{D4C6808C-0353-0276-0039-270F5B314B6B}"/>
              </a:ext>
            </a:extLst>
          </p:cNvPr>
          <p:cNvSpPr txBox="1"/>
          <p:nvPr/>
        </p:nvSpPr>
        <p:spPr>
          <a:xfrm>
            <a:off x="9097175" y="3297666"/>
            <a:ext cx="1309978" cy="369332"/>
          </a:xfrm>
          <a:prstGeom prst="rect">
            <a:avLst/>
          </a:prstGeom>
          <a:noFill/>
        </p:spPr>
        <p:txBody>
          <a:bodyPr wrap="square" rtlCol="0">
            <a:spAutoFit/>
          </a:bodyPr>
          <a:lstStyle/>
          <a:p>
            <a:r>
              <a:rPr lang="da-DK" dirty="0"/>
              <a:t>Bolig type</a:t>
            </a:r>
          </a:p>
        </p:txBody>
      </p:sp>
      <p:graphicFrame>
        <p:nvGraphicFramePr>
          <p:cNvPr id="3" name="Diagram 2">
            <a:extLst>
              <a:ext uri="{FF2B5EF4-FFF2-40B4-BE49-F238E27FC236}">
                <a16:creationId xmlns:a16="http://schemas.microsoft.com/office/drawing/2014/main" id="{8117203E-9596-3BFE-78A4-F854D8DA4264}"/>
              </a:ext>
            </a:extLst>
          </p:cNvPr>
          <p:cNvGraphicFramePr>
            <a:graphicFrameLocks/>
          </p:cNvGraphicFramePr>
          <p:nvPr>
            <p:extLst>
              <p:ext uri="{D42A27DB-BD31-4B8C-83A1-F6EECF244321}">
                <p14:modId xmlns:p14="http://schemas.microsoft.com/office/powerpoint/2010/main" val="3362168784"/>
              </p:ext>
            </p:extLst>
          </p:nvPr>
        </p:nvGraphicFramePr>
        <p:xfrm>
          <a:off x="2297964" y="603057"/>
          <a:ext cx="4295775" cy="2624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1F19CE7F-5042-3712-7336-CCBAA600B337}"/>
              </a:ext>
            </a:extLst>
          </p:cNvPr>
          <p:cNvGraphicFramePr>
            <a:graphicFrameLocks/>
          </p:cNvGraphicFramePr>
          <p:nvPr>
            <p:extLst>
              <p:ext uri="{D42A27DB-BD31-4B8C-83A1-F6EECF244321}">
                <p14:modId xmlns:p14="http://schemas.microsoft.com/office/powerpoint/2010/main" val="1358827533"/>
              </p:ext>
            </p:extLst>
          </p:nvPr>
        </p:nvGraphicFramePr>
        <p:xfrm>
          <a:off x="2309709" y="3820568"/>
          <a:ext cx="4274506" cy="2502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a:extLst>
              <a:ext uri="{FF2B5EF4-FFF2-40B4-BE49-F238E27FC236}">
                <a16:creationId xmlns:a16="http://schemas.microsoft.com/office/drawing/2014/main" id="{6B1B2BE6-0E1E-DBF1-31AA-9B2A28130883}"/>
              </a:ext>
            </a:extLst>
          </p:cNvPr>
          <p:cNvGraphicFramePr>
            <a:graphicFrameLocks/>
          </p:cNvGraphicFramePr>
          <p:nvPr>
            <p:extLst>
              <p:ext uri="{D42A27DB-BD31-4B8C-83A1-F6EECF244321}">
                <p14:modId xmlns:p14="http://schemas.microsoft.com/office/powerpoint/2010/main" val="3815920485"/>
              </p:ext>
            </p:extLst>
          </p:nvPr>
        </p:nvGraphicFramePr>
        <p:xfrm>
          <a:off x="7151256" y="3801049"/>
          <a:ext cx="4328808" cy="23986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 9">
            <a:extLst>
              <a:ext uri="{FF2B5EF4-FFF2-40B4-BE49-F238E27FC236}">
                <a16:creationId xmlns:a16="http://schemas.microsoft.com/office/drawing/2014/main" id="{ABC18F19-FC30-2764-B9DF-2F27E5974236}"/>
              </a:ext>
            </a:extLst>
          </p:cNvPr>
          <p:cNvGraphicFramePr>
            <a:graphicFrameLocks/>
          </p:cNvGraphicFramePr>
          <p:nvPr>
            <p:extLst>
              <p:ext uri="{D42A27DB-BD31-4B8C-83A1-F6EECF244321}">
                <p14:modId xmlns:p14="http://schemas.microsoft.com/office/powerpoint/2010/main" val="3170443136"/>
              </p:ext>
            </p:extLst>
          </p:nvPr>
        </p:nvGraphicFramePr>
        <p:xfrm>
          <a:off x="7151256" y="564845"/>
          <a:ext cx="4278548" cy="26241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305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EE4EA91-FEFB-A187-2337-36183BA06487}"/>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58" name="Kombinationstegning: figur 57">
            <a:extLst>
              <a:ext uri="{FF2B5EF4-FFF2-40B4-BE49-F238E27FC236}">
                <a16:creationId xmlns:a16="http://schemas.microsoft.com/office/drawing/2014/main" id="{9C3A6D5C-1ABF-86D8-BD38-0A68BB77D9CC}"/>
              </a:ext>
            </a:extLst>
          </p:cNvPr>
          <p:cNvSpPr>
            <a:spLocks noChangeAspect="1"/>
          </p:cNvSpPr>
          <p:nvPr/>
        </p:nvSpPr>
        <p:spPr>
          <a:xfrm>
            <a:off x="7061981" y="2529992"/>
            <a:ext cx="2880000" cy="2880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59" name="Ellipse 58">
            <a:extLst>
              <a:ext uri="{FF2B5EF4-FFF2-40B4-BE49-F238E27FC236}">
                <a16:creationId xmlns:a16="http://schemas.microsoft.com/office/drawing/2014/main" id="{AE9BBE07-C2DF-B1A3-B36E-993237656118}"/>
              </a:ext>
            </a:extLst>
          </p:cNvPr>
          <p:cNvSpPr>
            <a:spLocks noChangeAspect="1"/>
          </p:cNvSpPr>
          <p:nvPr/>
        </p:nvSpPr>
        <p:spPr>
          <a:xfrm>
            <a:off x="7240815" y="2703707"/>
            <a:ext cx="2520000" cy="25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0" name="Tekstfelt 59">
            <a:extLst>
              <a:ext uri="{FF2B5EF4-FFF2-40B4-BE49-F238E27FC236}">
                <a16:creationId xmlns:a16="http://schemas.microsoft.com/office/drawing/2014/main" id="{A10ABE24-FB2A-F432-9D5D-B266C13F35B2}"/>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Billede 1">
            <a:extLst>
              <a:ext uri="{FF2B5EF4-FFF2-40B4-BE49-F238E27FC236}">
                <a16:creationId xmlns:a16="http://schemas.microsoft.com/office/drawing/2014/main" id="{086C030A-95CE-8C18-E560-8EB7490E16EB}"/>
              </a:ext>
            </a:extLst>
          </p:cNvPr>
          <p:cNvPicPr>
            <a:picLocks noChangeAspect="1"/>
          </p:cNvPicPr>
          <p:nvPr/>
        </p:nvPicPr>
        <p:blipFill>
          <a:blip r:embed="rId3"/>
          <a:stretch>
            <a:fillRect/>
          </a:stretch>
        </p:blipFill>
        <p:spPr>
          <a:xfrm>
            <a:off x="5395589" y="1053813"/>
            <a:ext cx="6187976" cy="1774090"/>
          </a:xfrm>
          <a:prstGeom prst="rect">
            <a:avLst/>
          </a:prstGeom>
        </p:spPr>
      </p:pic>
      <p:pic>
        <p:nvPicPr>
          <p:cNvPr id="4" name="Billede 3">
            <a:extLst>
              <a:ext uri="{FF2B5EF4-FFF2-40B4-BE49-F238E27FC236}">
                <a16:creationId xmlns:a16="http://schemas.microsoft.com/office/drawing/2014/main" id="{A007961B-6D82-5FE4-86D7-3DA019F23F0A}"/>
              </a:ext>
            </a:extLst>
          </p:cNvPr>
          <p:cNvPicPr>
            <a:picLocks noChangeAspect="1"/>
          </p:cNvPicPr>
          <p:nvPr/>
        </p:nvPicPr>
        <p:blipFill rotWithShape="1">
          <a:blip r:embed="rId4"/>
          <a:srcRect l="10326" t="20798" r="9908" b="28953"/>
          <a:stretch/>
        </p:blipFill>
        <p:spPr>
          <a:xfrm>
            <a:off x="66675" y="2703707"/>
            <a:ext cx="4634385" cy="1182494"/>
          </a:xfrm>
          <a:prstGeom prst="rect">
            <a:avLst/>
          </a:prstGeom>
        </p:spPr>
      </p:pic>
    </p:spTree>
    <p:extLst>
      <p:ext uri="{BB962C8B-B14F-4D97-AF65-F5344CB8AC3E}">
        <p14:creationId xmlns:p14="http://schemas.microsoft.com/office/powerpoint/2010/main" val="86088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stemte på ved seneste kommunalvalg i 2021.</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Kan du huske, hvilket parti du stemte på ved seneste kommunalvalg i 2021?</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22,2 % af de adspurgte fra stemte på Socialdemokratiet ved kommunalvalget i 2021.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5. Kan du huske, hvilket parti, du stemte på i forbindelse med seneste kommunalvalg i 2021.</a:t>
            </a:r>
          </a:p>
        </p:txBody>
      </p:sp>
      <p:pic>
        <p:nvPicPr>
          <p:cNvPr id="5" name="Billede 4" descr="BL.png">
            <a:extLst>
              <a:ext uri="{FF2B5EF4-FFF2-40B4-BE49-F238E27FC236}">
                <a16:creationId xmlns:a16="http://schemas.microsoft.com/office/drawing/2014/main" id="{4BCA9407-3DC0-4B66-6E7D-7DE75ACB9E23}"/>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FF97BF18-60B8-46DC-8180-BB6922557C1C}"/>
              </a:ext>
            </a:extLst>
          </p:cNvPr>
          <p:cNvGraphicFramePr>
            <a:graphicFrameLocks/>
          </p:cNvGraphicFramePr>
          <p:nvPr>
            <p:extLst>
              <p:ext uri="{D42A27DB-BD31-4B8C-83A1-F6EECF244321}">
                <p14:modId xmlns:p14="http://schemas.microsoft.com/office/powerpoint/2010/main" val="1341119132"/>
              </p:ext>
            </p:extLst>
          </p:nvPr>
        </p:nvGraphicFramePr>
        <p:xfrm>
          <a:off x="2334484" y="295275"/>
          <a:ext cx="8993248" cy="3741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el 9">
            <a:extLst>
              <a:ext uri="{FF2B5EF4-FFF2-40B4-BE49-F238E27FC236}">
                <a16:creationId xmlns:a16="http://schemas.microsoft.com/office/drawing/2014/main" id="{BEF9CF9F-DB6F-CF34-7A9C-2A1585A6833A}"/>
              </a:ext>
            </a:extLst>
          </p:cNvPr>
          <p:cNvGraphicFramePr>
            <a:graphicFrameLocks noGrp="1"/>
          </p:cNvGraphicFramePr>
          <p:nvPr>
            <p:extLst>
              <p:ext uri="{D42A27DB-BD31-4B8C-83A1-F6EECF244321}">
                <p14:modId xmlns:p14="http://schemas.microsoft.com/office/powerpoint/2010/main" val="3941021114"/>
              </p:ext>
            </p:extLst>
          </p:nvPr>
        </p:nvGraphicFramePr>
        <p:xfrm>
          <a:off x="392657" y="3952381"/>
          <a:ext cx="11043352" cy="2299546"/>
        </p:xfrm>
        <a:graphic>
          <a:graphicData uri="http://schemas.openxmlformats.org/drawingml/2006/table">
            <a:tbl>
              <a:tblPr/>
              <a:tblGrid>
                <a:gridCol w="2238022">
                  <a:extLst>
                    <a:ext uri="{9D8B030D-6E8A-4147-A177-3AD203B41FA5}">
                      <a16:colId xmlns:a16="http://schemas.microsoft.com/office/drawing/2014/main" val="4153709088"/>
                    </a:ext>
                  </a:extLst>
                </a:gridCol>
                <a:gridCol w="587022">
                  <a:extLst>
                    <a:ext uri="{9D8B030D-6E8A-4147-A177-3AD203B41FA5}">
                      <a16:colId xmlns:a16="http://schemas.microsoft.com/office/drawing/2014/main" val="2337387097"/>
                    </a:ext>
                  </a:extLst>
                </a:gridCol>
                <a:gridCol w="587022">
                  <a:extLst>
                    <a:ext uri="{9D8B030D-6E8A-4147-A177-3AD203B41FA5}">
                      <a16:colId xmlns:a16="http://schemas.microsoft.com/office/drawing/2014/main" val="377578350"/>
                    </a:ext>
                  </a:extLst>
                </a:gridCol>
                <a:gridCol w="587022">
                  <a:extLst>
                    <a:ext uri="{9D8B030D-6E8A-4147-A177-3AD203B41FA5}">
                      <a16:colId xmlns:a16="http://schemas.microsoft.com/office/drawing/2014/main" val="964070596"/>
                    </a:ext>
                  </a:extLst>
                </a:gridCol>
                <a:gridCol w="587022">
                  <a:extLst>
                    <a:ext uri="{9D8B030D-6E8A-4147-A177-3AD203B41FA5}">
                      <a16:colId xmlns:a16="http://schemas.microsoft.com/office/drawing/2014/main" val="279362879"/>
                    </a:ext>
                  </a:extLst>
                </a:gridCol>
                <a:gridCol w="587022">
                  <a:extLst>
                    <a:ext uri="{9D8B030D-6E8A-4147-A177-3AD203B41FA5}">
                      <a16:colId xmlns:a16="http://schemas.microsoft.com/office/drawing/2014/main" val="4025190369"/>
                    </a:ext>
                  </a:extLst>
                </a:gridCol>
                <a:gridCol w="587022">
                  <a:extLst>
                    <a:ext uri="{9D8B030D-6E8A-4147-A177-3AD203B41FA5}">
                      <a16:colId xmlns:a16="http://schemas.microsoft.com/office/drawing/2014/main" val="1960700973"/>
                    </a:ext>
                  </a:extLst>
                </a:gridCol>
                <a:gridCol w="587022">
                  <a:extLst>
                    <a:ext uri="{9D8B030D-6E8A-4147-A177-3AD203B41FA5}">
                      <a16:colId xmlns:a16="http://schemas.microsoft.com/office/drawing/2014/main" val="2234548777"/>
                    </a:ext>
                  </a:extLst>
                </a:gridCol>
                <a:gridCol w="587022">
                  <a:extLst>
                    <a:ext uri="{9D8B030D-6E8A-4147-A177-3AD203B41FA5}">
                      <a16:colId xmlns:a16="http://schemas.microsoft.com/office/drawing/2014/main" val="2908436177"/>
                    </a:ext>
                  </a:extLst>
                </a:gridCol>
                <a:gridCol w="587022">
                  <a:extLst>
                    <a:ext uri="{9D8B030D-6E8A-4147-A177-3AD203B41FA5}">
                      <a16:colId xmlns:a16="http://schemas.microsoft.com/office/drawing/2014/main" val="1796812201"/>
                    </a:ext>
                  </a:extLst>
                </a:gridCol>
                <a:gridCol w="587022">
                  <a:extLst>
                    <a:ext uri="{9D8B030D-6E8A-4147-A177-3AD203B41FA5}">
                      <a16:colId xmlns:a16="http://schemas.microsoft.com/office/drawing/2014/main" val="1251107575"/>
                    </a:ext>
                  </a:extLst>
                </a:gridCol>
                <a:gridCol w="587022">
                  <a:extLst>
                    <a:ext uri="{9D8B030D-6E8A-4147-A177-3AD203B41FA5}">
                      <a16:colId xmlns:a16="http://schemas.microsoft.com/office/drawing/2014/main" val="4129511551"/>
                    </a:ext>
                  </a:extLst>
                </a:gridCol>
                <a:gridCol w="587022">
                  <a:extLst>
                    <a:ext uri="{9D8B030D-6E8A-4147-A177-3AD203B41FA5}">
                      <a16:colId xmlns:a16="http://schemas.microsoft.com/office/drawing/2014/main" val="4138337404"/>
                    </a:ext>
                  </a:extLst>
                </a:gridCol>
                <a:gridCol w="587022">
                  <a:extLst>
                    <a:ext uri="{9D8B030D-6E8A-4147-A177-3AD203B41FA5}">
                      <a16:colId xmlns:a16="http://schemas.microsoft.com/office/drawing/2014/main" val="3640717717"/>
                    </a:ext>
                  </a:extLst>
                </a:gridCol>
                <a:gridCol w="587022">
                  <a:extLst>
                    <a:ext uri="{9D8B030D-6E8A-4147-A177-3AD203B41FA5}">
                      <a16:colId xmlns:a16="http://schemas.microsoft.com/office/drawing/2014/main" val="1026755725"/>
                    </a:ext>
                  </a:extLst>
                </a:gridCol>
                <a:gridCol w="587022">
                  <a:extLst>
                    <a:ext uri="{9D8B030D-6E8A-4147-A177-3AD203B41FA5}">
                      <a16:colId xmlns:a16="http://schemas.microsoft.com/office/drawing/2014/main" val="670524173"/>
                    </a:ext>
                  </a:extLst>
                </a:gridCol>
              </a:tblGrid>
              <a:tr h="35734">
                <a:tc>
                  <a:txBody>
                    <a:bodyPr/>
                    <a:lstStyle/>
                    <a:p>
                      <a:pPr algn="l" fontAlgn="b">
                        <a:buNone/>
                      </a:pPr>
                      <a:r>
                        <a:rPr lang="da-DK" sz="700" b="0" i="0" u="none" strike="noStrike" dirty="0">
                          <a:solidFill>
                            <a:srgbClr val="000000"/>
                          </a:solidFill>
                          <a:effectLst/>
                          <a:latin typeface="Aptos Narrow" panose="020B0004020202020204" pitchFamily="34" charset="0"/>
                        </a:rPr>
                        <a:t> </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700" b="1" i="0" u="none" strike="noStrike" dirty="0">
                          <a:solidFill>
                            <a:srgbClr val="000000"/>
                          </a:solidFill>
                          <a:effectLst/>
                          <a:latin typeface="Aptos Narrow" panose="020B0004020202020204" pitchFamily="34" charset="0"/>
                        </a:rPr>
                        <a:t>Alle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buNone/>
                      </a:pPr>
                      <a:r>
                        <a:rPr lang="da-DK" sz="700" b="1" i="0" u="none" strike="noStrike">
                          <a:solidFill>
                            <a:srgbClr val="000000"/>
                          </a:solidFill>
                          <a:effectLst/>
                          <a:latin typeface="Aptos Narrow" panose="020B0004020202020204" pitchFamily="34" charset="0"/>
                        </a:rPr>
                        <a:t>Område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2">
                  <a:txBody>
                    <a:bodyPr/>
                    <a:lstStyle/>
                    <a:p>
                      <a:pPr algn="ctr" fontAlgn="b">
                        <a:buNone/>
                      </a:pPr>
                      <a:r>
                        <a:rPr lang="da-DK" sz="700" b="1" i="0" u="none" strike="noStrike">
                          <a:solidFill>
                            <a:srgbClr val="000000"/>
                          </a:solidFill>
                          <a:effectLst/>
                          <a:latin typeface="Aptos Narrow" panose="020B0004020202020204" pitchFamily="34" charset="0"/>
                        </a:rPr>
                        <a:t>Køn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700" b="1" i="0" u="none" strike="noStrike">
                          <a:solidFill>
                            <a:srgbClr val="000000"/>
                          </a:solidFill>
                          <a:effectLst/>
                          <a:latin typeface="Aptos Narrow" panose="020B0004020202020204" pitchFamily="34" charset="0"/>
                        </a:rPr>
                        <a:t>Alder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700" b="1" i="0" u="none" strike="noStrike">
                          <a:solidFill>
                            <a:srgbClr val="000000"/>
                          </a:solidFill>
                          <a:effectLst/>
                          <a:latin typeface="Aptos Narrow" panose="020B0004020202020204" pitchFamily="34" charset="0"/>
                        </a:rPr>
                        <a:t>Boligtype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262540106"/>
                  </a:ext>
                </a:extLst>
              </a:tr>
              <a:tr h="64678">
                <a:tc>
                  <a:txBody>
                    <a:bodyPr/>
                    <a:lstStyle/>
                    <a:p>
                      <a:pPr algn="l" fontAlgn="b">
                        <a:buNone/>
                      </a:pPr>
                      <a:r>
                        <a:rPr lang="da-DK" sz="700" b="1" i="0" u="none" strike="noStrike">
                          <a:solidFill>
                            <a:srgbClr val="000000"/>
                          </a:solidFill>
                          <a:effectLst/>
                          <a:latin typeface="Aptos Narrow" panose="020B0004020202020204" pitchFamily="34" charset="0"/>
                        </a:rPr>
                        <a:t>5 Hvilket parti stemte du på i 2021? </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700" b="1" i="0" u="none" strike="noStrike">
                          <a:solidFill>
                            <a:srgbClr val="000000"/>
                          </a:solidFill>
                          <a:effectLst/>
                          <a:latin typeface="Aptos Narrow" panose="020B0004020202020204" pitchFamily="34" charset="0"/>
                        </a:rPr>
                        <a:t>Øst for Storebælt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Fyn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Jylland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Mand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Kvinde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18-39år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40-64år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65år+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Egethus</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Ejerlejlighed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Almen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Privat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Andelsbolig</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Andet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2850161"/>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Socialdemokratiet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22,2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21,3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21,9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33,8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17,4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38,7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8384007"/>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Venstre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15,1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15,3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8450063"/>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Dansk Folkeparti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5,5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9093216"/>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Dammarks Demokraterne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3,2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354098"/>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Enhedslisten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4,5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764370"/>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Socialistisk Folkeparti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8,3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7418157"/>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Det Radikale Venstre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1993343"/>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Det Konservative Folkeparti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7,5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0721444"/>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Liberal Alliance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7,8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160865"/>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Nye Borgerlige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4531885"/>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Alternativet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0,7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3177708"/>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Andet 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0,7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9277382"/>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Lokal liste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 </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932548"/>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Stemte blankt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17,6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062586"/>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Stemte ikke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8,1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18,2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1141165"/>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Ønsker ikke at oplyse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4185976"/>
                  </a:ext>
                </a:extLst>
              </a:tr>
              <a:tr h="35734">
                <a:tc>
                  <a:txBody>
                    <a:bodyPr/>
                    <a:lstStyle/>
                    <a:p>
                      <a:pPr algn="l" fontAlgn="b">
                        <a:buNone/>
                      </a:pPr>
                      <a:r>
                        <a:rPr lang="da-DK" sz="700" b="0" i="0" u="none" strike="noStrike">
                          <a:solidFill>
                            <a:srgbClr val="000000"/>
                          </a:solidFill>
                          <a:effectLst/>
                          <a:latin typeface="Aptos Narrow" panose="020B0004020202020204" pitchFamily="34" charset="0"/>
                        </a:rPr>
                        <a:t>Husker ikke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10,9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9,2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063671"/>
                  </a:ext>
                </a:extLst>
              </a:tr>
            </a:tbl>
          </a:graphicData>
        </a:graphic>
      </p:graphicFrame>
    </p:spTree>
    <p:extLst>
      <p:ext uri="{BB962C8B-B14F-4D97-AF65-F5344CB8AC3E}">
        <p14:creationId xmlns:p14="http://schemas.microsoft.com/office/powerpoint/2010/main" val="142662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hvad deltagerne vil stemme på, hvis der var kommunalvalg nu..</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38494" y="6484330"/>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Hvad hælder du til at stemme på, hvis der var kommunalvalg nu?</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14,2 % af de adspurgte vil stemme på Socialdemokratiet, hvis der var kommunalvalg nu.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6. Hvad hælder du mest til at stemme på, hvis der var kommunalvalg nu?</a:t>
            </a: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7" name="Diagram 6">
            <a:extLst>
              <a:ext uri="{FF2B5EF4-FFF2-40B4-BE49-F238E27FC236}">
                <a16:creationId xmlns:a16="http://schemas.microsoft.com/office/drawing/2014/main" id="{14DC1CF3-9A0B-4E66-98A1-8D58297356F3}"/>
              </a:ext>
            </a:extLst>
          </p:cNvPr>
          <p:cNvGraphicFramePr>
            <a:graphicFrameLocks/>
          </p:cNvGraphicFramePr>
          <p:nvPr>
            <p:extLst>
              <p:ext uri="{D42A27DB-BD31-4B8C-83A1-F6EECF244321}">
                <p14:modId xmlns:p14="http://schemas.microsoft.com/office/powerpoint/2010/main" val="1840393410"/>
              </p:ext>
            </p:extLst>
          </p:nvPr>
        </p:nvGraphicFramePr>
        <p:xfrm>
          <a:off x="2334483" y="241133"/>
          <a:ext cx="9011296" cy="38676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el 14">
            <a:extLst>
              <a:ext uri="{FF2B5EF4-FFF2-40B4-BE49-F238E27FC236}">
                <a16:creationId xmlns:a16="http://schemas.microsoft.com/office/drawing/2014/main" id="{0474E252-1567-FE78-0003-C01E89963C7A}"/>
              </a:ext>
            </a:extLst>
          </p:cNvPr>
          <p:cNvGraphicFramePr>
            <a:graphicFrameLocks noGrp="1"/>
          </p:cNvGraphicFramePr>
          <p:nvPr>
            <p:extLst>
              <p:ext uri="{D42A27DB-BD31-4B8C-83A1-F6EECF244321}">
                <p14:modId xmlns:p14="http://schemas.microsoft.com/office/powerpoint/2010/main" val="2803704868"/>
              </p:ext>
            </p:extLst>
          </p:nvPr>
        </p:nvGraphicFramePr>
        <p:xfrm>
          <a:off x="254668" y="3970018"/>
          <a:ext cx="11240582" cy="2414960"/>
        </p:xfrm>
        <a:graphic>
          <a:graphicData uri="http://schemas.openxmlformats.org/drawingml/2006/table">
            <a:tbl>
              <a:tblPr/>
              <a:tblGrid>
                <a:gridCol w="2277992">
                  <a:extLst>
                    <a:ext uri="{9D8B030D-6E8A-4147-A177-3AD203B41FA5}">
                      <a16:colId xmlns:a16="http://schemas.microsoft.com/office/drawing/2014/main" val="3427672923"/>
                    </a:ext>
                  </a:extLst>
                </a:gridCol>
                <a:gridCol w="597506">
                  <a:extLst>
                    <a:ext uri="{9D8B030D-6E8A-4147-A177-3AD203B41FA5}">
                      <a16:colId xmlns:a16="http://schemas.microsoft.com/office/drawing/2014/main" val="1841270759"/>
                    </a:ext>
                  </a:extLst>
                </a:gridCol>
                <a:gridCol w="597506">
                  <a:extLst>
                    <a:ext uri="{9D8B030D-6E8A-4147-A177-3AD203B41FA5}">
                      <a16:colId xmlns:a16="http://schemas.microsoft.com/office/drawing/2014/main" val="4179882863"/>
                    </a:ext>
                  </a:extLst>
                </a:gridCol>
                <a:gridCol w="597506">
                  <a:extLst>
                    <a:ext uri="{9D8B030D-6E8A-4147-A177-3AD203B41FA5}">
                      <a16:colId xmlns:a16="http://schemas.microsoft.com/office/drawing/2014/main" val="872246840"/>
                    </a:ext>
                  </a:extLst>
                </a:gridCol>
                <a:gridCol w="597506">
                  <a:extLst>
                    <a:ext uri="{9D8B030D-6E8A-4147-A177-3AD203B41FA5}">
                      <a16:colId xmlns:a16="http://schemas.microsoft.com/office/drawing/2014/main" val="1499299767"/>
                    </a:ext>
                  </a:extLst>
                </a:gridCol>
                <a:gridCol w="597506">
                  <a:extLst>
                    <a:ext uri="{9D8B030D-6E8A-4147-A177-3AD203B41FA5}">
                      <a16:colId xmlns:a16="http://schemas.microsoft.com/office/drawing/2014/main" val="476142054"/>
                    </a:ext>
                  </a:extLst>
                </a:gridCol>
                <a:gridCol w="597506">
                  <a:extLst>
                    <a:ext uri="{9D8B030D-6E8A-4147-A177-3AD203B41FA5}">
                      <a16:colId xmlns:a16="http://schemas.microsoft.com/office/drawing/2014/main" val="1888831847"/>
                    </a:ext>
                  </a:extLst>
                </a:gridCol>
                <a:gridCol w="597506">
                  <a:extLst>
                    <a:ext uri="{9D8B030D-6E8A-4147-A177-3AD203B41FA5}">
                      <a16:colId xmlns:a16="http://schemas.microsoft.com/office/drawing/2014/main" val="3901335529"/>
                    </a:ext>
                  </a:extLst>
                </a:gridCol>
                <a:gridCol w="597506">
                  <a:extLst>
                    <a:ext uri="{9D8B030D-6E8A-4147-A177-3AD203B41FA5}">
                      <a16:colId xmlns:a16="http://schemas.microsoft.com/office/drawing/2014/main" val="3509683084"/>
                    </a:ext>
                  </a:extLst>
                </a:gridCol>
                <a:gridCol w="597506">
                  <a:extLst>
                    <a:ext uri="{9D8B030D-6E8A-4147-A177-3AD203B41FA5}">
                      <a16:colId xmlns:a16="http://schemas.microsoft.com/office/drawing/2014/main" val="2094252349"/>
                    </a:ext>
                  </a:extLst>
                </a:gridCol>
                <a:gridCol w="597506">
                  <a:extLst>
                    <a:ext uri="{9D8B030D-6E8A-4147-A177-3AD203B41FA5}">
                      <a16:colId xmlns:a16="http://schemas.microsoft.com/office/drawing/2014/main" val="732947671"/>
                    </a:ext>
                  </a:extLst>
                </a:gridCol>
                <a:gridCol w="597506">
                  <a:extLst>
                    <a:ext uri="{9D8B030D-6E8A-4147-A177-3AD203B41FA5}">
                      <a16:colId xmlns:a16="http://schemas.microsoft.com/office/drawing/2014/main" val="2673040664"/>
                    </a:ext>
                  </a:extLst>
                </a:gridCol>
                <a:gridCol w="597506">
                  <a:extLst>
                    <a:ext uri="{9D8B030D-6E8A-4147-A177-3AD203B41FA5}">
                      <a16:colId xmlns:a16="http://schemas.microsoft.com/office/drawing/2014/main" val="3763967800"/>
                    </a:ext>
                  </a:extLst>
                </a:gridCol>
                <a:gridCol w="597506">
                  <a:extLst>
                    <a:ext uri="{9D8B030D-6E8A-4147-A177-3AD203B41FA5}">
                      <a16:colId xmlns:a16="http://schemas.microsoft.com/office/drawing/2014/main" val="4166031288"/>
                    </a:ext>
                  </a:extLst>
                </a:gridCol>
                <a:gridCol w="597506">
                  <a:extLst>
                    <a:ext uri="{9D8B030D-6E8A-4147-A177-3AD203B41FA5}">
                      <a16:colId xmlns:a16="http://schemas.microsoft.com/office/drawing/2014/main" val="2849806851"/>
                    </a:ext>
                  </a:extLst>
                </a:gridCol>
                <a:gridCol w="597506">
                  <a:extLst>
                    <a:ext uri="{9D8B030D-6E8A-4147-A177-3AD203B41FA5}">
                      <a16:colId xmlns:a16="http://schemas.microsoft.com/office/drawing/2014/main" val="3191806202"/>
                    </a:ext>
                  </a:extLst>
                </a:gridCol>
              </a:tblGrid>
              <a:tr h="70610">
                <a:tc>
                  <a:txBody>
                    <a:bodyPr/>
                    <a:lstStyle/>
                    <a:p>
                      <a:pPr algn="l" fontAlgn="b">
                        <a:buNone/>
                      </a:pPr>
                      <a:r>
                        <a:rPr lang="da-DK" sz="700" b="0" i="0" u="none" strike="noStrike" dirty="0">
                          <a:solidFill>
                            <a:srgbClr val="000000"/>
                          </a:solidFill>
                          <a:effectLst/>
                          <a:latin typeface="Aptos Narrow" panose="020B0004020202020204" pitchFamily="34" charset="0"/>
                        </a:rPr>
                        <a:t> </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b">
                        <a:buNone/>
                      </a:pPr>
                      <a:r>
                        <a:rPr lang="da-DK" sz="700" b="1" i="0" u="none" strike="noStrike" dirty="0">
                          <a:solidFill>
                            <a:srgbClr val="000000"/>
                          </a:solidFill>
                          <a:effectLst/>
                          <a:latin typeface="Aptos Narrow" panose="020B0004020202020204" pitchFamily="34" charset="0"/>
                        </a:rPr>
                        <a:t>Alle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buNone/>
                      </a:pPr>
                      <a:r>
                        <a:rPr lang="da-DK" sz="700" b="1" i="0" u="none" strike="noStrike">
                          <a:solidFill>
                            <a:srgbClr val="000000"/>
                          </a:solidFill>
                          <a:effectLst/>
                          <a:latin typeface="Aptos Narrow" panose="020B0004020202020204" pitchFamily="34" charset="0"/>
                        </a:rPr>
                        <a:t>Område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2">
                  <a:txBody>
                    <a:bodyPr/>
                    <a:lstStyle/>
                    <a:p>
                      <a:pPr algn="ctr" fontAlgn="b">
                        <a:buNone/>
                      </a:pPr>
                      <a:r>
                        <a:rPr lang="da-DK" sz="700" b="1" i="0" u="none" strike="noStrike">
                          <a:solidFill>
                            <a:srgbClr val="000000"/>
                          </a:solidFill>
                          <a:effectLst/>
                          <a:latin typeface="Aptos Narrow" panose="020B0004020202020204" pitchFamily="34" charset="0"/>
                        </a:rPr>
                        <a:t>Køn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gridSpan="3">
                  <a:txBody>
                    <a:bodyPr/>
                    <a:lstStyle/>
                    <a:p>
                      <a:pPr algn="ctr" fontAlgn="b">
                        <a:buNone/>
                      </a:pPr>
                      <a:r>
                        <a:rPr lang="da-DK" sz="700" b="1" i="0" u="none" strike="noStrike">
                          <a:solidFill>
                            <a:srgbClr val="000000"/>
                          </a:solidFill>
                          <a:effectLst/>
                          <a:latin typeface="Aptos Narrow" panose="020B0004020202020204" pitchFamily="34" charset="0"/>
                        </a:rPr>
                        <a:t>Alder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gridSpan="6">
                  <a:txBody>
                    <a:bodyPr/>
                    <a:lstStyle/>
                    <a:p>
                      <a:pPr algn="ctr" fontAlgn="b">
                        <a:buNone/>
                      </a:pPr>
                      <a:r>
                        <a:rPr lang="da-DK" sz="700" b="1" i="0" u="none" strike="noStrike">
                          <a:solidFill>
                            <a:srgbClr val="000000"/>
                          </a:solidFill>
                          <a:effectLst/>
                          <a:latin typeface="Aptos Narrow" panose="020B0004020202020204" pitchFamily="34" charset="0"/>
                        </a:rPr>
                        <a:t>Boligtype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440111679"/>
                  </a:ext>
                </a:extLst>
              </a:tr>
              <a:tr h="127805">
                <a:tc>
                  <a:txBody>
                    <a:bodyPr/>
                    <a:lstStyle/>
                    <a:p>
                      <a:pPr algn="l" fontAlgn="b">
                        <a:buNone/>
                      </a:pPr>
                      <a:r>
                        <a:rPr lang="da-DK" sz="700" b="1" i="0" u="none" strike="noStrike">
                          <a:solidFill>
                            <a:srgbClr val="000000"/>
                          </a:solidFill>
                          <a:effectLst/>
                          <a:latin typeface="Aptos Narrow" panose="020B0004020202020204" pitchFamily="34" charset="0"/>
                        </a:rPr>
                        <a:t>6 Hvilket parti vil du stemme på 2025? </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da-DK"/>
                    </a:p>
                  </a:txBody>
                  <a:tcPr/>
                </a:tc>
                <a:tc>
                  <a:txBody>
                    <a:bodyPr/>
                    <a:lstStyle/>
                    <a:p>
                      <a:pPr algn="ctr" fontAlgn="b">
                        <a:buNone/>
                      </a:pPr>
                      <a:r>
                        <a:rPr lang="da-DK" sz="700" b="1" i="0" u="none" strike="noStrike">
                          <a:solidFill>
                            <a:srgbClr val="000000"/>
                          </a:solidFill>
                          <a:effectLst/>
                          <a:latin typeface="Aptos Narrow" panose="020B0004020202020204" pitchFamily="34" charset="0"/>
                        </a:rPr>
                        <a:t>Øst for Storebælt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Fyn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Jylland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Mand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Kvinde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18-39år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40-64år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65år+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Egethus</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Ejerlejlighed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Almen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Privat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Andelsbolig</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Andet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2078161"/>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Socialdemokratiet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14,2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11,5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17,7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15,3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27,5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211078"/>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Venstre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8,5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4929496"/>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Dansk Folkeparti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7,5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6805099"/>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Dammarks Demokraterne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3299228"/>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Enhedslisten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4,9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619284"/>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Socialistisk Folkeparti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8,0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859007"/>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Det Radikale Venstre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456023"/>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Det Konservative Folkeparti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5,7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842448"/>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Liberal Alliance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4,3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8,7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777686"/>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Nye Borgerlige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0,3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7745840"/>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Alternativet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2340392"/>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Moderaterne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864582"/>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Andet parti</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0,5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3962699"/>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Lokal liste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1,5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0,8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4628129"/>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Stemmer blankt</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2,3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0,0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8951628"/>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Stemmer ikke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3,2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3,7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7,7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982806"/>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Ønsker ikke at oplyse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a:solidFill>
                            <a:srgbClr val="000000"/>
                          </a:solidFill>
                          <a:effectLst/>
                          <a:latin typeface="Aptos Narrow" panose="020B0004020202020204" pitchFamily="34" charset="0"/>
                        </a:rPr>
                        <a:t>5,0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4,2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5,7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4,0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6,5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9,4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8500857"/>
                  </a:ext>
                </a:extLst>
              </a:tr>
              <a:tr h="70610">
                <a:tc>
                  <a:txBody>
                    <a:bodyPr/>
                    <a:lstStyle/>
                    <a:p>
                      <a:pPr algn="l" fontAlgn="b">
                        <a:buNone/>
                      </a:pPr>
                      <a:r>
                        <a:rPr lang="da-DK" sz="700" b="0" i="0" u="none" strike="noStrike">
                          <a:solidFill>
                            <a:srgbClr val="000000"/>
                          </a:solidFill>
                          <a:effectLst/>
                          <a:latin typeface="Aptos Narrow" panose="020B0004020202020204" pitchFamily="34" charset="0"/>
                        </a:rPr>
                        <a:t>Ved ikke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1" i="0" u="none" strike="noStrike" dirty="0">
                          <a:solidFill>
                            <a:srgbClr val="000000"/>
                          </a:solidFill>
                          <a:effectLst/>
                          <a:latin typeface="Aptos Narrow" panose="020B0004020202020204" pitchFamily="34" charset="0"/>
                        </a:rPr>
                        <a:t>25,5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25,1</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26,4</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22,2</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29,0</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26,6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28,7</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18,6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23,3</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29,5</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27,9</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29,6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a:solidFill>
                            <a:srgbClr val="000000"/>
                          </a:solidFill>
                          <a:effectLst/>
                          <a:latin typeface="Aptos Narrow" panose="020B0004020202020204" pitchFamily="34" charset="0"/>
                        </a:rPr>
                        <a:t>21,6</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700" b="0" i="0" u="none" strike="noStrike" dirty="0">
                          <a:solidFill>
                            <a:srgbClr val="000000"/>
                          </a:solidFill>
                          <a:effectLst/>
                          <a:latin typeface="Aptos Narrow" panose="020B0004020202020204" pitchFamily="34" charset="0"/>
                        </a:rPr>
                        <a:t>25,8</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406796"/>
                  </a:ext>
                </a:extLst>
              </a:tr>
            </a:tbl>
          </a:graphicData>
        </a:graphic>
      </p:graphicFrame>
    </p:spTree>
    <p:extLst>
      <p:ext uri="{BB962C8B-B14F-4D97-AF65-F5344CB8AC3E}">
        <p14:creationId xmlns:p14="http://schemas.microsoft.com/office/powerpoint/2010/main" val="323175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en sammenligning mellem de to kommunalvalg.</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Figuren viser en sammenligning mellem kommunalvalget i 2021 og deltagernes forventede stemme til kommunalvalget 2025.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22,2 % stemte på Socialdemokratiet ved valget i 2021 – 14,2 % forventer at gøre dette i efteråret 2025. (n=1.002)</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5+6. Sammenligning af kommunalvalget i 2021 og forventet stemme i 2025?</a:t>
            </a: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CD698955-9C84-2185-A94D-190A0EE238B4}"/>
              </a:ext>
            </a:extLst>
          </p:cNvPr>
          <p:cNvGraphicFramePr>
            <a:graphicFrameLocks/>
          </p:cNvGraphicFramePr>
          <p:nvPr>
            <p:extLst>
              <p:ext uri="{D42A27DB-BD31-4B8C-83A1-F6EECF244321}">
                <p14:modId xmlns:p14="http://schemas.microsoft.com/office/powerpoint/2010/main" val="3545450918"/>
              </p:ext>
            </p:extLst>
          </p:nvPr>
        </p:nvGraphicFramePr>
        <p:xfrm>
          <a:off x="2389020" y="244014"/>
          <a:ext cx="8914648" cy="5862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839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ABA1-6CF3-FA03-9FE4-68499C76C69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93F03352-8522-D56F-059D-48FA8EFA4E4B}"/>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60" name="Tekstfelt 59">
            <a:extLst>
              <a:ext uri="{FF2B5EF4-FFF2-40B4-BE49-F238E27FC236}">
                <a16:creationId xmlns:a16="http://schemas.microsoft.com/office/drawing/2014/main" id="{D0D3D62D-A9C6-9AEF-F063-F10F1AE1F1B0}"/>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4" name="Billede 3">
            <a:extLst>
              <a:ext uri="{FF2B5EF4-FFF2-40B4-BE49-F238E27FC236}">
                <a16:creationId xmlns:a16="http://schemas.microsoft.com/office/drawing/2014/main" id="{0DB67722-70A9-E2C5-86D4-BAC1F65D8967}"/>
              </a:ext>
            </a:extLst>
          </p:cNvPr>
          <p:cNvPicPr>
            <a:picLocks noChangeAspect="1"/>
          </p:cNvPicPr>
          <p:nvPr/>
        </p:nvPicPr>
        <p:blipFill rotWithShape="1">
          <a:blip r:embed="rId3"/>
          <a:srcRect l="10326" t="20798" r="9908" b="28953"/>
          <a:stretch/>
        </p:blipFill>
        <p:spPr>
          <a:xfrm>
            <a:off x="66675" y="2703707"/>
            <a:ext cx="4634385" cy="1182494"/>
          </a:xfrm>
          <a:prstGeom prst="rect">
            <a:avLst/>
          </a:prstGeom>
        </p:spPr>
      </p:pic>
      <p:sp>
        <p:nvSpPr>
          <p:cNvPr id="3" name="Tekstfelt 2">
            <a:extLst>
              <a:ext uri="{FF2B5EF4-FFF2-40B4-BE49-F238E27FC236}">
                <a16:creationId xmlns:a16="http://schemas.microsoft.com/office/drawing/2014/main" id="{F4A78D63-C28B-AEB2-8525-51710E8802C3}"/>
              </a:ext>
            </a:extLst>
          </p:cNvPr>
          <p:cNvSpPr txBox="1"/>
          <p:nvPr/>
        </p:nvSpPr>
        <p:spPr>
          <a:xfrm>
            <a:off x="5997742" y="2621880"/>
            <a:ext cx="5251784" cy="1938992"/>
          </a:xfrm>
          <a:prstGeom prst="rect">
            <a:avLst/>
          </a:prstGeom>
          <a:noFill/>
        </p:spPr>
        <p:txBody>
          <a:bodyPr wrap="square" rtlCol="0">
            <a:spAutoFit/>
          </a:bodyPr>
          <a:lstStyle/>
          <a:p>
            <a:pPr algn="ctr"/>
            <a:r>
              <a:rPr lang="da-DK" sz="6000" dirty="0"/>
              <a:t>Lidt om blandede byer</a:t>
            </a:r>
          </a:p>
        </p:txBody>
      </p:sp>
    </p:spTree>
    <p:extLst>
      <p:ext uri="{BB962C8B-B14F-4D97-AF65-F5344CB8AC3E}">
        <p14:creationId xmlns:p14="http://schemas.microsoft.com/office/powerpoint/2010/main" val="1610440768"/>
      </p:ext>
    </p:extLst>
  </p:cSld>
  <p:clrMapOvr>
    <a:masterClrMapping/>
  </p:clrMapOvr>
</p:sld>
</file>

<file path=ppt/theme/theme1.xml><?xml version="1.0" encoding="utf-8"?>
<a:theme xmlns:a="http://schemas.openxmlformats.org/drawingml/2006/main" name="Office-tem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AD7D7C099E9EC46BE62FE5EA25EF693" ma:contentTypeVersion="17" ma:contentTypeDescription="Opret et nyt dokument." ma:contentTypeScope="" ma:versionID="7f22c90c8678303c8c545e98ceeab36d">
  <xsd:schema xmlns:xsd="http://www.w3.org/2001/XMLSchema" xmlns:xs="http://www.w3.org/2001/XMLSchema" xmlns:p="http://schemas.microsoft.com/office/2006/metadata/properties" xmlns:ns2="09288e77-0e85-45cd-a3a4-9c3c3089d1a5" xmlns:ns3="16b4bb08-b494-46db-aa47-21f45e5b4588" targetNamespace="http://schemas.microsoft.com/office/2006/metadata/properties" ma:root="true" ma:fieldsID="69c4c34264c7d9a55def36a66b567f53" ns2:_="" ns3:_="">
    <xsd:import namespace="09288e77-0e85-45cd-a3a4-9c3c3089d1a5"/>
    <xsd:import namespace="16b4bb08-b494-46db-aa47-21f45e5b45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8e77-0e85-45cd-a3a4-9c3c3089d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9e871484-0176-4051-904e-ed045ab765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b4bb08-b494-46db-aa47-21f45e5b458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a5b95bc-1afe-48e3-a307-833c987928bc}" ma:internalName="TaxCatchAll" ma:showField="CatchAllData" ma:web="16b4bb08-b494-46db-aa47-21f45e5b4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b4bb08-b494-46db-aa47-21f45e5b4588" xsi:nil="true"/>
    <lcf76f155ced4ddcb4097134ff3c332f xmlns="09288e77-0e85-45cd-a3a4-9c3c3089d1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394CED-0533-47DC-8B64-5B7BB21753D1}">
  <ds:schemaRefs>
    <ds:schemaRef ds:uri="http://schemas.microsoft.com/sharepoint/v3/contenttype/forms"/>
  </ds:schemaRefs>
</ds:datastoreItem>
</file>

<file path=customXml/itemProps2.xml><?xml version="1.0" encoding="utf-8"?>
<ds:datastoreItem xmlns:ds="http://schemas.openxmlformats.org/officeDocument/2006/customXml" ds:itemID="{D5435664-2385-4CB3-900A-187A55415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88e77-0e85-45cd-a3a4-9c3c3089d1a5"/>
    <ds:schemaRef ds:uri="16b4bb08-b494-46db-aa47-21f45e5b4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D48FE9-BB2F-4A23-9D3A-83684B1ACB10}">
  <ds:schemaRefs>
    <ds:schemaRef ds:uri="http://schemas.microsoft.com/office/2006/metadata/properties"/>
    <ds:schemaRef ds:uri="http://purl.org/dc/terms/"/>
    <ds:schemaRef ds:uri="09288e77-0e85-45cd-a3a4-9c3c3089d1a5"/>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16b4bb08-b494-46db-aa47-21f45e5b458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3178</TotalTime>
  <Words>6267</Words>
  <Application>Microsoft Office PowerPoint</Application>
  <PresentationFormat>Widescreen</PresentationFormat>
  <Paragraphs>3506</Paragraphs>
  <Slides>36</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36</vt:i4>
      </vt:variant>
    </vt:vector>
  </HeadingPairs>
  <TitlesOfParts>
    <vt:vector size="45" baseType="lpstr">
      <vt:lpstr>Aptos</vt:lpstr>
      <vt:lpstr>Aptos Narrow</vt:lpstr>
      <vt:lpstr>Arial</vt:lpstr>
      <vt:lpstr>Arial Nova Cond Light</vt:lpstr>
      <vt:lpstr>Bahnschrift Light Condensed</vt:lpstr>
      <vt:lpstr>Calibri</vt:lpstr>
      <vt:lpstr>Calibri Light</vt:lpstr>
      <vt:lpstr>Tahoma</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René Frederiksen</dc:creator>
  <cp:lastModifiedBy>Regnar M. Nielsen</cp:lastModifiedBy>
  <cp:revision>10</cp:revision>
  <dcterms:created xsi:type="dcterms:W3CDTF">2020-10-28T09:39:37Z</dcterms:created>
  <dcterms:modified xsi:type="dcterms:W3CDTF">2025-10-15T08:41:31Z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0x010100CAD7D7C099E9EC46BE62FE5EA25EF693</vt:lpwstr>
  </property>
  <property fmtid="{D5CDD505-2E9C-101B-9397-08002B2CF9AE}" pid="3" name="MediaServiceImageTags">
    <vt:lpwstr/>
  </property>
</Properties>
</file>