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1068" r:id="rId5"/>
    <p:sldId id="334" r:id="rId6"/>
    <p:sldId id="1059" r:id="rId7"/>
    <p:sldId id="274" r:id="rId8"/>
    <p:sldId id="1025" r:id="rId9"/>
    <p:sldId id="1151" r:id="rId10"/>
    <p:sldId id="1154" r:id="rId11"/>
    <p:sldId id="1063" r:id="rId12"/>
    <p:sldId id="1143" r:id="rId13"/>
    <p:sldId id="1150" r:id="rId14"/>
    <p:sldId id="1152" r:id="rId15"/>
    <p:sldId id="1144" r:id="rId16"/>
    <p:sldId id="1153" r:id="rId17"/>
    <p:sldId id="1145" r:id="rId18"/>
    <p:sldId id="1146" r:id="rId19"/>
    <p:sldId id="1147" r:id="rId20"/>
    <p:sldId id="1155" r:id="rId21"/>
    <p:sldId id="1148" r:id="rId22"/>
    <p:sldId id="1149" r:id="rId23"/>
    <p:sldId id="1156" r:id="rId24"/>
    <p:sldId id="1157" r:id="rId25"/>
    <p:sldId id="1160" r:id="rId26"/>
    <p:sldId id="1161" r:id="rId27"/>
    <p:sldId id="1163" r:id="rId28"/>
    <p:sldId id="1162" r:id="rId29"/>
    <p:sldId id="1158" r:id="rId30"/>
    <p:sldId id="1164" r:id="rId31"/>
    <p:sldId id="1165" r:id="rId32"/>
    <p:sldId id="1166" r:id="rId33"/>
    <p:sldId id="1159" r:id="rId34"/>
    <p:sldId id="1167" r:id="rId35"/>
    <p:sldId id="1169" r:id="rId36"/>
    <p:sldId id="1168" r:id="rId37"/>
    <p:sldId id="1043" r:id="rId3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95" userDrawn="1">
          <p15:clr>
            <a:srgbClr val="A4A3A4"/>
          </p15:clr>
        </p15:guide>
        <p15:guide id="4" pos="1277" userDrawn="1">
          <p15:clr>
            <a:srgbClr val="A4A3A4"/>
          </p15:clr>
        </p15:guide>
        <p15:guide id="5" pos="6040" userDrawn="1">
          <p15:clr>
            <a:srgbClr val="A4A3A4"/>
          </p15:clr>
        </p15:guide>
        <p15:guide id="6"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2504B"/>
    <a:srgbClr val="C8504B"/>
    <a:srgbClr val="C5504D"/>
    <a:srgbClr val="A6A6A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205A6-688D-4261-8784-A4E49E512732}" v="95" dt="2025-10-12T11:45:04.71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22" d="100"/>
          <a:sy n="122" d="100"/>
        </p:scale>
        <p:origin x="96" y="204"/>
      </p:cViewPr>
      <p:guideLst>
        <p:guide orient="horz" pos="2160"/>
        <p:guide pos="3840"/>
        <p:guide orient="horz" pos="595"/>
        <p:guide pos="1277"/>
        <p:guide pos="6040"/>
        <p:guide orient="horz" pos="39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20(SPM1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Landkommuner_Frekvens+kryd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EXCEL'!$F$36:$F$37</c:f>
              <c:strCache>
                <c:ptCount val="2"/>
                <c:pt idx="0">
                  <c:v>Mand</c:v>
                </c:pt>
                <c:pt idx="1">
                  <c:v>Kvinde</c:v>
                </c:pt>
              </c:strCache>
            </c:strRef>
          </c:cat>
          <c:val>
            <c:numRef>
              <c:f>'0. TAL TIL EXCEL'!$G$36:$G$37</c:f>
              <c:numCache>
                <c:formatCode>0.0</c:formatCode>
                <c:ptCount val="2"/>
                <c:pt idx="0">
                  <c:v>50.6</c:v>
                </c:pt>
                <c:pt idx="1">
                  <c:v>49.4</c:v>
                </c:pt>
              </c:numCache>
            </c:numRef>
          </c:val>
          <c:extLst>
            <c:ext xmlns:c16="http://schemas.microsoft.com/office/drawing/2014/chart" uri="{C3380CC4-5D6E-409C-BE32-E72D297353CC}">
              <c16:uniqueId val="{00000000-64AC-4437-84B9-04CE46259EC2}"/>
            </c:ext>
          </c:extLst>
        </c:ser>
        <c:dLbls>
          <c:showLegendKey val="0"/>
          <c:showVal val="0"/>
          <c:showCatName val="0"/>
          <c:showSerName val="0"/>
          <c:showPercent val="0"/>
          <c:showBubbleSize val="0"/>
        </c:dLbls>
        <c:gapWidth val="182"/>
        <c:axId val="1087040943"/>
        <c:axId val="1087045263"/>
      </c:barChart>
      <c:catAx>
        <c:axId val="1087040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5263"/>
        <c:crosses val="autoZero"/>
        <c:auto val="1"/>
        <c:lblAlgn val="ctr"/>
        <c:lblOffset val="100"/>
        <c:noMultiLvlLbl val="0"/>
      </c:catAx>
      <c:valAx>
        <c:axId val="1087045263"/>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0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EXCEL'!$A$250:$A$253</c:f>
              <c:strCache>
                <c:ptCount val="4"/>
                <c:pt idx="0">
                  <c:v>Ved ikke</c:v>
                </c:pt>
                <c:pt idx="1">
                  <c:v>Vil ingen bo i boligerne, skal de ombygges</c:v>
                </c:pt>
                <c:pt idx="2">
                  <c:v>Tomme boliger skal renoveres og gøres attraktive</c:v>
                </c:pt>
                <c:pt idx="3">
                  <c:v>Tomme boliger bør bør efter flere år nedrives</c:v>
                </c:pt>
              </c:strCache>
            </c:strRef>
          </c:cat>
          <c:val>
            <c:numRef>
              <c:f>'0. TAL TIL EXCEL'!$B$250:$B$253</c:f>
              <c:numCache>
                <c:formatCode>0.0</c:formatCode>
                <c:ptCount val="4"/>
                <c:pt idx="0">
                  <c:v>12.8</c:v>
                </c:pt>
                <c:pt idx="1">
                  <c:v>18.5</c:v>
                </c:pt>
                <c:pt idx="2">
                  <c:v>36.299999999999997</c:v>
                </c:pt>
                <c:pt idx="3">
                  <c:v>32.299999999999997</c:v>
                </c:pt>
              </c:numCache>
            </c:numRef>
          </c:val>
          <c:extLst>
            <c:ext xmlns:c16="http://schemas.microsoft.com/office/drawing/2014/chart" uri="{C3380CC4-5D6E-409C-BE32-E72D297353CC}">
              <c16:uniqueId val="{00000000-A404-425E-BD6E-B304F4648533}"/>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EXCEL'!$A$408:$A$410</c:f>
              <c:strCache>
                <c:ptCount val="3"/>
                <c:pt idx="0">
                  <c:v>Ved ikke</c:v>
                </c:pt>
                <c:pt idx="1">
                  <c:v>Nej</c:v>
                </c:pt>
                <c:pt idx="2">
                  <c:v>Ja</c:v>
                </c:pt>
              </c:strCache>
            </c:strRef>
          </c:cat>
          <c:val>
            <c:numRef>
              <c:f>'0. TAL TIL EXCEL'!$B$408:$B$410</c:f>
              <c:numCache>
                <c:formatCode>0.0</c:formatCode>
                <c:ptCount val="3"/>
                <c:pt idx="0">
                  <c:v>15.7</c:v>
                </c:pt>
                <c:pt idx="1">
                  <c:v>14</c:v>
                </c:pt>
                <c:pt idx="2">
                  <c:v>70.3</c:v>
                </c:pt>
              </c:numCache>
            </c:numRef>
          </c:val>
          <c:extLst>
            <c:ext xmlns:c16="http://schemas.microsoft.com/office/drawing/2014/chart" uri="{C3380CC4-5D6E-409C-BE32-E72D297353CC}">
              <c16:uniqueId val="{00000000-CA60-4651-A073-A985E3A6E237}"/>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EXCEL'!$A$569:$A$573</c:f>
              <c:strCache>
                <c:ptCount val="5"/>
                <c:pt idx="0">
                  <c:v>I meget høj grad</c:v>
                </c:pt>
                <c:pt idx="1">
                  <c:v>I høj grad</c:v>
                </c:pt>
                <c:pt idx="2">
                  <c:v>I nogen grad</c:v>
                </c:pt>
                <c:pt idx="3">
                  <c:v>I mindre grad</c:v>
                </c:pt>
                <c:pt idx="4">
                  <c:v>Slet ikke</c:v>
                </c:pt>
              </c:strCache>
            </c:strRef>
          </c:cat>
          <c:val>
            <c:numRef>
              <c:f>'0. TAL TIL EXCEL'!$B$569:$B$573</c:f>
              <c:numCache>
                <c:formatCode>0.0</c:formatCode>
                <c:ptCount val="5"/>
                <c:pt idx="0">
                  <c:v>2.2999999999999998</c:v>
                </c:pt>
                <c:pt idx="1">
                  <c:v>14.2</c:v>
                </c:pt>
                <c:pt idx="2">
                  <c:v>46.8</c:v>
                </c:pt>
                <c:pt idx="3">
                  <c:v>26.8</c:v>
                </c:pt>
                <c:pt idx="4">
                  <c:v>9.9</c:v>
                </c:pt>
              </c:numCache>
            </c:numRef>
          </c:val>
          <c:extLst>
            <c:ext xmlns:c16="http://schemas.microsoft.com/office/drawing/2014/chart" uri="{C3380CC4-5D6E-409C-BE32-E72D297353CC}">
              <c16:uniqueId val="{00000000-BA18-4900-AB6D-783F2C3B295B}"/>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EXCEL'!$A$785:$A$791</c:f>
              <c:strCache>
                <c:ptCount val="7"/>
                <c:pt idx="0">
                  <c:v>Flere kulturelle tilbud, som biografer, butikker, foreninger m.m.</c:v>
                </c:pt>
                <c:pt idx="1">
                  <c:v>Flere skoler og uddannelses-tilbud</c:v>
                </c:pt>
                <c:pt idx="2">
                  <c:v>Bedre veje til at forbinde kommunen internt og med verden udenfor</c:v>
                </c:pt>
                <c:pt idx="3">
                  <c:v>Forskellig positiv særbehandling til virksomheder, der vil etablere sig i kommunen</c:v>
                </c:pt>
                <c:pt idx="4">
                  <c:v>Kortere afstand og nemmere adgang til sundhedstilbud</c:v>
                </c:pt>
                <c:pt idx="5">
                  <c:v>Et mere varieret boligudbud. Flere tidsvarende og attraktive boliger til alle livsfaser og indkomster</c:v>
                </c:pt>
                <c:pt idx="6">
                  <c:v>Mere og bedre kollektiv trafik til at forbinde kommunen internt og med verden udenfor</c:v>
                </c:pt>
              </c:strCache>
            </c:strRef>
          </c:cat>
          <c:val>
            <c:numRef>
              <c:f>'0. TAL TIL EXCEL'!$B$785:$B$791</c:f>
              <c:numCache>
                <c:formatCode>0.0</c:formatCode>
                <c:ptCount val="7"/>
                <c:pt idx="0">
                  <c:v>26.4</c:v>
                </c:pt>
                <c:pt idx="1">
                  <c:v>26.9</c:v>
                </c:pt>
                <c:pt idx="2">
                  <c:v>28.5</c:v>
                </c:pt>
                <c:pt idx="3">
                  <c:v>30.9</c:v>
                </c:pt>
                <c:pt idx="4">
                  <c:v>35.6</c:v>
                </c:pt>
                <c:pt idx="5">
                  <c:v>49.7</c:v>
                </c:pt>
                <c:pt idx="6">
                  <c:v>52.6</c:v>
                </c:pt>
              </c:numCache>
            </c:numRef>
          </c:val>
          <c:extLst>
            <c:ext xmlns:c16="http://schemas.microsoft.com/office/drawing/2014/chart" uri="{C3380CC4-5D6E-409C-BE32-E72D297353CC}">
              <c16:uniqueId val="{00000000-0418-4D99-83C2-E31CE5C698D9}"/>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EXCEL'!$A$20:$A$21</c:f>
              <c:strCache>
                <c:ptCount val="2"/>
                <c:pt idx="0">
                  <c:v>Nej</c:v>
                </c:pt>
                <c:pt idx="1">
                  <c:v>Ja</c:v>
                </c:pt>
              </c:strCache>
            </c:strRef>
          </c:cat>
          <c:val>
            <c:numRef>
              <c:f>'0. TAL TIL EXCEL'!$B$20:$B$21</c:f>
              <c:numCache>
                <c:formatCode>0.0</c:formatCode>
                <c:ptCount val="2"/>
                <c:pt idx="0">
                  <c:v>2.6</c:v>
                </c:pt>
                <c:pt idx="1">
                  <c:v>97.4</c:v>
                </c:pt>
              </c:numCache>
            </c:numRef>
          </c:val>
          <c:extLst>
            <c:ext xmlns:c16="http://schemas.microsoft.com/office/drawing/2014/chart" uri="{C3380CC4-5D6E-409C-BE32-E72D297353CC}">
              <c16:uniqueId val="{00000000-BFBA-4AD8-802A-67C6016767A2}"/>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EXCEL'!$R$992:$R$993</c:f>
              <c:strCache>
                <c:ptCount val="2"/>
                <c:pt idx="0">
                  <c:v>Nej</c:v>
                </c:pt>
                <c:pt idx="1">
                  <c:v>Ja</c:v>
                </c:pt>
              </c:strCache>
            </c:strRef>
          </c:cat>
          <c:val>
            <c:numRef>
              <c:f>'0. TAL TIL EXCEL'!$S$992:$S$993</c:f>
              <c:numCache>
                <c:formatCode>0.0</c:formatCode>
                <c:ptCount val="2"/>
                <c:pt idx="0">
                  <c:v>3.8</c:v>
                </c:pt>
                <c:pt idx="1">
                  <c:v>96.2</c:v>
                </c:pt>
              </c:numCache>
            </c:numRef>
          </c:val>
          <c:extLst>
            <c:ext xmlns:c16="http://schemas.microsoft.com/office/drawing/2014/chart" uri="{C3380CC4-5D6E-409C-BE32-E72D297353CC}">
              <c16:uniqueId val="{00000000-C8B4-437E-9BA1-C1A8988B33A5}"/>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EXCEL'!$R$1012:$R$1015</c:f>
              <c:strCache>
                <c:ptCount val="4"/>
                <c:pt idx="0">
                  <c:v>Det ville gøre mig mere utryg</c:v>
                </c:pt>
                <c:pt idx="1">
                  <c:v>Det gør ingen forskel</c:v>
                </c:pt>
                <c:pt idx="2">
                  <c:v>Noget mere tryg</c:v>
                </c:pt>
                <c:pt idx="3">
                  <c:v>Meget mere tryg</c:v>
                </c:pt>
              </c:strCache>
            </c:strRef>
          </c:cat>
          <c:val>
            <c:numRef>
              <c:f>'0. TAL TIL EXCEL'!$S$1012:$S$1015</c:f>
              <c:numCache>
                <c:formatCode>0.0</c:formatCode>
                <c:ptCount val="4"/>
                <c:pt idx="0">
                  <c:v>4.5</c:v>
                </c:pt>
                <c:pt idx="1">
                  <c:v>50.6</c:v>
                </c:pt>
                <c:pt idx="2">
                  <c:v>28.2</c:v>
                </c:pt>
                <c:pt idx="3">
                  <c:v>16.7</c:v>
                </c:pt>
              </c:numCache>
            </c:numRef>
          </c:val>
          <c:extLst>
            <c:ext xmlns:c16="http://schemas.microsoft.com/office/drawing/2014/chart" uri="{C3380CC4-5D6E-409C-BE32-E72D297353CC}">
              <c16:uniqueId val="{00000000-9764-47EC-BB90-11C61F4B3804}"/>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EXCEL'!$R$1033:$R$1035</c:f>
              <c:strCache>
                <c:ptCount val="3"/>
                <c:pt idx="0">
                  <c:v>Ved ikke</c:v>
                </c:pt>
                <c:pt idx="1">
                  <c:v>Nej</c:v>
                </c:pt>
                <c:pt idx="2">
                  <c:v>Ja</c:v>
                </c:pt>
              </c:strCache>
            </c:strRef>
          </c:cat>
          <c:val>
            <c:numRef>
              <c:f>'0. TAL TIL EXCEL'!$S$1033:$S$1035</c:f>
              <c:numCache>
                <c:formatCode>0.0</c:formatCode>
                <c:ptCount val="3"/>
                <c:pt idx="0">
                  <c:v>11.9</c:v>
                </c:pt>
                <c:pt idx="1">
                  <c:v>29.3</c:v>
                </c:pt>
                <c:pt idx="2">
                  <c:v>58.8</c:v>
                </c:pt>
              </c:numCache>
            </c:numRef>
          </c:val>
          <c:extLst>
            <c:ext xmlns:c16="http://schemas.microsoft.com/office/drawing/2014/chart" uri="{C3380CC4-5D6E-409C-BE32-E72D297353CC}">
              <c16:uniqueId val="{00000000-54E9-42B5-9A83-DC25CBA334A5}"/>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EXCEL'!$R$1054:$R$1056</c:f>
              <c:strCache>
                <c:ptCount val="3"/>
                <c:pt idx="0">
                  <c:v>Ved ikke</c:v>
                </c:pt>
                <c:pt idx="1">
                  <c:v>Nej</c:v>
                </c:pt>
                <c:pt idx="2">
                  <c:v>Ja</c:v>
                </c:pt>
              </c:strCache>
            </c:strRef>
          </c:cat>
          <c:val>
            <c:numRef>
              <c:f>'0. TAL TIL EXCEL'!$S$1054:$S$1056</c:f>
              <c:numCache>
                <c:formatCode>0.0</c:formatCode>
                <c:ptCount val="3"/>
                <c:pt idx="0">
                  <c:v>5.7</c:v>
                </c:pt>
                <c:pt idx="1">
                  <c:v>40.1</c:v>
                </c:pt>
                <c:pt idx="2">
                  <c:v>54.1</c:v>
                </c:pt>
              </c:numCache>
            </c:numRef>
          </c:val>
          <c:extLst>
            <c:ext xmlns:c16="http://schemas.microsoft.com/office/drawing/2014/chart" uri="{C3380CC4-5D6E-409C-BE32-E72D297353CC}">
              <c16:uniqueId val="{00000000-9A20-46AF-BD2F-38645941D980}"/>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EXCEL'!$S$1301:$S$1310</c:f>
              <c:strCache>
                <c:ptCount val="10"/>
                <c:pt idx="0">
                  <c:v>Ved ikke</c:v>
                </c:pt>
                <c:pt idx="1">
                  <c:v>Andet</c:v>
                </c:pt>
                <c:pt idx="2">
                  <c:v>Plejehjem</c:v>
                </c:pt>
                <c:pt idx="3">
                  <c:v>Ny tilgængelig bolig i kollektiv</c:v>
                </c:pt>
                <c:pt idx="4">
                  <c:v>Ny tilgængeligbolig i privatejet udlejningsbolig</c:v>
                </c:pt>
                <c:pt idx="5">
                  <c:v>Ny tilgængelig bolig i andelsbolig</c:v>
                </c:pt>
                <c:pt idx="6">
                  <c:v>Ny tilgængelig bolig i ejerlejlighed</c:v>
                </c:pt>
                <c:pt idx="7">
                  <c:v>Ny tilgængelig bolig i eget hus</c:v>
                </c:pt>
                <c:pt idx="8">
                  <c:v>Den bolig, jeg bor i, hvis den renoveres</c:v>
                </c:pt>
                <c:pt idx="9">
                  <c:v>Ny tilgængelig bolig i almen udlejningsbolig</c:v>
                </c:pt>
              </c:strCache>
            </c:strRef>
          </c:cat>
          <c:val>
            <c:numRef>
              <c:f>'0. TAL TIL EXCEL'!$T$1301:$T$1310</c:f>
              <c:numCache>
                <c:formatCode>0.0</c:formatCode>
                <c:ptCount val="10"/>
                <c:pt idx="0">
                  <c:v>20.3</c:v>
                </c:pt>
                <c:pt idx="1">
                  <c:v>1.1000000000000001</c:v>
                </c:pt>
                <c:pt idx="2">
                  <c:v>1.8</c:v>
                </c:pt>
                <c:pt idx="3">
                  <c:v>3.7</c:v>
                </c:pt>
                <c:pt idx="4">
                  <c:v>3.8</c:v>
                </c:pt>
                <c:pt idx="5">
                  <c:v>5.4</c:v>
                </c:pt>
                <c:pt idx="6">
                  <c:v>7.8</c:v>
                </c:pt>
                <c:pt idx="7">
                  <c:v>15</c:v>
                </c:pt>
                <c:pt idx="8">
                  <c:v>16.2</c:v>
                </c:pt>
                <c:pt idx="9">
                  <c:v>24.8</c:v>
                </c:pt>
              </c:numCache>
            </c:numRef>
          </c:val>
          <c:extLst>
            <c:ext xmlns:c16="http://schemas.microsoft.com/office/drawing/2014/chart" uri="{C3380CC4-5D6E-409C-BE32-E72D297353CC}">
              <c16:uniqueId val="{00000000-9BF7-4FBD-898B-2C44E0442849}"/>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EXCEL'!$F$40:$F$42</c:f>
              <c:strCache>
                <c:ptCount val="3"/>
                <c:pt idx="0">
                  <c:v>18-39 år</c:v>
                </c:pt>
                <c:pt idx="1">
                  <c:v>40-64 år</c:v>
                </c:pt>
                <c:pt idx="2">
                  <c:v>65 år+</c:v>
                </c:pt>
              </c:strCache>
            </c:strRef>
          </c:cat>
          <c:val>
            <c:numRef>
              <c:f>'0. TAL TIL EXCEL'!$G$40:$G$42</c:f>
              <c:numCache>
                <c:formatCode>0.0</c:formatCode>
                <c:ptCount val="3"/>
                <c:pt idx="0">
                  <c:v>25.3</c:v>
                </c:pt>
                <c:pt idx="1">
                  <c:v>43.4</c:v>
                </c:pt>
                <c:pt idx="2">
                  <c:v>31.3</c:v>
                </c:pt>
              </c:numCache>
            </c:numRef>
          </c:val>
          <c:extLst>
            <c:ext xmlns:c16="http://schemas.microsoft.com/office/drawing/2014/chart" uri="{C3380CC4-5D6E-409C-BE32-E72D297353CC}">
              <c16:uniqueId val="{00000000-2374-4930-B2DB-8EDABBC88714}"/>
            </c:ext>
          </c:extLst>
        </c:ser>
        <c:dLbls>
          <c:showLegendKey val="0"/>
          <c:showVal val="0"/>
          <c:showCatName val="0"/>
          <c:showSerName val="0"/>
          <c:showPercent val="0"/>
          <c:showBubbleSize val="0"/>
        </c:dLbls>
        <c:gapWidth val="182"/>
        <c:axId val="1087040943"/>
        <c:axId val="1087045263"/>
      </c:barChart>
      <c:catAx>
        <c:axId val="1087040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5263"/>
        <c:crosses val="autoZero"/>
        <c:auto val="1"/>
        <c:lblAlgn val="ctr"/>
        <c:lblOffset val="100"/>
        <c:noMultiLvlLbl val="0"/>
      </c:catAx>
      <c:valAx>
        <c:axId val="10870452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0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EXCEL'!$S$1322:$S$1326</c:f>
              <c:strCache>
                <c:ptCount val="5"/>
                <c:pt idx="0">
                  <c:v>I meget høj grad, jeg har ikke råd til at flytte</c:v>
                </c:pt>
                <c:pt idx="1">
                  <c:v>I høj grad, jeg kan nok ikke være særlig kræsen</c:v>
                </c:pt>
                <c:pt idx="2">
                  <c:v>I nogen grad, jeg har muligheder, men jeg kan ikke vælge hvad som helst</c:v>
                </c:pt>
                <c:pt idx="3">
                  <c:v>I mindre grad jeg er privilegeret, men prisen eller størrelsen på huslejen har betydning</c:v>
                </c:pt>
                <c:pt idx="4">
                  <c:v>Slet ikke, jeg har penge nok</c:v>
                </c:pt>
              </c:strCache>
            </c:strRef>
          </c:cat>
          <c:val>
            <c:numRef>
              <c:f>'0. TAL TIL EXCEL'!$T$1322:$T$1326</c:f>
              <c:numCache>
                <c:formatCode>0.0</c:formatCode>
                <c:ptCount val="5"/>
                <c:pt idx="0">
                  <c:v>15</c:v>
                </c:pt>
                <c:pt idx="1">
                  <c:v>19.5</c:v>
                </c:pt>
                <c:pt idx="2">
                  <c:v>38.299999999999997</c:v>
                </c:pt>
                <c:pt idx="3">
                  <c:v>22.4</c:v>
                </c:pt>
                <c:pt idx="4">
                  <c:v>4.8</c:v>
                </c:pt>
              </c:numCache>
            </c:numRef>
          </c:val>
          <c:extLst>
            <c:ext xmlns:c16="http://schemas.microsoft.com/office/drawing/2014/chart" uri="{C3380CC4-5D6E-409C-BE32-E72D297353CC}">
              <c16:uniqueId val="{00000000-9031-4AB4-AAAD-97ED15D072EA}"/>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EXCEL'!$S$1341:$S$1345</c:f>
              <c:strCache>
                <c:ptCount val="5"/>
                <c:pt idx="0">
                  <c:v>Ved ikke</c:v>
                </c:pt>
                <c:pt idx="1">
                  <c:v>Slet ikke</c:v>
                </c:pt>
                <c:pt idx="2">
                  <c:v>Lidt</c:v>
                </c:pt>
                <c:pt idx="3">
                  <c:v>I nogen grad</c:v>
                </c:pt>
                <c:pt idx="4">
                  <c:v>I høj grad</c:v>
                </c:pt>
              </c:strCache>
            </c:strRef>
          </c:cat>
          <c:val>
            <c:numRef>
              <c:f>'0. TAL TIL EXCEL'!$T$1341:$T$1345</c:f>
              <c:numCache>
                <c:formatCode>0.0</c:formatCode>
                <c:ptCount val="5"/>
                <c:pt idx="0">
                  <c:v>21.2</c:v>
                </c:pt>
                <c:pt idx="1">
                  <c:v>11.8</c:v>
                </c:pt>
                <c:pt idx="2">
                  <c:v>10.7</c:v>
                </c:pt>
                <c:pt idx="3">
                  <c:v>28.4</c:v>
                </c:pt>
                <c:pt idx="4">
                  <c:v>27.9</c:v>
                </c:pt>
              </c:numCache>
            </c:numRef>
          </c:val>
          <c:extLst>
            <c:ext xmlns:c16="http://schemas.microsoft.com/office/drawing/2014/chart" uri="{C3380CC4-5D6E-409C-BE32-E72D297353CC}">
              <c16:uniqueId val="{00000000-BA22-472B-97B9-A6AF4321439E}"/>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EXCEL'!$S$1362:$S$1366</c:f>
              <c:strCache>
                <c:ptCount val="5"/>
                <c:pt idx="0">
                  <c:v>Ved ikke</c:v>
                </c:pt>
                <c:pt idx="1">
                  <c:v>Slet ikke</c:v>
                </c:pt>
                <c:pt idx="2">
                  <c:v>Lidt</c:v>
                </c:pt>
                <c:pt idx="3">
                  <c:v>I nogen grad</c:v>
                </c:pt>
                <c:pt idx="4">
                  <c:v>I høj grad</c:v>
                </c:pt>
              </c:strCache>
            </c:strRef>
          </c:cat>
          <c:val>
            <c:numRef>
              <c:f>'0. TAL TIL EXCEL'!$T$1362:$T$1366</c:f>
              <c:numCache>
                <c:formatCode>0.0</c:formatCode>
                <c:ptCount val="5"/>
                <c:pt idx="0">
                  <c:v>18.8</c:v>
                </c:pt>
                <c:pt idx="1">
                  <c:v>11.1</c:v>
                </c:pt>
                <c:pt idx="2">
                  <c:v>7.2</c:v>
                </c:pt>
                <c:pt idx="3">
                  <c:v>35.799999999999997</c:v>
                </c:pt>
                <c:pt idx="4">
                  <c:v>27.1</c:v>
                </c:pt>
              </c:numCache>
            </c:numRef>
          </c:val>
          <c:extLst>
            <c:ext xmlns:c16="http://schemas.microsoft.com/office/drawing/2014/chart" uri="{C3380CC4-5D6E-409C-BE32-E72D297353CC}">
              <c16:uniqueId val="{00000000-08EE-438A-8062-6380227687B1}"/>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EXCEL'!$S$1382:$S$1387</c:f>
              <c:strCache>
                <c:ptCount val="6"/>
                <c:pt idx="0">
                  <c:v>Ved ikke</c:v>
                </c:pt>
                <c:pt idx="1">
                  <c:v>Andre</c:v>
                </c:pt>
                <c:pt idx="2">
                  <c:v>Kommunen</c:v>
                </c:pt>
                <c:pt idx="3">
                  <c:v>Staten</c:v>
                </c:pt>
                <c:pt idx="4">
                  <c:v>Flere i et samarbejde</c:v>
                </c:pt>
                <c:pt idx="5">
                  <c:v>Ejeren af din bolig</c:v>
                </c:pt>
              </c:strCache>
            </c:strRef>
          </c:cat>
          <c:val>
            <c:numRef>
              <c:f>'0. TAL TIL EXCEL'!$T$1382:$T$1387</c:f>
              <c:numCache>
                <c:formatCode>0.0</c:formatCode>
                <c:ptCount val="6"/>
                <c:pt idx="0">
                  <c:v>8.5</c:v>
                </c:pt>
                <c:pt idx="1">
                  <c:v>0.8</c:v>
                </c:pt>
                <c:pt idx="2">
                  <c:v>6.1</c:v>
                </c:pt>
                <c:pt idx="3">
                  <c:v>7</c:v>
                </c:pt>
                <c:pt idx="4">
                  <c:v>22.4</c:v>
                </c:pt>
                <c:pt idx="5">
                  <c:v>55.3</c:v>
                </c:pt>
              </c:numCache>
            </c:numRef>
          </c:val>
          <c:extLst>
            <c:ext xmlns:c16="http://schemas.microsoft.com/office/drawing/2014/chart" uri="{C3380CC4-5D6E-409C-BE32-E72D297353CC}">
              <c16:uniqueId val="{00000000-16DA-4F88-A4D6-B4B0C1D3BF05}"/>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'0. TAL TIL EXCEL'!$R$1847</c:f>
              <c:strCache>
                <c:ptCount val="1"/>
                <c:pt idx="0">
                  <c:v>Slet ikke vigtigt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EXCEL'!$S$1846:$AD$1846</c:f>
              <c:strCache>
                <c:ptCount val="12"/>
                <c:pt idx="0">
                  <c:v>Flere grønne områder i byen?</c:v>
                </c:pt>
                <c:pt idx="1">
                  <c:v>Gode idræts- og fritidsaktiviteter?</c:v>
                </c:pt>
                <c:pt idx="2">
                  <c:v>Kommunen skal have en politik for klimasikring og klimavenlig energi</c:v>
                </c:pt>
                <c:pt idx="3">
                  <c:v>Bekæmpelse af ensomhed?</c:v>
                </c:pt>
                <c:pt idx="4">
                  <c:v>Bedre infrastruktur (veje, parkering, off.transport m.m.)?</c:v>
                </c:pt>
                <c:pt idx="5">
                  <c:v>General tilgængelighed i hele byen fir ældre og alle andre med syns- eller bevægelsesreduktion</c:v>
                </c:pt>
                <c:pt idx="6">
                  <c:v>.Fremme af af nærheden for sundhedstilbud?</c:v>
                </c:pt>
                <c:pt idx="7">
                  <c:v>Hjemmeplejen forde ældre?</c:v>
                </c:pt>
                <c:pt idx="8">
                  <c:v>Flere arbejdspladser og vækst til hele kommunen?</c:v>
                </c:pt>
                <c:pt idx="9">
                  <c:v>Boliger til alle, man kan betale med en alm. løn?</c:v>
                </c:pt>
                <c:pt idx="10">
                  <c:v>Bevarelse af den lokale natur?</c:v>
                </c:pt>
                <c:pt idx="11">
                  <c:v>Sikring af gode folkeskoler?</c:v>
                </c:pt>
              </c:strCache>
            </c:strRef>
          </c:cat>
          <c:val>
            <c:numRef>
              <c:f>'0. TAL TIL EXCEL'!$S$1847:$AD$1847</c:f>
              <c:numCache>
                <c:formatCode>0.0</c:formatCode>
                <c:ptCount val="12"/>
                <c:pt idx="0">
                  <c:v>5.2</c:v>
                </c:pt>
                <c:pt idx="1">
                  <c:v>4.2</c:v>
                </c:pt>
                <c:pt idx="2">
                  <c:v>5.4</c:v>
                </c:pt>
                <c:pt idx="3">
                  <c:v>2.8</c:v>
                </c:pt>
                <c:pt idx="4">
                  <c:v>2.7</c:v>
                </c:pt>
                <c:pt idx="5">
                  <c:v>2.2999999999999998</c:v>
                </c:pt>
                <c:pt idx="6">
                  <c:v>1.6</c:v>
                </c:pt>
                <c:pt idx="7">
                  <c:v>1.9</c:v>
                </c:pt>
                <c:pt idx="8">
                  <c:v>1.8</c:v>
                </c:pt>
                <c:pt idx="9">
                  <c:v>2.2999999999999998</c:v>
                </c:pt>
                <c:pt idx="10">
                  <c:v>1.7</c:v>
                </c:pt>
                <c:pt idx="11">
                  <c:v>1.3</c:v>
                </c:pt>
              </c:numCache>
            </c:numRef>
          </c:val>
          <c:extLst>
            <c:ext xmlns:c16="http://schemas.microsoft.com/office/drawing/2014/chart" uri="{C3380CC4-5D6E-409C-BE32-E72D297353CC}">
              <c16:uniqueId val="{00000000-720F-44D8-BC1E-F11066AEDBE4}"/>
            </c:ext>
          </c:extLst>
        </c:ser>
        <c:ser>
          <c:idx val="1"/>
          <c:order val="1"/>
          <c:tx>
            <c:strRef>
              <c:f>'0. TAL TIL EXCEL'!$R$1848</c:f>
              <c:strCache>
                <c:ptCount val="1"/>
                <c:pt idx="0">
                  <c:v>Ikke vigtigt</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EXCEL'!$S$1846:$AD$1846</c:f>
              <c:strCache>
                <c:ptCount val="12"/>
                <c:pt idx="0">
                  <c:v>Flere grønne områder i byen?</c:v>
                </c:pt>
                <c:pt idx="1">
                  <c:v>Gode idræts- og fritidsaktiviteter?</c:v>
                </c:pt>
                <c:pt idx="2">
                  <c:v>Kommunen skal have en politik for klimasikring og klimavenlig energi</c:v>
                </c:pt>
                <c:pt idx="3">
                  <c:v>Bekæmpelse af ensomhed?</c:v>
                </c:pt>
                <c:pt idx="4">
                  <c:v>Bedre infrastruktur (veje, parkering, off.transport m.m.)?</c:v>
                </c:pt>
                <c:pt idx="5">
                  <c:v>General tilgængelighed i hele byen fir ældre og alle andre med syns- eller bevægelsesreduktion</c:v>
                </c:pt>
                <c:pt idx="6">
                  <c:v>.Fremme af af nærheden for sundhedstilbud?</c:v>
                </c:pt>
                <c:pt idx="7">
                  <c:v>Hjemmeplejen forde ældre?</c:v>
                </c:pt>
                <c:pt idx="8">
                  <c:v>Flere arbejdspladser og vækst til hele kommunen?</c:v>
                </c:pt>
                <c:pt idx="9">
                  <c:v>Boliger til alle, man kan betale med en alm. løn?</c:v>
                </c:pt>
                <c:pt idx="10">
                  <c:v>Bevarelse af den lokale natur?</c:v>
                </c:pt>
                <c:pt idx="11">
                  <c:v>Sikring af gode folkeskoler?</c:v>
                </c:pt>
              </c:strCache>
            </c:strRef>
          </c:cat>
          <c:val>
            <c:numRef>
              <c:f>'0. TAL TIL EXCEL'!$S$1848:$AD$1848</c:f>
              <c:numCache>
                <c:formatCode>0.0</c:formatCode>
                <c:ptCount val="12"/>
                <c:pt idx="0">
                  <c:v>16.899999999999999</c:v>
                </c:pt>
                <c:pt idx="1">
                  <c:v>10.4</c:v>
                </c:pt>
                <c:pt idx="2">
                  <c:v>9.1999999999999993</c:v>
                </c:pt>
                <c:pt idx="3">
                  <c:v>8.6</c:v>
                </c:pt>
                <c:pt idx="4">
                  <c:v>8.1</c:v>
                </c:pt>
                <c:pt idx="5">
                  <c:v>6.1</c:v>
                </c:pt>
                <c:pt idx="6">
                  <c:v>7.1</c:v>
                </c:pt>
                <c:pt idx="7">
                  <c:v>5.5</c:v>
                </c:pt>
                <c:pt idx="8">
                  <c:v>4.7</c:v>
                </c:pt>
                <c:pt idx="9">
                  <c:v>5</c:v>
                </c:pt>
                <c:pt idx="10">
                  <c:v>3.8</c:v>
                </c:pt>
                <c:pt idx="11">
                  <c:v>1.4</c:v>
                </c:pt>
              </c:numCache>
            </c:numRef>
          </c:val>
          <c:extLst>
            <c:ext xmlns:c16="http://schemas.microsoft.com/office/drawing/2014/chart" uri="{C3380CC4-5D6E-409C-BE32-E72D297353CC}">
              <c16:uniqueId val="{00000001-720F-44D8-BC1E-F11066AEDBE4}"/>
            </c:ext>
          </c:extLst>
        </c:ser>
        <c:ser>
          <c:idx val="2"/>
          <c:order val="2"/>
          <c:tx>
            <c:strRef>
              <c:f>'0. TAL TIL EXCEL'!$R$1849</c:f>
              <c:strCache>
                <c:ptCount val="1"/>
                <c:pt idx="0">
                  <c:v>Lidt vigtigt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EXCEL'!$S$1846:$AD$1846</c:f>
              <c:strCache>
                <c:ptCount val="12"/>
                <c:pt idx="0">
                  <c:v>Flere grønne områder i byen?</c:v>
                </c:pt>
                <c:pt idx="1">
                  <c:v>Gode idræts- og fritidsaktiviteter?</c:v>
                </c:pt>
                <c:pt idx="2">
                  <c:v>Kommunen skal have en politik for klimasikring og klimavenlig energi</c:v>
                </c:pt>
                <c:pt idx="3">
                  <c:v>Bekæmpelse af ensomhed?</c:v>
                </c:pt>
                <c:pt idx="4">
                  <c:v>Bedre infrastruktur (veje, parkering, off.transport m.m.)?</c:v>
                </c:pt>
                <c:pt idx="5">
                  <c:v>General tilgængelighed i hele byen fir ældre og alle andre med syns- eller bevægelsesreduktion</c:v>
                </c:pt>
                <c:pt idx="6">
                  <c:v>.Fremme af af nærheden for sundhedstilbud?</c:v>
                </c:pt>
                <c:pt idx="7">
                  <c:v>Hjemmeplejen forde ældre?</c:v>
                </c:pt>
                <c:pt idx="8">
                  <c:v>Flere arbejdspladser og vækst til hele kommunen?</c:v>
                </c:pt>
                <c:pt idx="9">
                  <c:v>Boliger til alle, man kan betale med en alm. løn?</c:v>
                </c:pt>
                <c:pt idx="10">
                  <c:v>Bevarelse af den lokale natur?</c:v>
                </c:pt>
                <c:pt idx="11">
                  <c:v>Sikring af gode folkeskoler?</c:v>
                </c:pt>
              </c:strCache>
            </c:strRef>
          </c:cat>
          <c:val>
            <c:numRef>
              <c:f>'0. TAL TIL EXCEL'!$S$1849:$AD$1849</c:f>
              <c:numCache>
                <c:formatCode>0.0</c:formatCode>
                <c:ptCount val="12"/>
                <c:pt idx="0">
                  <c:v>34.1</c:v>
                </c:pt>
                <c:pt idx="1">
                  <c:v>38.299999999999997</c:v>
                </c:pt>
                <c:pt idx="2">
                  <c:v>35.1</c:v>
                </c:pt>
                <c:pt idx="3">
                  <c:v>35</c:v>
                </c:pt>
                <c:pt idx="4">
                  <c:v>33</c:v>
                </c:pt>
                <c:pt idx="5">
                  <c:v>34.200000000000003</c:v>
                </c:pt>
                <c:pt idx="6">
                  <c:v>30.9</c:v>
                </c:pt>
                <c:pt idx="7">
                  <c:v>23.9</c:v>
                </c:pt>
                <c:pt idx="8">
                  <c:v>24.3</c:v>
                </c:pt>
                <c:pt idx="9">
                  <c:v>22.9</c:v>
                </c:pt>
                <c:pt idx="10">
                  <c:v>21.6</c:v>
                </c:pt>
                <c:pt idx="11">
                  <c:v>15</c:v>
                </c:pt>
              </c:numCache>
            </c:numRef>
          </c:val>
          <c:extLst>
            <c:ext xmlns:c16="http://schemas.microsoft.com/office/drawing/2014/chart" uri="{C3380CC4-5D6E-409C-BE32-E72D297353CC}">
              <c16:uniqueId val="{00000002-720F-44D8-BC1E-F11066AEDBE4}"/>
            </c:ext>
          </c:extLst>
        </c:ser>
        <c:ser>
          <c:idx val="3"/>
          <c:order val="3"/>
          <c:tx>
            <c:strRef>
              <c:f>'0. TAL TIL EXCEL'!$R$1850</c:f>
              <c:strCache>
                <c:ptCount val="1"/>
                <c:pt idx="0">
                  <c:v>Vigtigt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EXCEL'!$S$1846:$AD$1846</c:f>
              <c:strCache>
                <c:ptCount val="12"/>
                <c:pt idx="0">
                  <c:v>Flere grønne områder i byen?</c:v>
                </c:pt>
                <c:pt idx="1">
                  <c:v>Gode idræts- og fritidsaktiviteter?</c:v>
                </c:pt>
                <c:pt idx="2">
                  <c:v>Kommunen skal have en politik for klimasikring og klimavenlig energi</c:v>
                </c:pt>
                <c:pt idx="3">
                  <c:v>Bekæmpelse af ensomhed?</c:v>
                </c:pt>
                <c:pt idx="4">
                  <c:v>Bedre infrastruktur (veje, parkering, off.transport m.m.)?</c:v>
                </c:pt>
                <c:pt idx="5">
                  <c:v>General tilgængelighed i hele byen fir ældre og alle andre med syns- eller bevægelsesreduktion</c:v>
                </c:pt>
                <c:pt idx="6">
                  <c:v>.Fremme af af nærheden for sundhedstilbud?</c:v>
                </c:pt>
                <c:pt idx="7">
                  <c:v>Hjemmeplejen forde ældre?</c:v>
                </c:pt>
                <c:pt idx="8">
                  <c:v>Flere arbejdspladser og vækst til hele kommunen?</c:v>
                </c:pt>
                <c:pt idx="9">
                  <c:v>Boliger til alle, man kan betale med en alm. løn?</c:v>
                </c:pt>
                <c:pt idx="10">
                  <c:v>Bevarelse af den lokale natur?</c:v>
                </c:pt>
                <c:pt idx="11">
                  <c:v>Sikring af gode folkeskoler?</c:v>
                </c:pt>
              </c:strCache>
            </c:strRef>
          </c:cat>
          <c:val>
            <c:numRef>
              <c:f>'0. TAL TIL EXCEL'!$S$1850:$AD$1850</c:f>
              <c:numCache>
                <c:formatCode>0.0</c:formatCode>
                <c:ptCount val="12"/>
                <c:pt idx="0">
                  <c:v>30.4</c:v>
                </c:pt>
                <c:pt idx="1">
                  <c:v>37.1</c:v>
                </c:pt>
                <c:pt idx="2">
                  <c:v>32.9</c:v>
                </c:pt>
                <c:pt idx="3">
                  <c:v>35.200000000000003</c:v>
                </c:pt>
                <c:pt idx="4">
                  <c:v>42.1</c:v>
                </c:pt>
                <c:pt idx="5">
                  <c:v>38.799999999999997</c:v>
                </c:pt>
                <c:pt idx="6">
                  <c:v>38.4</c:v>
                </c:pt>
                <c:pt idx="7">
                  <c:v>39.299999999999997</c:v>
                </c:pt>
                <c:pt idx="8">
                  <c:v>37.799999999999997</c:v>
                </c:pt>
                <c:pt idx="9">
                  <c:v>39.5</c:v>
                </c:pt>
                <c:pt idx="10">
                  <c:v>40.200000000000003</c:v>
                </c:pt>
                <c:pt idx="11">
                  <c:v>36.6</c:v>
                </c:pt>
              </c:numCache>
            </c:numRef>
          </c:val>
          <c:extLst>
            <c:ext xmlns:c16="http://schemas.microsoft.com/office/drawing/2014/chart" uri="{C3380CC4-5D6E-409C-BE32-E72D297353CC}">
              <c16:uniqueId val="{00000003-720F-44D8-BC1E-F11066AEDBE4}"/>
            </c:ext>
          </c:extLst>
        </c:ser>
        <c:ser>
          <c:idx val="4"/>
          <c:order val="4"/>
          <c:tx>
            <c:strRef>
              <c:f>'0. TAL TIL EXCEL'!$R$1851</c:f>
              <c:strCache>
                <c:ptCount val="1"/>
                <c:pt idx="0">
                  <c:v>Meget vigtigt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EXCEL'!$S$1846:$AD$1846</c:f>
              <c:strCache>
                <c:ptCount val="12"/>
                <c:pt idx="0">
                  <c:v>Flere grønne områder i byen?</c:v>
                </c:pt>
                <c:pt idx="1">
                  <c:v>Gode idræts- og fritidsaktiviteter?</c:v>
                </c:pt>
                <c:pt idx="2">
                  <c:v>Kommunen skal have en politik for klimasikring og klimavenlig energi</c:v>
                </c:pt>
                <c:pt idx="3">
                  <c:v>Bekæmpelse af ensomhed?</c:v>
                </c:pt>
                <c:pt idx="4">
                  <c:v>Bedre infrastruktur (veje, parkering, off.transport m.m.)?</c:v>
                </c:pt>
                <c:pt idx="5">
                  <c:v>General tilgængelighed i hele byen fir ældre og alle andre med syns- eller bevægelsesreduktion</c:v>
                </c:pt>
                <c:pt idx="6">
                  <c:v>.Fremme af af nærheden for sundhedstilbud?</c:v>
                </c:pt>
                <c:pt idx="7">
                  <c:v>Hjemmeplejen forde ældre?</c:v>
                </c:pt>
                <c:pt idx="8">
                  <c:v>Flere arbejdspladser og vækst til hele kommunen?</c:v>
                </c:pt>
                <c:pt idx="9">
                  <c:v>Boliger til alle, man kan betale med en alm. løn?</c:v>
                </c:pt>
                <c:pt idx="10">
                  <c:v>Bevarelse af den lokale natur?</c:v>
                </c:pt>
                <c:pt idx="11">
                  <c:v>Sikring af gode folkeskoler?</c:v>
                </c:pt>
              </c:strCache>
            </c:strRef>
          </c:cat>
          <c:val>
            <c:numRef>
              <c:f>'0. TAL TIL EXCEL'!$S$1851:$AD$1851</c:f>
              <c:numCache>
                <c:formatCode>0.0</c:formatCode>
                <c:ptCount val="12"/>
                <c:pt idx="0">
                  <c:v>13.3</c:v>
                </c:pt>
                <c:pt idx="1">
                  <c:v>10</c:v>
                </c:pt>
                <c:pt idx="2">
                  <c:v>17.399999999999999</c:v>
                </c:pt>
                <c:pt idx="3">
                  <c:v>18.399999999999999</c:v>
                </c:pt>
                <c:pt idx="4">
                  <c:v>14.1</c:v>
                </c:pt>
                <c:pt idx="5">
                  <c:v>18.7</c:v>
                </c:pt>
                <c:pt idx="6">
                  <c:v>21.9</c:v>
                </c:pt>
                <c:pt idx="7">
                  <c:v>29.5</c:v>
                </c:pt>
                <c:pt idx="8">
                  <c:v>31.4</c:v>
                </c:pt>
                <c:pt idx="9">
                  <c:v>30.4</c:v>
                </c:pt>
                <c:pt idx="10">
                  <c:v>32.799999999999997</c:v>
                </c:pt>
                <c:pt idx="11">
                  <c:v>45.7</c:v>
                </c:pt>
              </c:numCache>
            </c:numRef>
          </c:val>
          <c:extLst>
            <c:ext xmlns:c16="http://schemas.microsoft.com/office/drawing/2014/chart" uri="{C3380CC4-5D6E-409C-BE32-E72D297353CC}">
              <c16:uniqueId val="{00000004-720F-44D8-BC1E-F11066AEDBE4}"/>
            </c:ext>
          </c:extLst>
        </c:ser>
        <c:dLbls>
          <c:showLegendKey val="0"/>
          <c:showVal val="0"/>
          <c:showCatName val="0"/>
          <c:showSerName val="0"/>
          <c:showPercent val="0"/>
          <c:showBubbleSize val="0"/>
        </c:dLbls>
        <c:gapWidth val="150"/>
        <c:overlap val="100"/>
        <c:axId val="1472608655"/>
        <c:axId val="1472607215"/>
      </c:barChart>
      <c:catAx>
        <c:axId val="14726086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472607215"/>
        <c:crosses val="autoZero"/>
        <c:auto val="1"/>
        <c:lblAlgn val="ctr"/>
        <c:lblOffset val="100"/>
        <c:noMultiLvlLbl val="0"/>
      </c:catAx>
      <c:valAx>
        <c:axId val="1472607215"/>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47260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EXCEL'!$F$45:$F$50</c:f>
              <c:strCache>
                <c:ptCount val="6"/>
                <c:pt idx="0">
                  <c:v>Andet</c:v>
                </c:pt>
                <c:pt idx="1">
                  <c:v>Andelsbolig</c:v>
                </c:pt>
                <c:pt idx="2">
                  <c:v>Ejerlejlighed</c:v>
                </c:pt>
                <c:pt idx="3">
                  <c:v>Privat udlejningsbolig</c:v>
                </c:pt>
                <c:pt idx="4">
                  <c:v>Almen udlejningsbolig</c:v>
                </c:pt>
                <c:pt idx="5">
                  <c:v>Eget hus</c:v>
                </c:pt>
              </c:strCache>
            </c:strRef>
          </c:cat>
          <c:val>
            <c:numRef>
              <c:f>'0. TAL TIL EXCEL'!$G$45:$G$50</c:f>
              <c:numCache>
                <c:formatCode>0.0</c:formatCode>
                <c:ptCount val="6"/>
                <c:pt idx="0">
                  <c:v>1.6</c:v>
                </c:pt>
                <c:pt idx="1">
                  <c:v>2.7</c:v>
                </c:pt>
                <c:pt idx="2">
                  <c:v>4.2</c:v>
                </c:pt>
                <c:pt idx="3">
                  <c:v>15</c:v>
                </c:pt>
                <c:pt idx="4">
                  <c:v>17</c:v>
                </c:pt>
                <c:pt idx="5">
                  <c:v>59.5</c:v>
                </c:pt>
              </c:numCache>
            </c:numRef>
          </c:val>
          <c:extLst>
            <c:ext xmlns:c16="http://schemas.microsoft.com/office/drawing/2014/chart" uri="{C3380CC4-5D6E-409C-BE32-E72D297353CC}">
              <c16:uniqueId val="{00000000-2A0E-4CB8-A6F4-6B0CD3234C15}"/>
            </c:ext>
          </c:extLst>
        </c:ser>
        <c:dLbls>
          <c:showLegendKey val="0"/>
          <c:showVal val="0"/>
          <c:showCatName val="0"/>
          <c:showSerName val="0"/>
          <c:showPercent val="0"/>
          <c:showBubbleSize val="0"/>
        </c:dLbls>
        <c:gapWidth val="182"/>
        <c:axId val="1087040943"/>
        <c:axId val="1087045263"/>
      </c:barChart>
      <c:catAx>
        <c:axId val="1087040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5263"/>
        <c:crosses val="autoZero"/>
        <c:auto val="1"/>
        <c:lblAlgn val="ctr"/>
        <c:lblOffset val="100"/>
        <c:noMultiLvlLbl val="0"/>
      </c:catAx>
      <c:valAx>
        <c:axId val="10870452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0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EXCEL'!$F$4:$F$33</c:f>
              <c:strCache>
                <c:ptCount val="30"/>
                <c:pt idx="0">
                  <c:v>Samsø</c:v>
                </c:pt>
                <c:pt idx="1">
                  <c:v>Fanø</c:v>
                </c:pt>
                <c:pt idx="2">
                  <c:v>Langeland</c:v>
                </c:pt>
                <c:pt idx="3">
                  <c:v>Ærø</c:v>
                </c:pt>
                <c:pt idx="4">
                  <c:v>Morsø</c:v>
                </c:pt>
                <c:pt idx="5">
                  <c:v>Lemvig</c:v>
                </c:pt>
                <c:pt idx="6">
                  <c:v>Billund</c:v>
                </c:pt>
                <c:pt idx="7">
                  <c:v>Struer</c:v>
                </c:pt>
                <c:pt idx="8">
                  <c:v>Thisted</c:v>
                </c:pt>
                <c:pt idx="9">
                  <c:v>Jammerbugten</c:v>
                </c:pt>
                <c:pt idx="10">
                  <c:v>Kalundborg</c:v>
                </c:pt>
                <c:pt idx="11">
                  <c:v>Lolland</c:v>
                </c:pt>
                <c:pt idx="12">
                  <c:v>Vesthimmerlands</c:v>
                </c:pt>
                <c:pt idx="13">
                  <c:v>Odsherred</c:v>
                </c:pt>
                <c:pt idx="14">
                  <c:v>Ringkøbing-Skjern</c:v>
                </c:pt>
                <c:pt idx="15">
                  <c:v>Tønder</c:v>
                </c:pt>
                <c:pt idx="16">
                  <c:v>Norddjurs</c:v>
                </c:pt>
                <c:pt idx="17">
                  <c:v>Skive</c:v>
                </c:pt>
                <c:pt idx="18">
                  <c:v>Brønderslev</c:v>
                </c:pt>
                <c:pt idx="19">
                  <c:v>Mariagerfjord</c:v>
                </c:pt>
                <c:pt idx="20">
                  <c:v>Bornholm</c:v>
                </c:pt>
                <c:pt idx="21">
                  <c:v>Vordingborg</c:v>
                </c:pt>
                <c:pt idx="22">
                  <c:v>Varde</c:v>
                </c:pt>
                <c:pt idx="23">
                  <c:v>Haderslev</c:v>
                </c:pt>
                <c:pt idx="24">
                  <c:v>Aabenraa</c:v>
                </c:pt>
                <c:pt idx="25">
                  <c:v>Svendborg</c:v>
                </c:pt>
                <c:pt idx="26">
                  <c:v>Frederikshavn</c:v>
                </c:pt>
                <c:pt idx="27">
                  <c:v>Guldborgsund</c:v>
                </c:pt>
                <c:pt idx="28">
                  <c:v>Sønderborg</c:v>
                </c:pt>
                <c:pt idx="29">
                  <c:v>Hjørring</c:v>
                </c:pt>
              </c:strCache>
            </c:strRef>
          </c:cat>
          <c:val>
            <c:numRef>
              <c:f>'0. TAL TIL EXCEL'!$G$4:$G$33</c:f>
              <c:numCache>
                <c:formatCode>0.0</c:formatCode>
                <c:ptCount val="30"/>
                <c:pt idx="0">
                  <c:v>0.1</c:v>
                </c:pt>
                <c:pt idx="1">
                  <c:v>0.5</c:v>
                </c:pt>
                <c:pt idx="2">
                  <c:v>0.7</c:v>
                </c:pt>
                <c:pt idx="3">
                  <c:v>0.8</c:v>
                </c:pt>
                <c:pt idx="4">
                  <c:v>1.2</c:v>
                </c:pt>
                <c:pt idx="5">
                  <c:v>1.4</c:v>
                </c:pt>
                <c:pt idx="6">
                  <c:v>1.8</c:v>
                </c:pt>
                <c:pt idx="7">
                  <c:v>2.5</c:v>
                </c:pt>
                <c:pt idx="8">
                  <c:v>2.7</c:v>
                </c:pt>
                <c:pt idx="9">
                  <c:v>2.9</c:v>
                </c:pt>
                <c:pt idx="10">
                  <c:v>2.9</c:v>
                </c:pt>
                <c:pt idx="11">
                  <c:v>2.9</c:v>
                </c:pt>
                <c:pt idx="12">
                  <c:v>3</c:v>
                </c:pt>
                <c:pt idx="13">
                  <c:v>3.2</c:v>
                </c:pt>
                <c:pt idx="14">
                  <c:v>3.2</c:v>
                </c:pt>
                <c:pt idx="15">
                  <c:v>3.5</c:v>
                </c:pt>
                <c:pt idx="16">
                  <c:v>3.6</c:v>
                </c:pt>
                <c:pt idx="17">
                  <c:v>3.6</c:v>
                </c:pt>
                <c:pt idx="18">
                  <c:v>3.8</c:v>
                </c:pt>
                <c:pt idx="19">
                  <c:v>3.8</c:v>
                </c:pt>
                <c:pt idx="20">
                  <c:v>4</c:v>
                </c:pt>
                <c:pt idx="21">
                  <c:v>4.3</c:v>
                </c:pt>
                <c:pt idx="22">
                  <c:v>4.7</c:v>
                </c:pt>
                <c:pt idx="23">
                  <c:v>4.8</c:v>
                </c:pt>
                <c:pt idx="24">
                  <c:v>5.0999999999999996</c:v>
                </c:pt>
                <c:pt idx="25">
                  <c:v>5.2</c:v>
                </c:pt>
                <c:pt idx="26">
                  <c:v>5.8</c:v>
                </c:pt>
                <c:pt idx="27">
                  <c:v>5.8</c:v>
                </c:pt>
                <c:pt idx="28">
                  <c:v>5.8</c:v>
                </c:pt>
                <c:pt idx="29">
                  <c:v>6.5</c:v>
                </c:pt>
              </c:numCache>
            </c:numRef>
          </c:val>
          <c:extLst>
            <c:ext xmlns:c16="http://schemas.microsoft.com/office/drawing/2014/chart" uri="{C3380CC4-5D6E-409C-BE32-E72D297353CC}">
              <c16:uniqueId val="{00000000-3ACE-4D9C-B565-E16261CC0334}"/>
            </c:ext>
          </c:extLst>
        </c:ser>
        <c:dLbls>
          <c:showLegendKey val="0"/>
          <c:showVal val="0"/>
          <c:showCatName val="0"/>
          <c:showSerName val="0"/>
          <c:showPercent val="0"/>
          <c:showBubbleSize val="0"/>
        </c:dLbls>
        <c:gapWidth val="182"/>
        <c:axId val="1087040943"/>
        <c:axId val="1087045263"/>
      </c:barChart>
      <c:catAx>
        <c:axId val="1087040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5263"/>
        <c:crosses val="autoZero"/>
        <c:auto val="1"/>
        <c:lblAlgn val="ctr"/>
        <c:lblOffset val="100"/>
        <c:noMultiLvlLbl val="0"/>
      </c:catAx>
      <c:valAx>
        <c:axId val="10870452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0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EXCEL'!$AO$4:$AO$6</c:f>
              <c:strCache>
                <c:ptCount val="3"/>
                <c:pt idx="0">
                  <c:v>Jylland</c:v>
                </c:pt>
                <c:pt idx="1">
                  <c:v>Fyn</c:v>
                </c:pt>
                <c:pt idx="2">
                  <c:v>Øst for Storebælt</c:v>
                </c:pt>
              </c:strCache>
            </c:strRef>
          </c:cat>
          <c:val>
            <c:numRef>
              <c:f>'0. TAL TIL EXCEL'!$AP$4:$AP$6</c:f>
              <c:numCache>
                <c:formatCode>0.0</c:formatCode>
                <c:ptCount val="3"/>
                <c:pt idx="0">
                  <c:v>70.3</c:v>
                </c:pt>
                <c:pt idx="1">
                  <c:v>6.7</c:v>
                </c:pt>
                <c:pt idx="2">
                  <c:v>23.1</c:v>
                </c:pt>
              </c:numCache>
            </c:numRef>
          </c:val>
          <c:extLst>
            <c:ext xmlns:c16="http://schemas.microsoft.com/office/drawing/2014/chart" uri="{C3380CC4-5D6E-409C-BE32-E72D297353CC}">
              <c16:uniqueId val="{00000000-204E-4D94-9C2B-708A0D4EB3CD}"/>
            </c:ext>
          </c:extLst>
        </c:ser>
        <c:dLbls>
          <c:showLegendKey val="0"/>
          <c:showVal val="0"/>
          <c:showCatName val="0"/>
          <c:showSerName val="0"/>
          <c:showPercent val="0"/>
          <c:showBubbleSize val="0"/>
        </c:dLbls>
        <c:gapWidth val="182"/>
        <c:axId val="1087040943"/>
        <c:axId val="1087045263"/>
      </c:barChart>
      <c:catAx>
        <c:axId val="1087040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5263"/>
        <c:crosses val="autoZero"/>
        <c:auto val="1"/>
        <c:lblAlgn val="ctr"/>
        <c:lblOffset val="100"/>
        <c:noMultiLvlLbl val="0"/>
      </c:catAx>
      <c:valAx>
        <c:axId val="10870452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0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EXCEL'!$F$53:$F$70</c:f>
              <c:strCache>
                <c:ptCount val="18"/>
                <c:pt idx="0">
                  <c:v>Stemte blankt</c:v>
                </c:pt>
                <c:pt idx="1">
                  <c:v>Ønsker ikke at oplyse</c:v>
                </c:pt>
                <c:pt idx="2">
                  <c:v>Stemte ikke</c:v>
                </c:pt>
                <c:pt idx="3">
                  <c:v>Husker ikke</c:v>
                </c:pt>
                <c:pt idx="5">
                  <c:v>Det Radikale Venstre</c:v>
                </c:pt>
                <c:pt idx="6">
                  <c:v>Alternativet</c:v>
                </c:pt>
                <c:pt idx="7">
                  <c:v>Lokal liste</c:v>
                </c:pt>
                <c:pt idx="8">
                  <c:v>Andet parti</c:v>
                </c:pt>
                <c:pt idx="9">
                  <c:v>Nye Borgerlige</c:v>
                </c:pt>
                <c:pt idx="10">
                  <c:v>Liberal Alliance</c:v>
                </c:pt>
                <c:pt idx="11">
                  <c:v>Det Konservative Folkeparti</c:v>
                </c:pt>
                <c:pt idx="12">
                  <c:v>Enhedslisten</c:v>
                </c:pt>
                <c:pt idx="13">
                  <c:v>Dammarks Demokraterne</c:v>
                </c:pt>
                <c:pt idx="14">
                  <c:v>Socialistisk Folkeparti</c:v>
                </c:pt>
                <c:pt idx="15">
                  <c:v>Dansk Folkeparti</c:v>
                </c:pt>
                <c:pt idx="16">
                  <c:v>Venstre</c:v>
                </c:pt>
                <c:pt idx="17">
                  <c:v>Socialdemokratiet</c:v>
                </c:pt>
              </c:strCache>
            </c:strRef>
          </c:cat>
          <c:val>
            <c:numRef>
              <c:f>'0. TAL TIL EXCEL'!$G$53:$G$70</c:f>
              <c:numCache>
                <c:formatCode>0.0</c:formatCode>
                <c:ptCount val="18"/>
                <c:pt idx="0">
                  <c:v>1.7</c:v>
                </c:pt>
                <c:pt idx="1">
                  <c:v>5.2</c:v>
                </c:pt>
                <c:pt idx="2">
                  <c:v>8.6</c:v>
                </c:pt>
                <c:pt idx="3">
                  <c:v>9.3000000000000007</c:v>
                </c:pt>
                <c:pt idx="5">
                  <c:v>0.9</c:v>
                </c:pt>
                <c:pt idx="6">
                  <c:v>1.3</c:v>
                </c:pt>
                <c:pt idx="7">
                  <c:v>1.3</c:v>
                </c:pt>
                <c:pt idx="8">
                  <c:v>1.4</c:v>
                </c:pt>
                <c:pt idx="9">
                  <c:v>2.6</c:v>
                </c:pt>
                <c:pt idx="10">
                  <c:v>3.1</c:v>
                </c:pt>
                <c:pt idx="11">
                  <c:v>4.2</c:v>
                </c:pt>
                <c:pt idx="12">
                  <c:v>4.5</c:v>
                </c:pt>
                <c:pt idx="13">
                  <c:v>6.4</c:v>
                </c:pt>
                <c:pt idx="14">
                  <c:v>6.4</c:v>
                </c:pt>
                <c:pt idx="15">
                  <c:v>8</c:v>
                </c:pt>
                <c:pt idx="16">
                  <c:v>13.3</c:v>
                </c:pt>
                <c:pt idx="17">
                  <c:v>21.9</c:v>
                </c:pt>
              </c:numCache>
            </c:numRef>
          </c:val>
          <c:extLst>
            <c:ext xmlns:c16="http://schemas.microsoft.com/office/drawing/2014/chart" uri="{C3380CC4-5D6E-409C-BE32-E72D297353CC}">
              <c16:uniqueId val="{00000000-D408-4CC9-8D65-21665695F153}"/>
            </c:ext>
          </c:extLst>
        </c:ser>
        <c:dLbls>
          <c:showLegendKey val="0"/>
          <c:showVal val="0"/>
          <c:showCatName val="0"/>
          <c:showSerName val="0"/>
          <c:showPercent val="0"/>
          <c:showBubbleSize val="0"/>
        </c:dLbls>
        <c:gapWidth val="182"/>
        <c:axId val="1087040943"/>
        <c:axId val="1087045263"/>
      </c:barChart>
      <c:catAx>
        <c:axId val="1087040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5263"/>
        <c:crosses val="autoZero"/>
        <c:auto val="1"/>
        <c:lblAlgn val="ctr"/>
        <c:lblOffset val="100"/>
        <c:noMultiLvlLbl val="0"/>
      </c:catAx>
      <c:valAx>
        <c:axId val="1087045263"/>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0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EXCEL'!$F$75:$F$93</c:f>
              <c:strCache>
                <c:ptCount val="19"/>
                <c:pt idx="0">
                  <c:v>Stemmer blankt</c:v>
                </c:pt>
                <c:pt idx="1">
                  <c:v>Ønsker ikke at oplyse</c:v>
                </c:pt>
                <c:pt idx="2">
                  <c:v>Stemmer ikke</c:v>
                </c:pt>
                <c:pt idx="3">
                  <c:v>Ved ikke</c:v>
                </c:pt>
                <c:pt idx="5">
                  <c:v>Alternativet</c:v>
                </c:pt>
                <c:pt idx="6">
                  <c:v>Nye Borgerlige</c:v>
                </c:pt>
                <c:pt idx="7">
                  <c:v>Moderaterne</c:v>
                </c:pt>
                <c:pt idx="8">
                  <c:v>Andet parti</c:v>
                </c:pt>
                <c:pt idx="9">
                  <c:v>Det Radikale Venstre</c:v>
                </c:pt>
                <c:pt idx="10">
                  <c:v>Lokal liste</c:v>
                </c:pt>
                <c:pt idx="11">
                  <c:v>Det Konservative Folkeparti</c:v>
                </c:pt>
                <c:pt idx="12">
                  <c:v>Enhedslisten</c:v>
                </c:pt>
                <c:pt idx="13">
                  <c:v>Liberal Alliance</c:v>
                </c:pt>
                <c:pt idx="14">
                  <c:v>Socialistisk Folkeparti</c:v>
                </c:pt>
                <c:pt idx="15">
                  <c:v>Venstre</c:v>
                </c:pt>
                <c:pt idx="16">
                  <c:v>Dansk Folkeparti</c:v>
                </c:pt>
                <c:pt idx="17">
                  <c:v>Dammarks Demokraterne</c:v>
                </c:pt>
                <c:pt idx="18">
                  <c:v>Socialdemokratiet</c:v>
                </c:pt>
              </c:strCache>
            </c:strRef>
          </c:cat>
          <c:val>
            <c:numRef>
              <c:f>'0. TAL TIL EXCEL'!$G$75:$G$93</c:f>
              <c:numCache>
                <c:formatCode>0.0</c:formatCode>
                <c:ptCount val="19"/>
                <c:pt idx="0">
                  <c:v>3.1</c:v>
                </c:pt>
                <c:pt idx="1">
                  <c:v>4.7</c:v>
                </c:pt>
                <c:pt idx="2">
                  <c:v>5.5</c:v>
                </c:pt>
                <c:pt idx="3">
                  <c:v>23.2</c:v>
                </c:pt>
                <c:pt idx="5">
                  <c:v>0.4</c:v>
                </c:pt>
                <c:pt idx="6">
                  <c:v>0.6</c:v>
                </c:pt>
                <c:pt idx="7">
                  <c:v>0.9</c:v>
                </c:pt>
                <c:pt idx="8">
                  <c:v>0.9</c:v>
                </c:pt>
                <c:pt idx="9">
                  <c:v>1.1000000000000001</c:v>
                </c:pt>
                <c:pt idx="10">
                  <c:v>1.8</c:v>
                </c:pt>
                <c:pt idx="11">
                  <c:v>3.5</c:v>
                </c:pt>
                <c:pt idx="12">
                  <c:v>3.9</c:v>
                </c:pt>
                <c:pt idx="13">
                  <c:v>4.3</c:v>
                </c:pt>
                <c:pt idx="14">
                  <c:v>7</c:v>
                </c:pt>
                <c:pt idx="15">
                  <c:v>7.9</c:v>
                </c:pt>
                <c:pt idx="16">
                  <c:v>8.4</c:v>
                </c:pt>
                <c:pt idx="17">
                  <c:v>8.6999999999999993</c:v>
                </c:pt>
                <c:pt idx="18">
                  <c:v>14.1</c:v>
                </c:pt>
              </c:numCache>
            </c:numRef>
          </c:val>
          <c:extLst>
            <c:ext xmlns:c16="http://schemas.microsoft.com/office/drawing/2014/chart" uri="{C3380CC4-5D6E-409C-BE32-E72D297353CC}">
              <c16:uniqueId val="{00000000-15EA-406A-BB53-E69F56155F20}"/>
            </c:ext>
          </c:extLst>
        </c:ser>
        <c:dLbls>
          <c:showLegendKey val="0"/>
          <c:showVal val="0"/>
          <c:showCatName val="0"/>
          <c:showSerName val="0"/>
          <c:showPercent val="0"/>
          <c:showBubbleSize val="0"/>
        </c:dLbls>
        <c:gapWidth val="182"/>
        <c:axId val="1087040943"/>
        <c:axId val="1087045263"/>
      </c:barChart>
      <c:catAx>
        <c:axId val="1087040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5263"/>
        <c:crosses val="autoZero"/>
        <c:auto val="1"/>
        <c:lblAlgn val="ctr"/>
        <c:lblOffset val="100"/>
        <c:noMultiLvlLbl val="0"/>
      </c:catAx>
      <c:valAx>
        <c:axId val="1087045263"/>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87040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Kommunalvalg 2021 vs.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tx>
            <c:strRef>
              <c:f>'0. TAL TIL EXCEL'!$AH$187</c:f>
              <c:strCache>
                <c:ptCount val="1"/>
                <c:pt idx="0">
                  <c:v>Vil stemme hvis valg nu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EXCEL'!$AG$188:$AG$207</c:f>
              <c:strCache>
                <c:ptCount val="20"/>
                <c:pt idx="0">
                  <c:v>Ved ikke</c:v>
                </c:pt>
                <c:pt idx="1">
                  <c:v>Stemte blankt</c:v>
                </c:pt>
                <c:pt idx="2">
                  <c:v>Ønsker ikke at oplyse</c:v>
                </c:pt>
                <c:pt idx="3">
                  <c:v>Stemte ikke</c:v>
                </c:pt>
                <c:pt idx="4">
                  <c:v>Husker ikke</c:v>
                </c:pt>
                <c:pt idx="6">
                  <c:v>Moderaterne</c:v>
                </c:pt>
                <c:pt idx="7">
                  <c:v>Det Radikale Venstre</c:v>
                </c:pt>
                <c:pt idx="8">
                  <c:v>Alternativet</c:v>
                </c:pt>
                <c:pt idx="9">
                  <c:v>Lokal liste</c:v>
                </c:pt>
                <c:pt idx="10">
                  <c:v>Andet parti</c:v>
                </c:pt>
                <c:pt idx="11">
                  <c:v>Nye Borgerlige</c:v>
                </c:pt>
                <c:pt idx="12">
                  <c:v>Liberal Alliance</c:v>
                </c:pt>
                <c:pt idx="13">
                  <c:v>Det Konservative Folkeparti</c:v>
                </c:pt>
                <c:pt idx="14">
                  <c:v>Enhedslisten</c:v>
                </c:pt>
                <c:pt idx="15">
                  <c:v>Dammarks Demokraterne</c:v>
                </c:pt>
                <c:pt idx="16">
                  <c:v>Socialistisk Folkeparti</c:v>
                </c:pt>
                <c:pt idx="17">
                  <c:v>Dansk Folkeparti</c:v>
                </c:pt>
                <c:pt idx="18">
                  <c:v>Venstre</c:v>
                </c:pt>
                <c:pt idx="19">
                  <c:v>Socialedemokratiet</c:v>
                </c:pt>
              </c:strCache>
            </c:strRef>
          </c:cat>
          <c:val>
            <c:numRef>
              <c:f>'0. TAL TIL EXCEL'!$AH$188:$AH$207</c:f>
              <c:numCache>
                <c:formatCode>0.0</c:formatCode>
                <c:ptCount val="20"/>
                <c:pt idx="0">
                  <c:v>23.2</c:v>
                </c:pt>
                <c:pt idx="1">
                  <c:v>3.1</c:v>
                </c:pt>
                <c:pt idx="2">
                  <c:v>4.7</c:v>
                </c:pt>
                <c:pt idx="3">
                  <c:v>5.5</c:v>
                </c:pt>
                <c:pt idx="4" formatCode="General">
                  <c:v>0</c:v>
                </c:pt>
                <c:pt idx="6">
                  <c:v>0.9</c:v>
                </c:pt>
                <c:pt idx="7">
                  <c:v>1.1000000000000001</c:v>
                </c:pt>
                <c:pt idx="8">
                  <c:v>0.4</c:v>
                </c:pt>
                <c:pt idx="9">
                  <c:v>1.8</c:v>
                </c:pt>
                <c:pt idx="10">
                  <c:v>0.9</c:v>
                </c:pt>
                <c:pt idx="11">
                  <c:v>0.6</c:v>
                </c:pt>
                <c:pt idx="12">
                  <c:v>4.3</c:v>
                </c:pt>
                <c:pt idx="13">
                  <c:v>3.5</c:v>
                </c:pt>
                <c:pt idx="14">
                  <c:v>3.9</c:v>
                </c:pt>
                <c:pt idx="15">
                  <c:v>8.6999999999999993</c:v>
                </c:pt>
                <c:pt idx="16">
                  <c:v>7</c:v>
                </c:pt>
                <c:pt idx="17">
                  <c:v>8.4</c:v>
                </c:pt>
                <c:pt idx="18">
                  <c:v>7.9</c:v>
                </c:pt>
                <c:pt idx="19">
                  <c:v>14.1</c:v>
                </c:pt>
              </c:numCache>
            </c:numRef>
          </c:val>
          <c:extLst>
            <c:ext xmlns:c16="http://schemas.microsoft.com/office/drawing/2014/chart" uri="{C3380CC4-5D6E-409C-BE32-E72D297353CC}">
              <c16:uniqueId val="{00000000-1ACA-4A79-A4DD-48F92596305D}"/>
            </c:ext>
          </c:extLst>
        </c:ser>
        <c:ser>
          <c:idx val="1"/>
          <c:order val="1"/>
          <c:tx>
            <c:strRef>
              <c:f>'0. TAL TIL EXCEL'!$AI$187</c:f>
              <c:strCache>
                <c:ptCount val="1"/>
                <c:pt idx="0">
                  <c:v>Stemte i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EXCEL'!$AG$188:$AG$207</c:f>
              <c:strCache>
                <c:ptCount val="20"/>
                <c:pt idx="0">
                  <c:v>Ved ikke</c:v>
                </c:pt>
                <c:pt idx="1">
                  <c:v>Stemte blankt</c:v>
                </c:pt>
                <c:pt idx="2">
                  <c:v>Ønsker ikke at oplyse</c:v>
                </c:pt>
                <c:pt idx="3">
                  <c:v>Stemte ikke</c:v>
                </c:pt>
                <c:pt idx="4">
                  <c:v>Husker ikke</c:v>
                </c:pt>
                <c:pt idx="6">
                  <c:v>Moderaterne</c:v>
                </c:pt>
                <c:pt idx="7">
                  <c:v>Det Radikale Venstre</c:v>
                </c:pt>
                <c:pt idx="8">
                  <c:v>Alternativet</c:v>
                </c:pt>
                <c:pt idx="9">
                  <c:v>Lokal liste</c:v>
                </c:pt>
                <c:pt idx="10">
                  <c:v>Andet parti</c:v>
                </c:pt>
                <c:pt idx="11">
                  <c:v>Nye Borgerlige</c:v>
                </c:pt>
                <c:pt idx="12">
                  <c:v>Liberal Alliance</c:v>
                </c:pt>
                <c:pt idx="13">
                  <c:v>Det Konservative Folkeparti</c:v>
                </c:pt>
                <c:pt idx="14">
                  <c:v>Enhedslisten</c:v>
                </c:pt>
                <c:pt idx="15">
                  <c:v>Dammarks Demokraterne</c:v>
                </c:pt>
                <c:pt idx="16">
                  <c:v>Socialistisk Folkeparti</c:v>
                </c:pt>
                <c:pt idx="17">
                  <c:v>Dansk Folkeparti</c:v>
                </c:pt>
                <c:pt idx="18">
                  <c:v>Venstre</c:v>
                </c:pt>
                <c:pt idx="19">
                  <c:v>Socialedemokratiet</c:v>
                </c:pt>
              </c:strCache>
            </c:strRef>
          </c:cat>
          <c:val>
            <c:numRef>
              <c:f>'0. TAL TIL EXCEL'!$AI$188:$AI$207</c:f>
              <c:numCache>
                <c:formatCode>0.0</c:formatCode>
                <c:ptCount val="20"/>
                <c:pt idx="0">
                  <c:v>0</c:v>
                </c:pt>
                <c:pt idx="1">
                  <c:v>1.7</c:v>
                </c:pt>
                <c:pt idx="2">
                  <c:v>5.2</c:v>
                </c:pt>
                <c:pt idx="3">
                  <c:v>8.6</c:v>
                </c:pt>
                <c:pt idx="4">
                  <c:v>9.3000000000000007</c:v>
                </c:pt>
                <c:pt idx="6" formatCode="General">
                  <c:v>0</c:v>
                </c:pt>
                <c:pt idx="7">
                  <c:v>0.9</c:v>
                </c:pt>
                <c:pt idx="8">
                  <c:v>1.3</c:v>
                </c:pt>
                <c:pt idx="9">
                  <c:v>1.3</c:v>
                </c:pt>
                <c:pt idx="10">
                  <c:v>1.4</c:v>
                </c:pt>
                <c:pt idx="11">
                  <c:v>2.6</c:v>
                </c:pt>
                <c:pt idx="12">
                  <c:v>3.1</c:v>
                </c:pt>
                <c:pt idx="13">
                  <c:v>4.2</c:v>
                </c:pt>
                <c:pt idx="14">
                  <c:v>4.5</c:v>
                </c:pt>
                <c:pt idx="15">
                  <c:v>6.4</c:v>
                </c:pt>
                <c:pt idx="16">
                  <c:v>6.4</c:v>
                </c:pt>
                <c:pt idx="17">
                  <c:v>8</c:v>
                </c:pt>
                <c:pt idx="18">
                  <c:v>13.3</c:v>
                </c:pt>
                <c:pt idx="19">
                  <c:v>21.9</c:v>
                </c:pt>
              </c:numCache>
            </c:numRef>
          </c:val>
          <c:extLst>
            <c:ext xmlns:c16="http://schemas.microsoft.com/office/drawing/2014/chart" uri="{C3380CC4-5D6E-409C-BE32-E72D297353CC}">
              <c16:uniqueId val="{00000001-1ACA-4A79-A4DD-48F92596305D}"/>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EXCEL'!$A$250:$A$253</c:f>
              <c:strCache>
                <c:ptCount val="4"/>
                <c:pt idx="0">
                  <c:v>Ved ikke</c:v>
                </c:pt>
                <c:pt idx="1">
                  <c:v>Vil ingen bo i boligerne, skal de ombygges</c:v>
                </c:pt>
                <c:pt idx="2">
                  <c:v>Tomme boliger skal renoveres og gøres attraktive</c:v>
                </c:pt>
                <c:pt idx="3">
                  <c:v>Tomme boliger bør bør efter flere år nedrives</c:v>
                </c:pt>
              </c:strCache>
            </c:strRef>
          </c:cat>
          <c:val>
            <c:numRef>
              <c:f>'0. TAL TIL EXCEL'!$B$250:$B$253</c:f>
              <c:numCache>
                <c:formatCode>0.0</c:formatCode>
                <c:ptCount val="4"/>
                <c:pt idx="0">
                  <c:v>12.8</c:v>
                </c:pt>
                <c:pt idx="1">
                  <c:v>18.5</c:v>
                </c:pt>
                <c:pt idx="2">
                  <c:v>36.299999999999997</c:v>
                </c:pt>
                <c:pt idx="3">
                  <c:v>32.299999999999997</c:v>
                </c:pt>
              </c:numCache>
            </c:numRef>
          </c:val>
          <c:extLst>
            <c:ext xmlns:c16="http://schemas.microsoft.com/office/drawing/2014/chart" uri="{C3380CC4-5D6E-409C-BE32-E72D297353CC}">
              <c16:uniqueId val="{00000000-A404-425E-BD6E-B304F4648533}"/>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B6817-2458-4B11-A64C-DB43A397EBD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E326D51-AF80-494A-B5B4-2EA5EDDA7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0A762D1-86F5-477B-AB1D-204CB5BE118F}"/>
              </a:ext>
            </a:extLst>
          </p:cNvPr>
          <p:cNvSpPr>
            <a:spLocks noGrp="1"/>
          </p:cNvSpPr>
          <p:nvPr>
            <p:ph type="dt" sz="half" idx="10"/>
          </p:nvPr>
        </p:nvSpPr>
        <p:spPr/>
        <p:txBody>
          <a:bodyPr/>
          <a:lstStyle/>
          <a:p>
            <a:fld id="{61903842-5BC2-4FEB-950C-E5CDCB0CB405}" type="datetimeFigureOut">
              <a:rPr lang="da-DK" smtClean="0"/>
              <a:t>13-10-2025</a:t>
            </a:fld>
            <a:endParaRPr lang="da-DK" dirty="0"/>
          </a:p>
        </p:txBody>
      </p:sp>
      <p:sp>
        <p:nvSpPr>
          <p:cNvPr id="5" name="Pladsholder til sidefod 4">
            <a:extLst>
              <a:ext uri="{FF2B5EF4-FFF2-40B4-BE49-F238E27FC236}">
                <a16:creationId xmlns:a16="http://schemas.microsoft.com/office/drawing/2014/main" id="{DD7798CC-29CB-4657-8E18-AD2814A8D8CD}"/>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6C2929BB-6BFC-4D01-96C2-14EE6C8F1672}"/>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01587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5F2DD-B696-4D80-8DE8-99C340A5886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367E6C6-54FD-4C1E-B7D0-53A202B0E021}"/>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4F7D69-F654-4D50-B114-DF2CCB13D9D8}"/>
              </a:ext>
            </a:extLst>
          </p:cNvPr>
          <p:cNvSpPr>
            <a:spLocks noGrp="1"/>
          </p:cNvSpPr>
          <p:nvPr>
            <p:ph type="dt" sz="half" idx="10"/>
          </p:nvPr>
        </p:nvSpPr>
        <p:spPr/>
        <p:txBody>
          <a:bodyPr/>
          <a:lstStyle/>
          <a:p>
            <a:fld id="{61903842-5BC2-4FEB-950C-E5CDCB0CB405}" type="datetimeFigureOut">
              <a:rPr lang="da-DK" smtClean="0"/>
              <a:t>13-10-2025</a:t>
            </a:fld>
            <a:endParaRPr lang="da-DK" dirty="0"/>
          </a:p>
        </p:txBody>
      </p:sp>
      <p:sp>
        <p:nvSpPr>
          <p:cNvPr id="5" name="Pladsholder til sidefod 4">
            <a:extLst>
              <a:ext uri="{FF2B5EF4-FFF2-40B4-BE49-F238E27FC236}">
                <a16:creationId xmlns:a16="http://schemas.microsoft.com/office/drawing/2014/main" id="{C3846C42-BF85-45DF-8171-A6E90C8F69E1}"/>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681CD3FA-ED12-4611-A1A4-871A3CC5EB25}"/>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291425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C992871-B1DA-4249-9C25-92E092309B3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9F80102-5EA3-4333-B4FC-1A8D2D117829}"/>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4C34272-ED1E-4A36-8508-3612CCA430B5}"/>
              </a:ext>
            </a:extLst>
          </p:cNvPr>
          <p:cNvSpPr>
            <a:spLocks noGrp="1"/>
          </p:cNvSpPr>
          <p:nvPr>
            <p:ph type="dt" sz="half" idx="10"/>
          </p:nvPr>
        </p:nvSpPr>
        <p:spPr/>
        <p:txBody>
          <a:bodyPr/>
          <a:lstStyle/>
          <a:p>
            <a:fld id="{61903842-5BC2-4FEB-950C-E5CDCB0CB405}" type="datetimeFigureOut">
              <a:rPr lang="da-DK" smtClean="0"/>
              <a:t>13-10-2025</a:t>
            </a:fld>
            <a:endParaRPr lang="da-DK" dirty="0"/>
          </a:p>
        </p:txBody>
      </p:sp>
      <p:sp>
        <p:nvSpPr>
          <p:cNvPr id="5" name="Pladsholder til sidefod 4">
            <a:extLst>
              <a:ext uri="{FF2B5EF4-FFF2-40B4-BE49-F238E27FC236}">
                <a16:creationId xmlns:a16="http://schemas.microsoft.com/office/drawing/2014/main" id="{645933AF-43E2-4F5F-AFEC-CCA4D147AE59}"/>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8E1CFC55-7A27-4DC9-91CC-EABCF80E78CE}"/>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23610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731D7-D3D9-4C21-90E0-F3CCB3024BA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AEBB326-B727-4A8F-A04F-3E1EB562F7EF}"/>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423C573-5974-4A98-8BB6-CD6157294E03}"/>
              </a:ext>
            </a:extLst>
          </p:cNvPr>
          <p:cNvSpPr>
            <a:spLocks noGrp="1"/>
          </p:cNvSpPr>
          <p:nvPr>
            <p:ph type="dt" sz="half" idx="10"/>
          </p:nvPr>
        </p:nvSpPr>
        <p:spPr/>
        <p:txBody>
          <a:bodyPr/>
          <a:lstStyle/>
          <a:p>
            <a:fld id="{61903842-5BC2-4FEB-950C-E5CDCB0CB405}" type="datetimeFigureOut">
              <a:rPr lang="da-DK" smtClean="0"/>
              <a:t>13-10-2025</a:t>
            </a:fld>
            <a:endParaRPr lang="da-DK" dirty="0"/>
          </a:p>
        </p:txBody>
      </p:sp>
      <p:sp>
        <p:nvSpPr>
          <p:cNvPr id="5" name="Pladsholder til sidefod 4">
            <a:extLst>
              <a:ext uri="{FF2B5EF4-FFF2-40B4-BE49-F238E27FC236}">
                <a16:creationId xmlns:a16="http://schemas.microsoft.com/office/drawing/2014/main" id="{8FECDF48-9971-4ECB-963F-86B4D269E18D}"/>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4EF11F8A-BE73-48C3-BE56-21B4F9852969}"/>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90820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6CDF8-CB43-408E-A11A-B948BC11DBC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5F73B26-BCAC-451A-9E6D-72051916AD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BFB7DEB2-2086-4EC2-8919-E8CCA2759920}"/>
              </a:ext>
            </a:extLst>
          </p:cNvPr>
          <p:cNvSpPr>
            <a:spLocks noGrp="1"/>
          </p:cNvSpPr>
          <p:nvPr>
            <p:ph type="dt" sz="half" idx="10"/>
          </p:nvPr>
        </p:nvSpPr>
        <p:spPr/>
        <p:txBody>
          <a:bodyPr/>
          <a:lstStyle/>
          <a:p>
            <a:fld id="{61903842-5BC2-4FEB-950C-E5CDCB0CB405}" type="datetimeFigureOut">
              <a:rPr lang="da-DK" smtClean="0"/>
              <a:t>13-10-2025</a:t>
            </a:fld>
            <a:endParaRPr lang="da-DK" dirty="0"/>
          </a:p>
        </p:txBody>
      </p:sp>
      <p:sp>
        <p:nvSpPr>
          <p:cNvPr id="5" name="Pladsholder til sidefod 4">
            <a:extLst>
              <a:ext uri="{FF2B5EF4-FFF2-40B4-BE49-F238E27FC236}">
                <a16:creationId xmlns:a16="http://schemas.microsoft.com/office/drawing/2014/main" id="{2545A70B-20EB-463A-AC03-3D8C06B00111}"/>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2BCAF839-42FF-40F9-9E5D-DF633B6FA180}"/>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256810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2D3BB-18DA-4CE7-834E-49043239DD3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D7CE45E-C52A-4C9D-9BDE-9F3A59912B3E}"/>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D4BC8C3-C451-4FE3-AC1F-BB7BC1924726}"/>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BA71252-6A8F-49E7-8029-58FF854B892E}"/>
              </a:ext>
            </a:extLst>
          </p:cNvPr>
          <p:cNvSpPr>
            <a:spLocks noGrp="1"/>
          </p:cNvSpPr>
          <p:nvPr>
            <p:ph type="dt" sz="half" idx="10"/>
          </p:nvPr>
        </p:nvSpPr>
        <p:spPr/>
        <p:txBody>
          <a:bodyPr/>
          <a:lstStyle/>
          <a:p>
            <a:fld id="{61903842-5BC2-4FEB-950C-E5CDCB0CB405}" type="datetimeFigureOut">
              <a:rPr lang="da-DK" smtClean="0"/>
              <a:t>13-10-2025</a:t>
            </a:fld>
            <a:endParaRPr lang="da-DK" dirty="0"/>
          </a:p>
        </p:txBody>
      </p:sp>
      <p:sp>
        <p:nvSpPr>
          <p:cNvPr id="6" name="Pladsholder til sidefod 5">
            <a:extLst>
              <a:ext uri="{FF2B5EF4-FFF2-40B4-BE49-F238E27FC236}">
                <a16:creationId xmlns:a16="http://schemas.microsoft.com/office/drawing/2014/main" id="{5D7CA414-430A-466F-9250-7737FCC5BCF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8D28E5AA-74B5-4849-9B6D-A2567F3AC79F}"/>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49759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89640-F78D-4EE3-85E5-D45D15E12AF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1ECC593-8829-489E-82E9-75BF852ECB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05A8B9D9-E404-4E1C-BE54-53E6EF088315}"/>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6EDE0C9-B149-4D15-8722-7ABCAADEB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5A6AA615-4664-4774-8147-BD0A5189D369}"/>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79D7603-038D-45D3-ACF5-C94641EF6D51}"/>
              </a:ext>
            </a:extLst>
          </p:cNvPr>
          <p:cNvSpPr>
            <a:spLocks noGrp="1"/>
          </p:cNvSpPr>
          <p:nvPr>
            <p:ph type="dt" sz="half" idx="10"/>
          </p:nvPr>
        </p:nvSpPr>
        <p:spPr/>
        <p:txBody>
          <a:bodyPr/>
          <a:lstStyle/>
          <a:p>
            <a:fld id="{61903842-5BC2-4FEB-950C-E5CDCB0CB405}" type="datetimeFigureOut">
              <a:rPr lang="da-DK" smtClean="0"/>
              <a:t>13-10-2025</a:t>
            </a:fld>
            <a:endParaRPr lang="da-DK" dirty="0"/>
          </a:p>
        </p:txBody>
      </p:sp>
      <p:sp>
        <p:nvSpPr>
          <p:cNvPr id="8" name="Pladsholder til sidefod 7">
            <a:extLst>
              <a:ext uri="{FF2B5EF4-FFF2-40B4-BE49-F238E27FC236}">
                <a16:creationId xmlns:a16="http://schemas.microsoft.com/office/drawing/2014/main" id="{DD495483-4A01-4D41-B34F-E41BCDFE9A72}"/>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id="{F62CD8A7-BF6C-4F47-8B6C-27A1F53C204A}"/>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97299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76366-7DC9-4994-B770-1D4A7C8195E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A84C4A4-E2A4-4005-AE84-5BDD204506E1}"/>
              </a:ext>
            </a:extLst>
          </p:cNvPr>
          <p:cNvSpPr>
            <a:spLocks noGrp="1"/>
          </p:cNvSpPr>
          <p:nvPr>
            <p:ph type="dt" sz="half" idx="10"/>
          </p:nvPr>
        </p:nvSpPr>
        <p:spPr/>
        <p:txBody>
          <a:bodyPr/>
          <a:lstStyle/>
          <a:p>
            <a:fld id="{61903842-5BC2-4FEB-950C-E5CDCB0CB405}" type="datetimeFigureOut">
              <a:rPr lang="da-DK" smtClean="0"/>
              <a:t>13-10-2025</a:t>
            </a:fld>
            <a:endParaRPr lang="da-DK" dirty="0"/>
          </a:p>
        </p:txBody>
      </p:sp>
      <p:sp>
        <p:nvSpPr>
          <p:cNvPr id="4" name="Pladsholder til sidefod 3">
            <a:extLst>
              <a:ext uri="{FF2B5EF4-FFF2-40B4-BE49-F238E27FC236}">
                <a16:creationId xmlns:a16="http://schemas.microsoft.com/office/drawing/2014/main" id="{F4741A0D-B250-4571-BC6D-A987FBD3CFA9}"/>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B2415C59-ABC7-4CDE-AAB8-1FEFE885F34E}"/>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82841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8482452-3C78-4F11-9D69-62936FA4B16B}"/>
              </a:ext>
            </a:extLst>
          </p:cNvPr>
          <p:cNvSpPr>
            <a:spLocks noGrp="1"/>
          </p:cNvSpPr>
          <p:nvPr>
            <p:ph type="dt" sz="half" idx="10"/>
          </p:nvPr>
        </p:nvSpPr>
        <p:spPr/>
        <p:txBody>
          <a:bodyPr/>
          <a:lstStyle/>
          <a:p>
            <a:fld id="{61903842-5BC2-4FEB-950C-E5CDCB0CB405}" type="datetimeFigureOut">
              <a:rPr lang="da-DK" smtClean="0"/>
              <a:t>13-10-2025</a:t>
            </a:fld>
            <a:endParaRPr lang="da-DK" dirty="0"/>
          </a:p>
        </p:txBody>
      </p:sp>
      <p:sp>
        <p:nvSpPr>
          <p:cNvPr id="3" name="Pladsholder til sidefod 2">
            <a:extLst>
              <a:ext uri="{FF2B5EF4-FFF2-40B4-BE49-F238E27FC236}">
                <a16:creationId xmlns:a16="http://schemas.microsoft.com/office/drawing/2014/main" id="{3A8C0FC1-3F64-4C80-B07E-6F20DFE20156}"/>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A89D6599-C6C5-49AA-8F05-F52541C7D53A}"/>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28167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DE6A6-E668-4016-9387-17CF3811DD9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A991E32-CA14-4766-9AED-57D98F6A1C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D3ABE6B-274D-4071-9281-3EEB4FF8B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9C5F8C41-5225-4D27-A62D-0007F51D17EB}"/>
              </a:ext>
            </a:extLst>
          </p:cNvPr>
          <p:cNvSpPr>
            <a:spLocks noGrp="1"/>
          </p:cNvSpPr>
          <p:nvPr>
            <p:ph type="dt" sz="half" idx="10"/>
          </p:nvPr>
        </p:nvSpPr>
        <p:spPr/>
        <p:txBody>
          <a:bodyPr/>
          <a:lstStyle/>
          <a:p>
            <a:fld id="{61903842-5BC2-4FEB-950C-E5CDCB0CB405}" type="datetimeFigureOut">
              <a:rPr lang="da-DK" smtClean="0"/>
              <a:t>13-10-2025</a:t>
            </a:fld>
            <a:endParaRPr lang="da-DK" dirty="0"/>
          </a:p>
        </p:txBody>
      </p:sp>
      <p:sp>
        <p:nvSpPr>
          <p:cNvPr id="6" name="Pladsholder til sidefod 5">
            <a:extLst>
              <a:ext uri="{FF2B5EF4-FFF2-40B4-BE49-F238E27FC236}">
                <a16:creationId xmlns:a16="http://schemas.microsoft.com/office/drawing/2014/main" id="{1B5F9C23-C1E6-4EC1-987F-7D2CCC839216}"/>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AA28C37E-3702-4C8B-B76D-F5D21A24201B}"/>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00057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195C3-C235-4804-940B-4F0EA3055A1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4709509-FABF-4313-89B7-4B5E8F8ABD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a:extLst>
              <a:ext uri="{FF2B5EF4-FFF2-40B4-BE49-F238E27FC236}">
                <a16:creationId xmlns:a16="http://schemas.microsoft.com/office/drawing/2014/main" id="{5A41D1A6-2542-46FC-AD31-80E31B798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EAF1908A-7D90-421D-9BCB-1471800E3FA3}"/>
              </a:ext>
            </a:extLst>
          </p:cNvPr>
          <p:cNvSpPr>
            <a:spLocks noGrp="1"/>
          </p:cNvSpPr>
          <p:nvPr>
            <p:ph type="dt" sz="half" idx="10"/>
          </p:nvPr>
        </p:nvSpPr>
        <p:spPr/>
        <p:txBody>
          <a:bodyPr/>
          <a:lstStyle/>
          <a:p>
            <a:fld id="{61903842-5BC2-4FEB-950C-E5CDCB0CB405}" type="datetimeFigureOut">
              <a:rPr lang="da-DK" smtClean="0"/>
              <a:t>13-10-2025</a:t>
            </a:fld>
            <a:endParaRPr lang="da-DK" dirty="0"/>
          </a:p>
        </p:txBody>
      </p:sp>
      <p:sp>
        <p:nvSpPr>
          <p:cNvPr id="6" name="Pladsholder til sidefod 5">
            <a:extLst>
              <a:ext uri="{FF2B5EF4-FFF2-40B4-BE49-F238E27FC236}">
                <a16:creationId xmlns:a16="http://schemas.microsoft.com/office/drawing/2014/main" id="{B4C0C9AF-2CC5-479D-AFAF-A6E6043434A7}"/>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4FD3C248-1888-4D01-8B8C-DFDACB3FEF91}"/>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9492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61EF00C-1066-4794-A520-386B5E7413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7C82C4-057A-43B2-B719-BA6F16DCE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C1E5C95-84AF-439C-B145-347B6587C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03842-5BC2-4FEB-950C-E5CDCB0CB405}" type="datetimeFigureOut">
              <a:rPr lang="da-DK" smtClean="0"/>
              <a:t>13-10-2025</a:t>
            </a:fld>
            <a:endParaRPr lang="da-DK" dirty="0"/>
          </a:p>
        </p:txBody>
      </p:sp>
      <p:sp>
        <p:nvSpPr>
          <p:cNvPr id="5" name="Pladsholder til sidefod 4">
            <a:extLst>
              <a:ext uri="{FF2B5EF4-FFF2-40B4-BE49-F238E27FC236}">
                <a16:creationId xmlns:a16="http://schemas.microsoft.com/office/drawing/2014/main" id="{CBE0B101-AED0-446F-952E-9D9DC07BE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a:extLst>
              <a:ext uri="{FF2B5EF4-FFF2-40B4-BE49-F238E27FC236}">
                <a16:creationId xmlns:a16="http://schemas.microsoft.com/office/drawing/2014/main" id="{C44B3E33-CF46-407A-B239-493ADA0F5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59F8B-B767-4533-83A0-3D6076A31B0D}" type="slidenum">
              <a:rPr lang="da-DK" smtClean="0"/>
              <a:t>‹nr.›</a:t>
            </a:fld>
            <a:endParaRPr lang="da-DK" dirty="0"/>
          </a:p>
        </p:txBody>
      </p:sp>
    </p:spTree>
    <p:extLst>
      <p:ext uri="{BB962C8B-B14F-4D97-AF65-F5344CB8AC3E}">
        <p14:creationId xmlns:p14="http://schemas.microsoft.com/office/powerpoint/2010/main" val="319233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F3BEF19D-E8B7-8727-6599-544180A28D58}"/>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745"/>
                    </a14:imgEffect>
                    <a14:imgEffect>
                      <a14:saturation sat="0"/>
                    </a14:imgEffect>
                    <a14:imgEffect>
                      <a14:brightnessContrast bright="-40000" contrast="-40000"/>
                    </a14:imgEffect>
                  </a14:imgLayer>
                </a14:imgProps>
              </a:ext>
            </a:extLst>
          </a:blip>
          <a:srcRect l="14334" t="413" b="368"/>
          <a:stretch/>
        </p:blipFill>
        <p:spPr>
          <a:xfrm>
            <a:off x="0" y="-1"/>
            <a:ext cx="6462834" cy="6858001"/>
          </a:xfrm>
          <a:prstGeom prst="rect">
            <a:avLst/>
          </a:prstGeom>
        </p:spPr>
      </p:pic>
      <p:pic>
        <p:nvPicPr>
          <p:cNvPr id="3" name="Billede 2">
            <a:extLst>
              <a:ext uri="{FF2B5EF4-FFF2-40B4-BE49-F238E27FC236}">
                <a16:creationId xmlns:a16="http://schemas.microsoft.com/office/drawing/2014/main" id="{46947BC8-E0AE-EAB6-38E5-9DF51D502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5253" y="261938"/>
            <a:ext cx="987672" cy="833437"/>
          </a:xfrm>
          <a:prstGeom prst="rect">
            <a:avLst/>
          </a:prstGeom>
        </p:spPr>
      </p:pic>
      <p:sp>
        <p:nvSpPr>
          <p:cNvPr id="4" name="Tekstfelt 3">
            <a:extLst>
              <a:ext uri="{FF2B5EF4-FFF2-40B4-BE49-F238E27FC236}">
                <a16:creationId xmlns:a16="http://schemas.microsoft.com/office/drawing/2014/main" id="{D0830A98-9C64-3826-F48B-C9782B1CF275}"/>
              </a:ext>
            </a:extLst>
          </p:cNvPr>
          <p:cNvSpPr txBox="1"/>
          <p:nvPr/>
        </p:nvSpPr>
        <p:spPr>
          <a:xfrm>
            <a:off x="7262956" y="2666751"/>
            <a:ext cx="4306820" cy="1692771"/>
          </a:xfrm>
          <a:prstGeom prst="rect">
            <a:avLst/>
          </a:prstGeom>
          <a:noFill/>
        </p:spPr>
        <p:txBody>
          <a:bodyPr wrap="none" rtlCol="0">
            <a:spAutoFit/>
          </a:bodyPr>
          <a:lstStyle/>
          <a:p>
            <a:r>
              <a:rPr lang="da-DK" sz="3600" dirty="0">
                <a:solidFill>
                  <a:schemeClr val="accent2"/>
                </a:solidFill>
                <a:latin typeface="Tahoma" panose="020B0604030504040204" pitchFamily="34" charset="0"/>
                <a:ea typeface="Tahoma" panose="020B0604030504040204" pitchFamily="34" charset="0"/>
                <a:cs typeface="Tahoma" panose="020B0604030504040204" pitchFamily="34" charset="0"/>
              </a:rPr>
              <a:t>Kommunalvalg 2025</a:t>
            </a:r>
          </a:p>
          <a:p>
            <a:r>
              <a:rPr lang="da-DK" sz="3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Landkommuner</a:t>
            </a:r>
          </a:p>
          <a:p>
            <a:endParaRPr lang="da-DK" sz="12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r>
              <a:rPr lang="da-DK"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September/Oktober 2025</a:t>
            </a:r>
          </a:p>
        </p:txBody>
      </p:sp>
      <p:pic>
        <p:nvPicPr>
          <p:cNvPr id="5" name="Billede 4">
            <a:extLst>
              <a:ext uri="{FF2B5EF4-FFF2-40B4-BE49-F238E27FC236}">
                <a16:creationId xmlns:a16="http://schemas.microsoft.com/office/drawing/2014/main" id="{0B289626-8A61-42BA-AAFA-0A3AC995BCE2}"/>
              </a:ext>
            </a:extLst>
          </p:cNvPr>
          <p:cNvPicPr>
            <a:picLocks noChangeAspect="1"/>
          </p:cNvPicPr>
          <p:nvPr/>
        </p:nvPicPr>
        <p:blipFill rotWithShape="1">
          <a:blip r:embed="rId5"/>
          <a:srcRect l="6737" t="10073" r="6706" b="7124"/>
          <a:stretch/>
        </p:blipFill>
        <p:spPr>
          <a:xfrm>
            <a:off x="717176" y="4885764"/>
            <a:ext cx="2321859" cy="1039907"/>
          </a:xfrm>
          <a:prstGeom prst="rect">
            <a:avLst/>
          </a:prstGeom>
        </p:spPr>
      </p:pic>
      <p:pic>
        <p:nvPicPr>
          <p:cNvPr id="6" name="Billede 5" descr="BL.png">
            <a:extLst>
              <a:ext uri="{FF2B5EF4-FFF2-40B4-BE49-F238E27FC236}">
                <a16:creationId xmlns:a16="http://schemas.microsoft.com/office/drawing/2014/main" id="{9D0D3C20-49B5-5E76-93A8-49CD2BBECF2D}"/>
              </a:ext>
            </a:extLst>
          </p:cNvPr>
          <p:cNvPicPr>
            <a:picLocks noChangeAspect="1"/>
          </p:cNvPicPr>
          <p:nvPr/>
        </p:nvPicPr>
        <p:blipFill>
          <a:blip r:embed="rId6" cstate="print"/>
          <a:stretch>
            <a:fillRect/>
          </a:stretch>
        </p:blipFill>
        <p:spPr>
          <a:xfrm>
            <a:off x="7488715" y="4673711"/>
            <a:ext cx="2282136" cy="1464011"/>
          </a:xfrm>
          <a:prstGeom prst="rect">
            <a:avLst/>
          </a:prstGeom>
        </p:spPr>
      </p:pic>
    </p:spTree>
    <p:extLst>
      <p:ext uri="{BB962C8B-B14F-4D97-AF65-F5344CB8AC3E}">
        <p14:creationId xmlns:p14="http://schemas.microsoft.com/office/powerpoint/2010/main" val="134963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en sammenligning mellem de to kommunalvalg.</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265654" y="6331128"/>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Figuren viser en sammenligning mellem kommunalvalget i 2021 og deltagernes forventede stemme til kommunalvalget 2025 for landkummerne. </a:t>
            </a:r>
          </a:p>
          <a:p>
            <a:r>
              <a:rPr lang="da-DK" sz="900" dirty="0">
                <a:solidFill>
                  <a:schemeClr val="tx1">
                    <a:lumMod val="65000"/>
                    <a:lumOff val="35000"/>
                  </a:schemeClr>
                </a:solidFill>
                <a:latin typeface="Tahoma" pitchFamily="34" charset="0"/>
                <a:ea typeface="Tahoma" pitchFamily="34" charset="0"/>
                <a:cs typeface="Tahoma" pitchFamily="34" charset="0"/>
              </a:rPr>
              <a:t>Af figuren fremgår det, at 21,9 % stemte på Socialdemokratiet ved valget i 2021 – 14,1 % forventer at gøre dette i efteråret 2025. (n=1.006)</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10</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5+6. Sammenligning af kommunalvalget i 2021 og forventet stemme i 2025?</a:t>
            </a:r>
          </a:p>
        </p:txBody>
      </p:sp>
      <p:pic>
        <p:nvPicPr>
          <p:cNvPr id="9" name="Billede 8" descr="BL.png">
            <a:extLst>
              <a:ext uri="{FF2B5EF4-FFF2-40B4-BE49-F238E27FC236}">
                <a16:creationId xmlns:a16="http://schemas.microsoft.com/office/drawing/2014/main" id="{DD72248C-2C56-E7E8-83A7-E0200FC9C82A}"/>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5BBE8A5C-3FFA-537E-48CD-3448E5595A3E}"/>
              </a:ext>
            </a:extLst>
          </p:cNvPr>
          <p:cNvGraphicFramePr>
            <a:graphicFrameLocks/>
          </p:cNvGraphicFramePr>
          <p:nvPr>
            <p:extLst>
              <p:ext uri="{D42A27DB-BD31-4B8C-83A1-F6EECF244321}">
                <p14:modId xmlns:p14="http://schemas.microsoft.com/office/powerpoint/2010/main" val="2289192965"/>
              </p:ext>
            </p:extLst>
          </p:nvPr>
        </p:nvGraphicFramePr>
        <p:xfrm>
          <a:off x="2196322" y="188098"/>
          <a:ext cx="9002514" cy="60021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839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EABA1-6CF3-FA03-9FE4-68499C76C69B}"/>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93F03352-8522-D56F-059D-48FA8EFA4E4B}"/>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D0D3D62D-A9C6-9AEF-F063-F10F1AE1F1B0}"/>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0DB67722-70A9-E2C5-86D4-BAC1F65D8967}"/>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F4A78D63-C28B-AEB2-8525-51710E8802C3}"/>
              </a:ext>
            </a:extLst>
          </p:cNvPr>
          <p:cNvSpPr txBox="1"/>
          <p:nvPr/>
        </p:nvSpPr>
        <p:spPr>
          <a:xfrm>
            <a:off x="5997742" y="2621880"/>
            <a:ext cx="5251784" cy="1015663"/>
          </a:xfrm>
          <a:prstGeom prst="rect">
            <a:avLst/>
          </a:prstGeom>
          <a:noFill/>
        </p:spPr>
        <p:txBody>
          <a:bodyPr wrap="square" rtlCol="0">
            <a:spAutoFit/>
          </a:bodyPr>
          <a:lstStyle/>
          <a:p>
            <a:r>
              <a:rPr lang="da-DK" sz="6000" dirty="0"/>
              <a:t>Boligmarkedet</a:t>
            </a:r>
          </a:p>
        </p:txBody>
      </p:sp>
    </p:spTree>
    <p:extLst>
      <p:ext uri="{BB962C8B-B14F-4D97-AF65-F5344CB8AC3E}">
        <p14:creationId xmlns:p14="http://schemas.microsoft.com/office/powerpoint/2010/main" val="161044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hvad deltagerne fra landkommunerne mener, hvad der skal ske med de tomme boliger?</a:t>
            </a: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326741" y="628415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Hvad synes du, der skal ske med de tomme boliger?</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36,3 % af de adspurgte fra Landkommunerne synes, at de tomme boliger skal renoveres og gøres attraktive. (n=1.006)</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12</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7. Hvad synes du, der skal ske med de tomme boliger?</a:t>
            </a:r>
          </a:p>
        </p:txBody>
      </p:sp>
      <p:sp>
        <p:nvSpPr>
          <p:cNvPr id="2" name="Tekstfelt 1">
            <a:extLst>
              <a:ext uri="{FF2B5EF4-FFF2-40B4-BE49-F238E27FC236}">
                <a16:creationId xmlns:a16="http://schemas.microsoft.com/office/drawing/2014/main" id="{7370A139-18CA-3481-D294-B5652DD75F46}"/>
              </a:ext>
            </a:extLst>
          </p:cNvPr>
          <p:cNvSpPr txBox="1"/>
          <p:nvPr/>
        </p:nvSpPr>
        <p:spPr>
          <a:xfrm>
            <a:off x="2326741" y="226337"/>
            <a:ext cx="8229600" cy="478849"/>
          </a:xfrm>
          <a:prstGeom prst="rect">
            <a:avLst/>
          </a:prstGeom>
          <a:noFill/>
        </p:spPr>
        <p:txBody>
          <a:bodyPr wrap="square" rtlCol="0">
            <a:spAutoFit/>
          </a:bodyPr>
          <a:lstStyle/>
          <a:p>
            <a:pPr>
              <a:lnSpc>
                <a:spcPct val="107000"/>
              </a:lnSpc>
              <a:spcAft>
                <a:spcPts val="800"/>
              </a:spcAft>
            </a:pPr>
            <a:r>
              <a:rPr lang="da-DK" sz="1200" dirty="0"/>
              <a:t>En del af landets mindre kommuner oplever en betydelig fraflytning af borgere til større byer. Det medfører at både private ejerboliger og udlejningsboliger står tomme.  Nu kommer der en række spørgsmål om boliger, der står tomme.</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7" name="Diagram 6">
            <a:extLst>
              <a:ext uri="{FF2B5EF4-FFF2-40B4-BE49-F238E27FC236}">
                <a16:creationId xmlns:a16="http://schemas.microsoft.com/office/drawing/2014/main" id="{2C89D306-716A-4B67-802F-B2610950E3CA}"/>
              </a:ext>
            </a:extLst>
          </p:cNvPr>
          <p:cNvGraphicFramePr>
            <a:graphicFrameLocks/>
          </p:cNvGraphicFramePr>
          <p:nvPr>
            <p:extLst>
              <p:ext uri="{D42A27DB-BD31-4B8C-83A1-F6EECF244321}">
                <p14:modId xmlns:p14="http://schemas.microsoft.com/office/powerpoint/2010/main" val="1565392630"/>
              </p:ext>
            </p:extLst>
          </p:nvPr>
        </p:nvGraphicFramePr>
        <p:xfrm>
          <a:off x="2326741" y="904623"/>
          <a:ext cx="9079196" cy="37756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el 9">
            <a:extLst>
              <a:ext uri="{FF2B5EF4-FFF2-40B4-BE49-F238E27FC236}">
                <a16:creationId xmlns:a16="http://schemas.microsoft.com/office/drawing/2014/main" id="{5A25EF8A-2AFD-9D6E-C29F-5A584DDA77C5}"/>
              </a:ext>
            </a:extLst>
          </p:cNvPr>
          <p:cNvGraphicFramePr>
            <a:graphicFrameLocks noGrp="1"/>
          </p:cNvGraphicFramePr>
          <p:nvPr>
            <p:extLst>
              <p:ext uri="{D42A27DB-BD31-4B8C-83A1-F6EECF244321}">
                <p14:modId xmlns:p14="http://schemas.microsoft.com/office/powerpoint/2010/main" val="1978616991"/>
              </p:ext>
            </p:extLst>
          </p:nvPr>
        </p:nvGraphicFramePr>
        <p:xfrm>
          <a:off x="218577" y="4818647"/>
          <a:ext cx="11319711" cy="1265732"/>
        </p:xfrm>
        <a:graphic>
          <a:graphicData uri="http://schemas.openxmlformats.org/drawingml/2006/table">
            <a:tbl>
              <a:tblPr/>
              <a:tblGrid>
                <a:gridCol w="2335606">
                  <a:extLst>
                    <a:ext uri="{9D8B030D-6E8A-4147-A177-3AD203B41FA5}">
                      <a16:colId xmlns:a16="http://schemas.microsoft.com/office/drawing/2014/main" val="460623184"/>
                    </a:ext>
                  </a:extLst>
                </a:gridCol>
                <a:gridCol w="618041">
                  <a:extLst>
                    <a:ext uri="{9D8B030D-6E8A-4147-A177-3AD203B41FA5}">
                      <a16:colId xmlns:a16="http://schemas.microsoft.com/office/drawing/2014/main" val="2897907277"/>
                    </a:ext>
                  </a:extLst>
                </a:gridCol>
                <a:gridCol w="597576">
                  <a:extLst>
                    <a:ext uri="{9D8B030D-6E8A-4147-A177-3AD203B41FA5}">
                      <a16:colId xmlns:a16="http://schemas.microsoft.com/office/drawing/2014/main" val="4065856813"/>
                    </a:ext>
                  </a:extLst>
                </a:gridCol>
                <a:gridCol w="597576">
                  <a:extLst>
                    <a:ext uri="{9D8B030D-6E8A-4147-A177-3AD203B41FA5}">
                      <a16:colId xmlns:a16="http://schemas.microsoft.com/office/drawing/2014/main" val="2426367048"/>
                    </a:ext>
                  </a:extLst>
                </a:gridCol>
                <a:gridCol w="597576">
                  <a:extLst>
                    <a:ext uri="{9D8B030D-6E8A-4147-A177-3AD203B41FA5}">
                      <a16:colId xmlns:a16="http://schemas.microsoft.com/office/drawing/2014/main" val="1023378592"/>
                    </a:ext>
                  </a:extLst>
                </a:gridCol>
                <a:gridCol w="597576">
                  <a:extLst>
                    <a:ext uri="{9D8B030D-6E8A-4147-A177-3AD203B41FA5}">
                      <a16:colId xmlns:a16="http://schemas.microsoft.com/office/drawing/2014/main" val="3271556476"/>
                    </a:ext>
                  </a:extLst>
                </a:gridCol>
                <a:gridCol w="597576">
                  <a:extLst>
                    <a:ext uri="{9D8B030D-6E8A-4147-A177-3AD203B41FA5}">
                      <a16:colId xmlns:a16="http://schemas.microsoft.com/office/drawing/2014/main" val="3780762848"/>
                    </a:ext>
                  </a:extLst>
                </a:gridCol>
                <a:gridCol w="597576">
                  <a:extLst>
                    <a:ext uri="{9D8B030D-6E8A-4147-A177-3AD203B41FA5}">
                      <a16:colId xmlns:a16="http://schemas.microsoft.com/office/drawing/2014/main" val="3578592883"/>
                    </a:ext>
                  </a:extLst>
                </a:gridCol>
                <a:gridCol w="597576">
                  <a:extLst>
                    <a:ext uri="{9D8B030D-6E8A-4147-A177-3AD203B41FA5}">
                      <a16:colId xmlns:a16="http://schemas.microsoft.com/office/drawing/2014/main" val="3820374562"/>
                    </a:ext>
                  </a:extLst>
                </a:gridCol>
                <a:gridCol w="597576">
                  <a:extLst>
                    <a:ext uri="{9D8B030D-6E8A-4147-A177-3AD203B41FA5}">
                      <a16:colId xmlns:a16="http://schemas.microsoft.com/office/drawing/2014/main" val="580710912"/>
                    </a:ext>
                  </a:extLst>
                </a:gridCol>
                <a:gridCol w="597576">
                  <a:extLst>
                    <a:ext uri="{9D8B030D-6E8A-4147-A177-3AD203B41FA5}">
                      <a16:colId xmlns:a16="http://schemas.microsoft.com/office/drawing/2014/main" val="2376801460"/>
                    </a:ext>
                  </a:extLst>
                </a:gridCol>
                <a:gridCol w="597576">
                  <a:extLst>
                    <a:ext uri="{9D8B030D-6E8A-4147-A177-3AD203B41FA5}">
                      <a16:colId xmlns:a16="http://schemas.microsoft.com/office/drawing/2014/main" val="4076957038"/>
                    </a:ext>
                  </a:extLst>
                </a:gridCol>
                <a:gridCol w="597576">
                  <a:extLst>
                    <a:ext uri="{9D8B030D-6E8A-4147-A177-3AD203B41FA5}">
                      <a16:colId xmlns:a16="http://schemas.microsoft.com/office/drawing/2014/main" val="554225129"/>
                    </a:ext>
                  </a:extLst>
                </a:gridCol>
                <a:gridCol w="597576">
                  <a:extLst>
                    <a:ext uri="{9D8B030D-6E8A-4147-A177-3AD203B41FA5}">
                      <a16:colId xmlns:a16="http://schemas.microsoft.com/office/drawing/2014/main" val="1305973283"/>
                    </a:ext>
                  </a:extLst>
                </a:gridCol>
                <a:gridCol w="597576">
                  <a:extLst>
                    <a:ext uri="{9D8B030D-6E8A-4147-A177-3AD203B41FA5}">
                      <a16:colId xmlns:a16="http://schemas.microsoft.com/office/drawing/2014/main" val="1521961837"/>
                    </a:ext>
                  </a:extLst>
                </a:gridCol>
                <a:gridCol w="597576">
                  <a:extLst>
                    <a:ext uri="{9D8B030D-6E8A-4147-A177-3AD203B41FA5}">
                      <a16:colId xmlns:a16="http://schemas.microsoft.com/office/drawing/2014/main" val="3676135220"/>
                    </a:ext>
                  </a:extLst>
                </a:gridCol>
              </a:tblGrid>
              <a:tr h="123650">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681459667"/>
                  </a:ext>
                </a:extLst>
              </a:tr>
              <a:tr h="223805">
                <a:tc>
                  <a:txBody>
                    <a:bodyPr/>
                    <a:lstStyle/>
                    <a:p>
                      <a:pPr algn="l" fontAlgn="b">
                        <a:buNone/>
                      </a:pPr>
                      <a:r>
                        <a:rPr lang="da-DK" sz="800" b="1" i="0" u="none" strike="noStrike" dirty="0">
                          <a:solidFill>
                            <a:srgbClr val="000000"/>
                          </a:solidFill>
                          <a:effectLst/>
                          <a:latin typeface="Aptos Narrow" panose="020B0004020202020204" pitchFamily="34" charset="0"/>
                        </a:rPr>
                        <a:t>7 Hvad synes du der skal ske med de tomme boliger?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4563778"/>
                  </a:ext>
                </a:extLst>
              </a:tr>
              <a:tr h="223805">
                <a:tc>
                  <a:txBody>
                    <a:bodyPr/>
                    <a:lstStyle/>
                    <a:p>
                      <a:pPr algn="l" fontAlgn="b">
                        <a:buNone/>
                      </a:pPr>
                      <a:r>
                        <a:rPr lang="da-DK" sz="800" b="0" i="0" u="none" strike="noStrike" dirty="0">
                          <a:solidFill>
                            <a:srgbClr val="000000"/>
                          </a:solidFill>
                          <a:effectLst/>
                          <a:latin typeface="Aptos Narrow" panose="020B0004020202020204" pitchFamily="34" charset="0"/>
                        </a:rPr>
                        <a:t>Tomme boliger bør Danmarks efter flere år nedrives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811254"/>
                  </a:ext>
                </a:extLst>
              </a:tr>
              <a:tr h="223805">
                <a:tc>
                  <a:txBody>
                    <a:bodyPr/>
                    <a:lstStyle/>
                    <a:p>
                      <a:pPr algn="l" fontAlgn="b">
                        <a:buNone/>
                      </a:pPr>
                      <a:r>
                        <a:rPr lang="da-DK" sz="800" b="0" i="0" u="none" strike="noStrike" dirty="0">
                          <a:solidFill>
                            <a:srgbClr val="000000"/>
                          </a:solidFill>
                          <a:effectLst/>
                          <a:latin typeface="Aptos Narrow" panose="020B0004020202020204" pitchFamily="34" charset="0"/>
                        </a:rPr>
                        <a:t>Tomme boliger skal renoveres og gøres attraktive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8659192"/>
                  </a:ext>
                </a:extLst>
              </a:tr>
              <a:tr h="223805">
                <a:tc>
                  <a:txBody>
                    <a:bodyPr/>
                    <a:lstStyle/>
                    <a:p>
                      <a:pPr algn="l" fontAlgn="b">
                        <a:buNone/>
                      </a:pPr>
                      <a:r>
                        <a:rPr lang="da-DK" sz="800" b="0" i="0" u="none" strike="noStrike" dirty="0">
                          <a:solidFill>
                            <a:srgbClr val="000000"/>
                          </a:solidFill>
                          <a:effectLst/>
                          <a:latin typeface="Aptos Narrow" panose="020B0004020202020204" pitchFamily="34" charset="0"/>
                        </a:rPr>
                        <a:t>Vil ingen bo i boligerne, skal de ombygges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7261220"/>
                  </a:ext>
                </a:extLst>
              </a:tr>
              <a:tr h="211205">
                <a:tc>
                  <a:txBody>
                    <a:bodyPr/>
                    <a:lstStyle/>
                    <a:p>
                      <a:pPr algn="l" fontAlgn="b">
                        <a:buNone/>
                      </a:pPr>
                      <a:r>
                        <a:rPr lang="da-DK" sz="800" b="0" i="0" u="none" strike="noStrike" dirty="0">
                          <a:solidFill>
                            <a:srgbClr val="000000"/>
                          </a:solidFill>
                          <a:effectLst/>
                          <a:latin typeface="Aptos Narrow" panose="020B0004020202020204" pitchFamily="34" charset="0"/>
                        </a:rPr>
                        <a:t>Ved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7231816"/>
                  </a:ext>
                </a:extLst>
              </a:tr>
            </a:tbl>
          </a:graphicData>
        </a:graphic>
      </p:graphicFrame>
    </p:spTree>
    <p:extLst>
      <p:ext uri="{BB962C8B-B14F-4D97-AF65-F5344CB8AC3E}">
        <p14:creationId xmlns:p14="http://schemas.microsoft.com/office/powerpoint/2010/main" val="4065609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C8BDE-0671-F8B3-9B34-4CF85887254D}"/>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243BC996-0522-2F4D-5AAB-B415D53191E0}"/>
              </a:ext>
            </a:extLst>
          </p:cNvPr>
          <p:cNvSpPr txBox="1"/>
          <p:nvPr/>
        </p:nvSpPr>
        <p:spPr>
          <a:xfrm>
            <a:off x="8579" y="1650043"/>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hvad deltagerne fra landkommunerne mener, hvad der skal ske med de tomme boliger?</a:t>
            </a:r>
          </a:p>
        </p:txBody>
      </p:sp>
      <p:pic>
        <p:nvPicPr>
          <p:cNvPr id="6" name="Billede 5">
            <a:extLst>
              <a:ext uri="{FF2B5EF4-FFF2-40B4-BE49-F238E27FC236}">
                <a16:creationId xmlns:a16="http://schemas.microsoft.com/office/drawing/2014/main" id="{858DB540-1A70-DFF7-CDB3-986764628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27B0C475-11EC-C18D-4291-9508167B711A}"/>
              </a:ext>
            </a:extLst>
          </p:cNvPr>
          <p:cNvSpPr txBox="1"/>
          <p:nvPr/>
        </p:nvSpPr>
        <p:spPr>
          <a:xfrm>
            <a:off x="2326741" y="628415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Hvad synes du, der skal ske med de tomme boliger?</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36,3 % af de adspurgte fra Landkommunerne synes, at de tomme boliger skal renoveres og gøres attraktive. (n=1.006)</a:t>
            </a:r>
          </a:p>
        </p:txBody>
      </p:sp>
      <p:sp>
        <p:nvSpPr>
          <p:cNvPr id="13" name="Pladsholder til diasnummer 2">
            <a:extLst>
              <a:ext uri="{FF2B5EF4-FFF2-40B4-BE49-F238E27FC236}">
                <a16:creationId xmlns:a16="http://schemas.microsoft.com/office/drawing/2014/main" id="{E4064A83-F897-561B-79D5-0D427B893FD3}"/>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13</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AE03AE6F-205A-0D30-F3B8-B209B7B50594}"/>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927EDC3D-9015-D16E-EF57-A91A72D43B5F}"/>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7. Hvad synes du, der skal ske med de tomme boliger?</a:t>
            </a:r>
          </a:p>
        </p:txBody>
      </p:sp>
      <p:sp>
        <p:nvSpPr>
          <p:cNvPr id="2" name="Tekstfelt 1">
            <a:extLst>
              <a:ext uri="{FF2B5EF4-FFF2-40B4-BE49-F238E27FC236}">
                <a16:creationId xmlns:a16="http://schemas.microsoft.com/office/drawing/2014/main" id="{8906CFEF-C287-D248-9016-AC3A0180F953}"/>
              </a:ext>
            </a:extLst>
          </p:cNvPr>
          <p:cNvSpPr txBox="1"/>
          <p:nvPr/>
        </p:nvSpPr>
        <p:spPr>
          <a:xfrm>
            <a:off x="2326741" y="226337"/>
            <a:ext cx="8229600" cy="478849"/>
          </a:xfrm>
          <a:prstGeom prst="rect">
            <a:avLst/>
          </a:prstGeom>
          <a:noFill/>
        </p:spPr>
        <p:txBody>
          <a:bodyPr wrap="square" rtlCol="0">
            <a:spAutoFit/>
          </a:bodyPr>
          <a:lstStyle/>
          <a:p>
            <a:pPr>
              <a:lnSpc>
                <a:spcPct val="107000"/>
              </a:lnSpc>
              <a:spcAft>
                <a:spcPts val="800"/>
              </a:spcAft>
            </a:pPr>
            <a:r>
              <a:rPr lang="da-DK" sz="1200" dirty="0"/>
              <a:t>En del af landets mindre kommuner oplever en betydelig fraflytning af borgere til større byer. Det medfører at både private ejerboliger og udlejningsboliger står tomme.  Nu kommer der en række spørgsmål om boliger, der står tomme.</a:t>
            </a:r>
          </a:p>
        </p:txBody>
      </p:sp>
      <p:pic>
        <p:nvPicPr>
          <p:cNvPr id="9" name="Billede 8" descr="BL.png">
            <a:extLst>
              <a:ext uri="{FF2B5EF4-FFF2-40B4-BE49-F238E27FC236}">
                <a16:creationId xmlns:a16="http://schemas.microsoft.com/office/drawing/2014/main" id="{99ABE48B-E25F-52C5-06D6-7A310E336838}"/>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7" name="Diagram 6">
            <a:extLst>
              <a:ext uri="{FF2B5EF4-FFF2-40B4-BE49-F238E27FC236}">
                <a16:creationId xmlns:a16="http://schemas.microsoft.com/office/drawing/2014/main" id="{EF753B68-69B3-40C4-5A98-CC6DFF9FC310}"/>
              </a:ext>
            </a:extLst>
          </p:cNvPr>
          <p:cNvGraphicFramePr>
            <a:graphicFrameLocks/>
          </p:cNvGraphicFramePr>
          <p:nvPr/>
        </p:nvGraphicFramePr>
        <p:xfrm>
          <a:off x="2326741" y="904623"/>
          <a:ext cx="9079196" cy="37756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el 9">
            <a:extLst>
              <a:ext uri="{FF2B5EF4-FFF2-40B4-BE49-F238E27FC236}">
                <a16:creationId xmlns:a16="http://schemas.microsoft.com/office/drawing/2014/main" id="{21AD5C35-3F55-CBBC-5BBC-9FA4A3342718}"/>
              </a:ext>
            </a:extLst>
          </p:cNvPr>
          <p:cNvGraphicFramePr>
            <a:graphicFrameLocks noGrp="1"/>
          </p:cNvGraphicFramePr>
          <p:nvPr>
            <p:extLst>
              <p:ext uri="{D42A27DB-BD31-4B8C-83A1-F6EECF244321}">
                <p14:modId xmlns:p14="http://schemas.microsoft.com/office/powerpoint/2010/main" val="3348271211"/>
              </p:ext>
            </p:extLst>
          </p:nvPr>
        </p:nvGraphicFramePr>
        <p:xfrm>
          <a:off x="218577" y="4818647"/>
          <a:ext cx="11319711" cy="1064375"/>
        </p:xfrm>
        <a:graphic>
          <a:graphicData uri="http://schemas.openxmlformats.org/drawingml/2006/table">
            <a:tbl>
              <a:tblPr/>
              <a:tblGrid>
                <a:gridCol w="2335606">
                  <a:extLst>
                    <a:ext uri="{9D8B030D-6E8A-4147-A177-3AD203B41FA5}">
                      <a16:colId xmlns:a16="http://schemas.microsoft.com/office/drawing/2014/main" val="460623184"/>
                    </a:ext>
                  </a:extLst>
                </a:gridCol>
                <a:gridCol w="618041">
                  <a:extLst>
                    <a:ext uri="{9D8B030D-6E8A-4147-A177-3AD203B41FA5}">
                      <a16:colId xmlns:a16="http://schemas.microsoft.com/office/drawing/2014/main" val="2897907277"/>
                    </a:ext>
                  </a:extLst>
                </a:gridCol>
                <a:gridCol w="597576">
                  <a:extLst>
                    <a:ext uri="{9D8B030D-6E8A-4147-A177-3AD203B41FA5}">
                      <a16:colId xmlns:a16="http://schemas.microsoft.com/office/drawing/2014/main" val="4065856813"/>
                    </a:ext>
                  </a:extLst>
                </a:gridCol>
                <a:gridCol w="597576">
                  <a:extLst>
                    <a:ext uri="{9D8B030D-6E8A-4147-A177-3AD203B41FA5}">
                      <a16:colId xmlns:a16="http://schemas.microsoft.com/office/drawing/2014/main" val="2426367048"/>
                    </a:ext>
                  </a:extLst>
                </a:gridCol>
                <a:gridCol w="597576">
                  <a:extLst>
                    <a:ext uri="{9D8B030D-6E8A-4147-A177-3AD203B41FA5}">
                      <a16:colId xmlns:a16="http://schemas.microsoft.com/office/drawing/2014/main" val="1023378592"/>
                    </a:ext>
                  </a:extLst>
                </a:gridCol>
                <a:gridCol w="597576">
                  <a:extLst>
                    <a:ext uri="{9D8B030D-6E8A-4147-A177-3AD203B41FA5}">
                      <a16:colId xmlns:a16="http://schemas.microsoft.com/office/drawing/2014/main" val="3271556476"/>
                    </a:ext>
                  </a:extLst>
                </a:gridCol>
                <a:gridCol w="597576">
                  <a:extLst>
                    <a:ext uri="{9D8B030D-6E8A-4147-A177-3AD203B41FA5}">
                      <a16:colId xmlns:a16="http://schemas.microsoft.com/office/drawing/2014/main" val="3780762848"/>
                    </a:ext>
                  </a:extLst>
                </a:gridCol>
                <a:gridCol w="597576">
                  <a:extLst>
                    <a:ext uri="{9D8B030D-6E8A-4147-A177-3AD203B41FA5}">
                      <a16:colId xmlns:a16="http://schemas.microsoft.com/office/drawing/2014/main" val="3578592883"/>
                    </a:ext>
                  </a:extLst>
                </a:gridCol>
                <a:gridCol w="597576">
                  <a:extLst>
                    <a:ext uri="{9D8B030D-6E8A-4147-A177-3AD203B41FA5}">
                      <a16:colId xmlns:a16="http://schemas.microsoft.com/office/drawing/2014/main" val="3820374562"/>
                    </a:ext>
                  </a:extLst>
                </a:gridCol>
                <a:gridCol w="597576">
                  <a:extLst>
                    <a:ext uri="{9D8B030D-6E8A-4147-A177-3AD203B41FA5}">
                      <a16:colId xmlns:a16="http://schemas.microsoft.com/office/drawing/2014/main" val="580710912"/>
                    </a:ext>
                  </a:extLst>
                </a:gridCol>
                <a:gridCol w="597576">
                  <a:extLst>
                    <a:ext uri="{9D8B030D-6E8A-4147-A177-3AD203B41FA5}">
                      <a16:colId xmlns:a16="http://schemas.microsoft.com/office/drawing/2014/main" val="2376801460"/>
                    </a:ext>
                  </a:extLst>
                </a:gridCol>
                <a:gridCol w="597576">
                  <a:extLst>
                    <a:ext uri="{9D8B030D-6E8A-4147-A177-3AD203B41FA5}">
                      <a16:colId xmlns:a16="http://schemas.microsoft.com/office/drawing/2014/main" val="4076957038"/>
                    </a:ext>
                  </a:extLst>
                </a:gridCol>
                <a:gridCol w="597576">
                  <a:extLst>
                    <a:ext uri="{9D8B030D-6E8A-4147-A177-3AD203B41FA5}">
                      <a16:colId xmlns:a16="http://schemas.microsoft.com/office/drawing/2014/main" val="554225129"/>
                    </a:ext>
                  </a:extLst>
                </a:gridCol>
                <a:gridCol w="597576">
                  <a:extLst>
                    <a:ext uri="{9D8B030D-6E8A-4147-A177-3AD203B41FA5}">
                      <a16:colId xmlns:a16="http://schemas.microsoft.com/office/drawing/2014/main" val="1305973283"/>
                    </a:ext>
                  </a:extLst>
                </a:gridCol>
                <a:gridCol w="597576">
                  <a:extLst>
                    <a:ext uri="{9D8B030D-6E8A-4147-A177-3AD203B41FA5}">
                      <a16:colId xmlns:a16="http://schemas.microsoft.com/office/drawing/2014/main" val="1521961837"/>
                    </a:ext>
                  </a:extLst>
                </a:gridCol>
                <a:gridCol w="597576">
                  <a:extLst>
                    <a:ext uri="{9D8B030D-6E8A-4147-A177-3AD203B41FA5}">
                      <a16:colId xmlns:a16="http://schemas.microsoft.com/office/drawing/2014/main" val="3676135220"/>
                    </a:ext>
                  </a:extLst>
                </a:gridCol>
              </a:tblGrid>
              <a:tr h="100802">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681459667"/>
                  </a:ext>
                </a:extLst>
              </a:tr>
              <a:tr h="194908">
                <a:tc>
                  <a:txBody>
                    <a:bodyPr/>
                    <a:lstStyle/>
                    <a:p>
                      <a:pPr algn="l" fontAlgn="b">
                        <a:buNone/>
                      </a:pPr>
                      <a:r>
                        <a:rPr lang="da-DK" sz="800" b="1" i="0" u="none" strike="noStrike" dirty="0">
                          <a:solidFill>
                            <a:srgbClr val="000000"/>
                          </a:solidFill>
                          <a:effectLst/>
                          <a:latin typeface="Aptos Narrow" panose="020B0004020202020204" pitchFamily="34" charset="0"/>
                        </a:rPr>
                        <a:t>7 Hvad synes du der skal ske med de tomme boliger?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4563778"/>
                  </a:ext>
                </a:extLst>
              </a:tr>
              <a:tr h="172747">
                <a:tc>
                  <a:txBody>
                    <a:bodyPr/>
                    <a:lstStyle/>
                    <a:p>
                      <a:pPr algn="l" fontAlgn="b">
                        <a:buNone/>
                      </a:pPr>
                      <a:r>
                        <a:rPr lang="da-DK" sz="800" b="0" i="0" u="none" strike="noStrike" dirty="0">
                          <a:solidFill>
                            <a:srgbClr val="000000"/>
                          </a:solidFill>
                          <a:effectLst/>
                          <a:latin typeface="Aptos Narrow" panose="020B0004020202020204" pitchFamily="34" charset="0"/>
                        </a:rPr>
                        <a:t>Tomme boliger bør Danmarks efter flere år nedrives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811254"/>
                  </a:ext>
                </a:extLst>
              </a:tr>
              <a:tr h="172747">
                <a:tc>
                  <a:txBody>
                    <a:bodyPr/>
                    <a:lstStyle/>
                    <a:p>
                      <a:pPr algn="l" fontAlgn="b">
                        <a:buNone/>
                      </a:pPr>
                      <a:r>
                        <a:rPr lang="da-DK" sz="800" b="0" i="0" u="none" strike="noStrike" dirty="0">
                          <a:solidFill>
                            <a:srgbClr val="000000"/>
                          </a:solidFill>
                          <a:effectLst/>
                          <a:latin typeface="Aptos Narrow" panose="020B0004020202020204" pitchFamily="34" charset="0"/>
                        </a:rPr>
                        <a:t>Tomme boliger skal renoveres og gøres attraktive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8659192"/>
                  </a:ext>
                </a:extLst>
              </a:tr>
              <a:tr h="172747">
                <a:tc>
                  <a:txBody>
                    <a:bodyPr/>
                    <a:lstStyle/>
                    <a:p>
                      <a:pPr algn="l" fontAlgn="b">
                        <a:buNone/>
                      </a:pPr>
                      <a:r>
                        <a:rPr lang="da-DK" sz="800" b="0" i="0" u="none" strike="noStrike" dirty="0">
                          <a:solidFill>
                            <a:srgbClr val="000000"/>
                          </a:solidFill>
                          <a:effectLst/>
                          <a:latin typeface="Aptos Narrow" panose="020B0004020202020204" pitchFamily="34" charset="0"/>
                        </a:rPr>
                        <a:t>Vil ingen bo i boligerne, skal de ombygges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7261220"/>
                  </a:ext>
                </a:extLst>
              </a:tr>
              <a:tr h="163022">
                <a:tc>
                  <a:txBody>
                    <a:bodyPr/>
                    <a:lstStyle/>
                    <a:p>
                      <a:pPr algn="l" fontAlgn="b">
                        <a:buNone/>
                      </a:pPr>
                      <a:r>
                        <a:rPr lang="da-DK" sz="800" b="0" i="0" u="none" strike="noStrike" dirty="0">
                          <a:solidFill>
                            <a:srgbClr val="000000"/>
                          </a:solidFill>
                          <a:effectLst/>
                          <a:latin typeface="Aptos Narrow" panose="020B0004020202020204" pitchFamily="34" charset="0"/>
                        </a:rPr>
                        <a:t>Ved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7231816"/>
                  </a:ext>
                </a:extLst>
              </a:tr>
            </a:tbl>
          </a:graphicData>
        </a:graphic>
      </p:graphicFrame>
    </p:spTree>
    <p:extLst>
      <p:ext uri="{BB962C8B-B14F-4D97-AF65-F5344CB8AC3E}">
        <p14:creationId xmlns:p14="http://schemas.microsoft.com/office/powerpoint/2010/main" val="278662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861774"/>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fra Landkommunerne forventer at få en tilfredsstillende pris for deres bolig.</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326741" y="628415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Hvis du skal flytte, regner du så med at få en tilfredsstillende pris fra din bolig?</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70,3 % af de adspurgte fra Landkummerne, forventer at få en tilfredsstillende pris for deres bolig. (n=599)</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14</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8. Hvis du skal flytte, regner du så med at få en tilfredsstillende pris for din bolig??</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7" name="Tekstfelt 6">
            <a:extLst>
              <a:ext uri="{FF2B5EF4-FFF2-40B4-BE49-F238E27FC236}">
                <a16:creationId xmlns:a16="http://schemas.microsoft.com/office/drawing/2014/main" id="{A8EAD76C-8531-4047-0BE0-313A35638911}"/>
              </a:ext>
            </a:extLst>
          </p:cNvPr>
          <p:cNvSpPr txBox="1"/>
          <p:nvPr/>
        </p:nvSpPr>
        <p:spPr>
          <a:xfrm>
            <a:off x="2480650" y="280657"/>
            <a:ext cx="6907794" cy="371214"/>
          </a:xfrm>
          <a:prstGeom prst="rect">
            <a:avLst/>
          </a:prstGeom>
          <a:noFill/>
        </p:spPr>
        <p:txBody>
          <a:bodyPr wrap="square" rtlCol="0">
            <a:spAutoFit/>
          </a:bodyPr>
          <a:lstStyle/>
          <a:p>
            <a:r>
              <a:rPr lang="da-DK" dirty="0"/>
              <a:t>Spørgsmålet er kun stillet til de personer, som bor i eget hus.</a:t>
            </a:r>
          </a:p>
        </p:txBody>
      </p:sp>
      <p:graphicFrame>
        <p:nvGraphicFramePr>
          <p:cNvPr id="2" name="Diagram 1">
            <a:extLst>
              <a:ext uri="{FF2B5EF4-FFF2-40B4-BE49-F238E27FC236}">
                <a16:creationId xmlns:a16="http://schemas.microsoft.com/office/drawing/2014/main" id="{CB1D446F-BAAF-4DCB-BA74-827F1D14532D}"/>
              </a:ext>
            </a:extLst>
          </p:cNvPr>
          <p:cNvGraphicFramePr>
            <a:graphicFrameLocks/>
          </p:cNvGraphicFramePr>
          <p:nvPr>
            <p:extLst>
              <p:ext uri="{D42A27DB-BD31-4B8C-83A1-F6EECF244321}">
                <p14:modId xmlns:p14="http://schemas.microsoft.com/office/powerpoint/2010/main" val="3152322551"/>
              </p:ext>
            </p:extLst>
          </p:nvPr>
        </p:nvGraphicFramePr>
        <p:xfrm>
          <a:off x="2114800" y="671635"/>
          <a:ext cx="9273089" cy="40417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64F2557B-61A4-0E68-DFD7-1B3391BAE8EB}"/>
              </a:ext>
            </a:extLst>
          </p:cNvPr>
          <p:cNvGraphicFramePr>
            <a:graphicFrameLocks noGrp="1"/>
          </p:cNvGraphicFramePr>
          <p:nvPr>
            <p:extLst>
              <p:ext uri="{D42A27DB-BD31-4B8C-83A1-F6EECF244321}">
                <p14:modId xmlns:p14="http://schemas.microsoft.com/office/powerpoint/2010/main" val="847372746"/>
              </p:ext>
            </p:extLst>
          </p:nvPr>
        </p:nvGraphicFramePr>
        <p:xfrm>
          <a:off x="103696" y="5129053"/>
          <a:ext cx="11170315" cy="952500"/>
        </p:xfrm>
        <a:graphic>
          <a:graphicData uri="http://schemas.openxmlformats.org/drawingml/2006/table">
            <a:tbl>
              <a:tblPr/>
              <a:tblGrid>
                <a:gridCol w="2770673">
                  <a:extLst>
                    <a:ext uri="{9D8B030D-6E8A-4147-A177-3AD203B41FA5}">
                      <a16:colId xmlns:a16="http://schemas.microsoft.com/office/drawing/2014/main" val="2903378382"/>
                    </a:ext>
                  </a:extLst>
                </a:gridCol>
                <a:gridCol w="1189220">
                  <a:extLst>
                    <a:ext uri="{9D8B030D-6E8A-4147-A177-3AD203B41FA5}">
                      <a16:colId xmlns:a16="http://schemas.microsoft.com/office/drawing/2014/main" val="238803604"/>
                    </a:ext>
                  </a:extLst>
                </a:gridCol>
                <a:gridCol w="801158">
                  <a:extLst>
                    <a:ext uri="{9D8B030D-6E8A-4147-A177-3AD203B41FA5}">
                      <a16:colId xmlns:a16="http://schemas.microsoft.com/office/drawing/2014/main" val="2965059215"/>
                    </a:ext>
                  </a:extLst>
                </a:gridCol>
                <a:gridCol w="801158">
                  <a:extLst>
                    <a:ext uri="{9D8B030D-6E8A-4147-A177-3AD203B41FA5}">
                      <a16:colId xmlns:a16="http://schemas.microsoft.com/office/drawing/2014/main" val="1969758764"/>
                    </a:ext>
                  </a:extLst>
                </a:gridCol>
                <a:gridCol w="801158">
                  <a:extLst>
                    <a:ext uri="{9D8B030D-6E8A-4147-A177-3AD203B41FA5}">
                      <a16:colId xmlns:a16="http://schemas.microsoft.com/office/drawing/2014/main" val="1214762197"/>
                    </a:ext>
                  </a:extLst>
                </a:gridCol>
                <a:gridCol w="801158">
                  <a:extLst>
                    <a:ext uri="{9D8B030D-6E8A-4147-A177-3AD203B41FA5}">
                      <a16:colId xmlns:a16="http://schemas.microsoft.com/office/drawing/2014/main" val="1786198165"/>
                    </a:ext>
                  </a:extLst>
                </a:gridCol>
                <a:gridCol w="801158">
                  <a:extLst>
                    <a:ext uri="{9D8B030D-6E8A-4147-A177-3AD203B41FA5}">
                      <a16:colId xmlns:a16="http://schemas.microsoft.com/office/drawing/2014/main" val="3828572836"/>
                    </a:ext>
                  </a:extLst>
                </a:gridCol>
                <a:gridCol w="801158">
                  <a:extLst>
                    <a:ext uri="{9D8B030D-6E8A-4147-A177-3AD203B41FA5}">
                      <a16:colId xmlns:a16="http://schemas.microsoft.com/office/drawing/2014/main" val="2591470460"/>
                    </a:ext>
                  </a:extLst>
                </a:gridCol>
                <a:gridCol w="801158">
                  <a:extLst>
                    <a:ext uri="{9D8B030D-6E8A-4147-A177-3AD203B41FA5}">
                      <a16:colId xmlns:a16="http://schemas.microsoft.com/office/drawing/2014/main" val="1837428650"/>
                    </a:ext>
                  </a:extLst>
                </a:gridCol>
                <a:gridCol w="801158">
                  <a:extLst>
                    <a:ext uri="{9D8B030D-6E8A-4147-A177-3AD203B41FA5}">
                      <a16:colId xmlns:a16="http://schemas.microsoft.com/office/drawing/2014/main" val="3016213901"/>
                    </a:ext>
                  </a:extLst>
                </a:gridCol>
                <a:gridCol w="801158">
                  <a:extLst>
                    <a:ext uri="{9D8B030D-6E8A-4147-A177-3AD203B41FA5}">
                      <a16:colId xmlns:a16="http://schemas.microsoft.com/office/drawing/2014/main" val="494448049"/>
                    </a:ext>
                  </a:extLst>
                </a:gridCol>
              </a:tblGrid>
              <a:tr h="190500">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a:txBody>
                    <a:bodyPr/>
                    <a:lstStyle/>
                    <a:p>
                      <a:pPr algn="l" fontAlgn="b">
                        <a:buNone/>
                      </a:pPr>
                      <a:r>
                        <a:rPr lang="da-DK" sz="800" b="1" i="0" u="none" strike="noStrike" dirty="0">
                          <a:solidFill>
                            <a:srgbClr val="000000"/>
                          </a:solidFill>
                          <a:effectLst/>
                          <a:latin typeface="Aptos Narrow" panose="020B0004020202020204" pitchFamily="34" charset="0"/>
                        </a:rPr>
                        <a:t>Bolig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0775737"/>
                  </a:ext>
                </a:extLst>
              </a:tr>
              <a:tr h="190500">
                <a:tc>
                  <a:txBody>
                    <a:bodyPr/>
                    <a:lstStyle/>
                    <a:p>
                      <a:pPr algn="l" fontAlgn="b">
                        <a:buNone/>
                      </a:pPr>
                      <a:r>
                        <a:rPr lang="da-DK" sz="800" b="1" i="0" u="none" strike="noStrike" dirty="0">
                          <a:solidFill>
                            <a:srgbClr val="000000"/>
                          </a:solidFill>
                          <a:effectLst/>
                          <a:latin typeface="Aptos Narrow" panose="020B0004020202020204" pitchFamily="34" charset="0"/>
                        </a:rPr>
                        <a:t>8 Hvis du skal flytte, forventer du så en god pris?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8513806"/>
                  </a:ext>
                </a:extLst>
              </a:tr>
              <a:tr h="190500">
                <a:tc>
                  <a:txBody>
                    <a:bodyPr/>
                    <a:lstStyle/>
                    <a:p>
                      <a:pPr algn="l" fontAlgn="b">
                        <a:buNone/>
                      </a:pPr>
                      <a:r>
                        <a:rPr lang="da-DK" sz="800" b="0" i="0" u="none" strike="noStrike" dirty="0">
                          <a:solidFill>
                            <a:srgbClr val="000000"/>
                          </a:solidFill>
                          <a:effectLst/>
                          <a:latin typeface="Aptos Narrow" panose="020B0004020202020204" pitchFamily="34" charset="0"/>
                        </a:rPr>
                        <a:t>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6221998"/>
                  </a:ext>
                </a:extLst>
              </a:tr>
              <a:tr h="190500">
                <a:tc>
                  <a:txBody>
                    <a:bodyPr/>
                    <a:lstStyle/>
                    <a:p>
                      <a:pPr algn="l" fontAlgn="b">
                        <a:buNone/>
                      </a:pPr>
                      <a:r>
                        <a:rPr lang="da-DK" sz="800" b="0" i="0" u="none" strike="noStrike" dirty="0">
                          <a:solidFill>
                            <a:srgbClr val="000000"/>
                          </a:solidFill>
                          <a:effectLst/>
                          <a:latin typeface="Aptos Narrow" panose="020B0004020202020204" pitchFamily="34" charset="0"/>
                        </a:rPr>
                        <a:t>Nej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852490"/>
                  </a:ext>
                </a:extLst>
              </a:tr>
              <a:tr h="190500">
                <a:tc>
                  <a:txBody>
                    <a:bodyPr/>
                    <a:lstStyle/>
                    <a:p>
                      <a:pPr algn="l" fontAlgn="b">
                        <a:buNone/>
                      </a:pPr>
                      <a:r>
                        <a:rPr lang="da-DK" sz="800" b="0" i="0" u="none" strike="noStrike" dirty="0">
                          <a:solidFill>
                            <a:srgbClr val="000000"/>
                          </a:solidFill>
                          <a:effectLst/>
                          <a:latin typeface="Aptos Narrow" panose="020B0004020202020204" pitchFamily="34" charset="0"/>
                        </a:rPr>
                        <a:t>Ved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2506421"/>
                  </a:ext>
                </a:extLst>
              </a:tr>
            </a:tbl>
          </a:graphicData>
        </a:graphic>
      </p:graphicFrame>
    </p:spTree>
    <p:extLst>
      <p:ext uri="{BB962C8B-B14F-4D97-AF65-F5344CB8AC3E}">
        <p14:creationId xmlns:p14="http://schemas.microsoft.com/office/powerpoint/2010/main" val="92857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70757"/>
            <a:ext cx="1916505" cy="861774"/>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deltagernes synes, at deres kommune i tilstrækkelig grad understøtter de små bysamfund.</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022359" y="6284150"/>
            <a:ext cx="9515920" cy="507831"/>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Synes du, at din kommune i tilstrækkelig grad understøtter de små bysamfund?</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9,9 % af deltagerne fra landkommunerne ikke synes at deres kommune understøtter de små bysamfund. Omvendt synes 14,2 %, at deres kommune gør tilstrækkeligt. (n=1.006)</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15</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497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9. Synes du, at din kommune i tilstrækkelig grad understøtter de små bysamfund?</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Diagram 4">
            <a:extLst>
              <a:ext uri="{FF2B5EF4-FFF2-40B4-BE49-F238E27FC236}">
                <a16:creationId xmlns:a16="http://schemas.microsoft.com/office/drawing/2014/main" id="{842D2F7C-ABF5-4A5B-AED9-02F37303C225}"/>
              </a:ext>
            </a:extLst>
          </p:cNvPr>
          <p:cNvGraphicFramePr>
            <a:graphicFrameLocks/>
          </p:cNvGraphicFramePr>
          <p:nvPr>
            <p:extLst>
              <p:ext uri="{D42A27DB-BD31-4B8C-83A1-F6EECF244321}">
                <p14:modId xmlns:p14="http://schemas.microsoft.com/office/powerpoint/2010/main" val="4191153838"/>
              </p:ext>
            </p:extLst>
          </p:nvPr>
        </p:nvGraphicFramePr>
        <p:xfrm>
          <a:off x="2397542" y="338026"/>
          <a:ext cx="8894095" cy="42700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91E876B7-BF2F-C2DD-D40F-BFA03559F7A5}"/>
              </a:ext>
            </a:extLst>
          </p:cNvPr>
          <p:cNvGraphicFramePr>
            <a:graphicFrameLocks noGrp="1"/>
          </p:cNvGraphicFramePr>
          <p:nvPr>
            <p:extLst>
              <p:ext uri="{D42A27DB-BD31-4B8C-83A1-F6EECF244321}">
                <p14:modId xmlns:p14="http://schemas.microsoft.com/office/powerpoint/2010/main" val="3502475297"/>
              </p:ext>
            </p:extLst>
          </p:nvPr>
        </p:nvGraphicFramePr>
        <p:xfrm>
          <a:off x="170450" y="4722163"/>
          <a:ext cx="11367828" cy="1355230"/>
        </p:xfrm>
        <a:graphic>
          <a:graphicData uri="http://schemas.openxmlformats.org/drawingml/2006/table">
            <a:tbl>
              <a:tblPr/>
              <a:tblGrid>
                <a:gridCol w="2075405">
                  <a:extLst>
                    <a:ext uri="{9D8B030D-6E8A-4147-A177-3AD203B41FA5}">
                      <a16:colId xmlns:a16="http://schemas.microsoft.com/office/drawing/2014/main" val="3150000705"/>
                    </a:ext>
                  </a:extLst>
                </a:gridCol>
                <a:gridCol w="890799">
                  <a:extLst>
                    <a:ext uri="{9D8B030D-6E8A-4147-A177-3AD203B41FA5}">
                      <a16:colId xmlns:a16="http://schemas.microsoft.com/office/drawing/2014/main" val="3635135369"/>
                    </a:ext>
                  </a:extLst>
                </a:gridCol>
                <a:gridCol w="600116">
                  <a:extLst>
                    <a:ext uri="{9D8B030D-6E8A-4147-A177-3AD203B41FA5}">
                      <a16:colId xmlns:a16="http://schemas.microsoft.com/office/drawing/2014/main" val="2535474874"/>
                    </a:ext>
                  </a:extLst>
                </a:gridCol>
                <a:gridCol w="600116">
                  <a:extLst>
                    <a:ext uri="{9D8B030D-6E8A-4147-A177-3AD203B41FA5}">
                      <a16:colId xmlns:a16="http://schemas.microsoft.com/office/drawing/2014/main" val="227051828"/>
                    </a:ext>
                  </a:extLst>
                </a:gridCol>
                <a:gridCol w="600116">
                  <a:extLst>
                    <a:ext uri="{9D8B030D-6E8A-4147-A177-3AD203B41FA5}">
                      <a16:colId xmlns:a16="http://schemas.microsoft.com/office/drawing/2014/main" val="910291972"/>
                    </a:ext>
                  </a:extLst>
                </a:gridCol>
                <a:gridCol w="600116">
                  <a:extLst>
                    <a:ext uri="{9D8B030D-6E8A-4147-A177-3AD203B41FA5}">
                      <a16:colId xmlns:a16="http://schemas.microsoft.com/office/drawing/2014/main" val="221735110"/>
                    </a:ext>
                  </a:extLst>
                </a:gridCol>
                <a:gridCol w="600116">
                  <a:extLst>
                    <a:ext uri="{9D8B030D-6E8A-4147-A177-3AD203B41FA5}">
                      <a16:colId xmlns:a16="http://schemas.microsoft.com/office/drawing/2014/main" val="22600208"/>
                    </a:ext>
                  </a:extLst>
                </a:gridCol>
                <a:gridCol w="600116">
                  <a:extLst>
                    <a:ext uri="{9D8B030D-6E8A-4147-A177-3AD203B41FA5}">
                      <a16:colId xmlns:a16="http://schemas.microsoft.com/office/drawing/2014/main" val="3798574853"/>
                    </a:ext>
                  </a:extLst>
                </a:gridCol>
                <a:gridCol w="600116">
                  <a:extLst>
                    <a:ext uri="{9D8B030D-6E8A-4147-A177-3AD203B41FA5}">
                      <a16:colId xmlns:a16="http://schemas.microsoft.com/office/drawing/2014/main" val="485513881"/>
                    </a:ext>
                  </a:extLst>
                </a:gridCol>
                <a:gridCol w="600116">
                  <a:extLst>
                    <a:ext uri="{9D8B030D-6E8A-4147-A177-3AD203B41FA5}">
                      <a16:colId xmlns:a16="http://schemas.microsoft.com/office/drawing/2014/main" val="2739469618"/>
                    </a:ext>
                  </a:extLst>
                </a:gridCol>
                <a:gridCol w="600116">
                  <a:extLst>
                    <a:ext uri="{9D8B030D-6E8A-4147-A177-3AD203B41FA5}">
                      <a16:colId xmlns:a16="http://schemas.microsoft.com/office/drawing/2014/main" val="344184087"/>
                    </a:ext>
                  </a:extLst>
                </a:gridCol>
                <a:gridCol w="600116">
                  <a:extLst>
                    <a:ext uri="{9D8B030D-6E8A-4147-A177-3AD203B41FA5}">
                      <a16:colId xmlns:a16="http://schemas.microsoft.com/office/drawing/2014/main" val="60379375"/>
                    </a:ext>
                  </a:extLst>
                </a:gridCol>
                <a:gridCol w="600116">
                  <a:extLst>
                    <a:ext uri="{9D8B030D-6E8A-4147-A177-3AD203B41FA5}">
                      <a16:colId xmlns:a16="http://schemas.microsoft.com/office/drawing/2014/main" val="2498085572"/>
                    </a:ext>
                  </a:extLst>
                </a:gridCol>
                <a:gridCol w="600116">
                  <a:extLst>
                    <a:ext uri="{9D8B030D-6E8A-4147-A177-3AD203B41FA5}">
                      <a16:colId xmlns:a16="http://schemas.microsoft.com/office/drawing/2014/main" val="645919648"/>
                    </a:ext>
                  </a:extLst>
                </a:gridCol>
                <a:gridCol w="600116">
                  <a:extLst>
                    <a:ext uri="{9D8B030D-6E8A-4147-A177-3AD203B41FA5}">
                      <a16:colId xmlns:a16="http://schemas.microsoft.com/office/drawing/2014/main" val="1787644926"/>
                    </a:ext>
                  </a:extLst>
                </a:gridCol>
                <a:gridCol w="600116">
                  <a:extLst>
                    <a:ext uri="{9D8B030D-6E8A-4147-A177-3AD203B41FA5}">
                      <a16:colId xmlns:a16="http://schemas.microsoft.com/office/drawing/2014/main" val="1705287574"/>
                    </a:ext>
                  </a:extLst>
                </a:gridCol>
              </a:tblGrid>
              <a:tr h="173525">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089450965"/>
                  </a:ext>
                </a:extLst>
              </a:tr>
              <a:tr h="314080">
                <a:tc>
                  <a:txBody>
                    <a:bodyPr/>
                    <a:lstStyle/>
                    <a:p>
                      <a:pPr algn="l" fontAlgn="b">
                        <a:buNone/>
                      </a:pPr>
                      <a:r>
                        <a:rPr lang="da-DK" sz="800" b="1" i="0" u="none" strike="noStrike" dirty="0">
                          <a:solidFill>
                            <a:srgbClr val="000000"/>
                          </a:solidFill>
                          <a:effectLst/>
                          <a:latin typeface="Aptos Narrow" panose="020B0004020202020204" pitchFamily="34" charset="0"/>
                        </a:rPr>
                        <a:t>9. Synes du, at din kommune hjælper de små bysamfund?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6434887"/>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I meget høj grad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127735"/>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I høj grad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570610"/>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I nogen grad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0004148"/>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I mindre grad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4637397"/>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Slet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0233688"/>
                  </a:ext>
                </a:extLst>
              </a:tr>
            </a:tbl>
          </a:graphicData>
        </a:graphic>
      </p:graphicFrame>
    </p:spTree>
    <p:extLst>
      <p:ext uri="{BB962C8B-B14F-4D97-AF65-F5344CB8AC3E}">
        <p14:creationId xmlns:p14="http://schemas.microsoft.com/office/powerpoint/2010/main" val="63665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10735"/>
            <a:ext cx="1916505" cy="147732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hvilke indsatser deltagerne i landkommunerne foretrækker for at få flere til at blive i kommunen eller flytte til kommunen.</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Deltagerne har kunne vælge op til tre indsatser.</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Hvilke indsatser kan få flere til at flytte til din kommune - eller flere til ikke at flytte fra din kommune?</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52,6 % af deltagerne foretrækker ”Mere og bedre kollektiv trafik til at forbinde kommunen internt med verden udenfor. (n=1.006)</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16</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351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10. Hvilke indsatser kan få flere til at flytte til din kommune – eller flere til ikke at flytte fra din kommune?</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C7EFB5C6-A463-4280-956A-D9E526D0C87A}"/>
              </a:ext>
            </a:extLst>
          </p:cNvPr>
          <p:cNvGraphicFramePr>
            <a:graphicFrameLocks/>
          </p:cNvGraphicFramePr>
          <p:nvPr>
            <p:extLst>
              <p:ext uri="{D42A27DB-BD31-4B8C-83A1-F6EECF244321}">
                <p14:modId xmlns:p14="http://schemas.microsoft.com/office/powerpoint/2010/main" val="231948264"/>
              </p:ext>
            </p:extLst>
          </p:nvPr>
        </p:nvGraphicFramePr>
        <p:xfrm>
          <a:off x="2277227" y="519614"/>
          <a:ext cx="9115874" cy="37876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50AC84F6-3C3F-521A-24B2-63A3AEFB2D10}"/>
              </a:ext>
            </a:extLst>
          </p:cNvPr>
          <p:cNvGraphicFramePr>
            <a:graphicFrameLocks noGrp="1"/>
          </p:cNvGraphicFramePr>
          <p:nvPr>
            <p:extLst>
              <p:ext uri="{D42A27DB-BD31-4B8C-83A1-F6EECF244321}">
                <p14:modId xmlns:p14="http://schemas.microsoft.com/office/powerpoint/2010/main" val="3948419494"/>
              </p:ext>
            </p:extLst>
          </p:nvPr>
        </p:nvGraphicFramePr>
        <p:xfrm>
          <a:off x="278735" y="4416382"/>
          <a:ext cx="11271578" cy="1687736"/>
        </p:xfrm>
        <a:graphic>
          <a:graphicData uri="http://schemas.openxmlformats.org/drawingml/2006/table">
            <a:tbl>
              <a:tblPr/>
              <a:tblGrid>
                <a:gridCol w="2057832">
                  <a:extLst>
                    <a:ext uri="{9D8B030D-6E8A-4147-A177-3AD203B41FA5}">
                      <a16:colId xmlns:a16="http://schemas.microsoft.com/office/drawing/2014/main" val="2277252915"/>
                    </a:ext>
                  </a:extLst>
                </a:gridCol>
                <a:gridCol w="883256">
                  <a:extLst>
                    <a:ext uri="{9D8B030D-6E8A-4147-A177-3AD203B41FA5}">
                      <a16:colId xmlns:a16="http://schemas.microsoft.com/office/drawing/2014/main" val="3542884608"/>
                    </a:ext>
                  </a:extLst>
                </a:gridCol>
                <a:gridCol w="595035">
                  <a:extLst>
                    <a:ext uri="{9D8B030D-6E8A-4147-A177-3AD203B41FA5}">
                      <a16:colId xmlns:a16="http://schemas.microsoft.com/office/drawing/2014/main" val="4052714464"/>
                    </a:ext>
                  </a:extLst>
                </a:gridCol>
                <a:gridCol w="595035">
                  <a:extLst>
                    <a:ext uri="{9D8B030D-6E8A-4147-A177-3AD203B41FA5}">
                      <a16:colId xmlns:a16="http://schemas.microsoft.com/office/drawing/2014/main" val="3967859210"/>
                    </a:ext>
                  </a:extLst>
                </a:gridCol>
                <a:gridCol w="595035">
                  <a:extLst>
                    <a:ext uri="{9D8B030D-6E8A-4147-A177-3AD203B41FA5}">
                      <a16:colId xmlns:a16="http://schemas.microsoft.com/office/drawing/2014/main" val="3500217707"/>
                    </a:ext>
                  </a:extLst>
                </a:gridCol>
                <a:gridCol w="595035">
                  <a:extLst>
                    <a:ext uri="{9D8B030D-6E8A-4147-A177-3AD203B41FA5}">
                      <a16:colId xmlns:a16="http://schemas.microsoft.com/office/drawing/2014/main" val="717633827"/>
                    </a:ext>
                  </a:extLst>
                </a:gridCol>
                <a:gridCol w="595035">
                  <a:extLst>
                    <a:ext uri="{9D8B030D-6E8A-4147-A177-3AD203B41FA5}">
                      <a16:colId xmlns:a16="http://schemas.microsoft.com/office/drawing/2014/main" val="36762283"/>
                    </a:ext>
                  </a:extLst>
                </a:gridCol>
                <a:gridCol w="595035">
                  <a:extLst>
                    <a:ext uri="{9D8B030D-6E8A-4147-A177-3AD203B41FA5}">
                      <a16:colId xmlns:a16="http://schemas.microsoft.com/office/drawing/2014/main" val="1899758055"/>
                    </a:ext>
                  </a:extLst>
                </a:gridCol>
                <a:gridCol w="595035">
                  <a:extLst>
                    <a:ext uri="{9D8B030D-6E8A-4147-A177-3AD203B41FA5}">
                      <a16:colId xmlns:a16="http://schemas.microsoft.com/office/drawing/2014/main" val="1547807027"/>
                    </a:ext>
                  </a:extLst>
                </a:gridCol>
                <a:gridCol w="595035">
                  <a:extLst>
                    <a:ext uri="{9D8B030D-6E8A-4147-A177-3AD203B41FA5}">
                      <a16:colId xmlns:a16="http://schemas.microsoft.com/office/drawing/2014/main" val="458660962"/>
                    </a:ext>
                  </a:extLst>
                </a:gridCol>
                <a:gridCol w="595035">
                  <a:extLst>
                    <a:ext uri="{9D8B030D-6E8A-4147-A177-3AD203B41FA5}">
                      <a16:colId xmlns:a16="http://schemas.microsoft.com/office/drawing/2014/main" val="3944085537"/>
                    </a:ext>
                  </a:extLst>
                </a:gridCol>
                <a:gridCol w="595035">
                  <a:extLst>
                    <a:ext uri="{9D8B030D-6E8A-4147-A177-3AD203B41FA5}">
                      <a16:colId xmlns:a16="http://schemas.microsoft.com/office/drawing/2014/main" val="4211893501"/>
                    </a:ext>
                  </a:extLst>
                </a:gridCol>
                <a:gridCol w="595035">
                  <a:extLst>
                    <a:ext uri="{9D8B030D-6E8A-4147-A177-3AD203B41FA5}">
                      <a16:colId xmlns:a16="http://schemas.microsoft.com/office/drawing/2014/main" val="2042517261"/>
                    </a:ext>
                  </a:extLst>
                </a:gridCol>
                <a:gridCol w="595035">
                  <a:extLst>
                    <a:ext uri="{9D8B030D-6E8A-4147-A177-3AD203B41FA5}">
                      <a16:colId xmlns:a16="http://schemas.microsoft.com/office/drawing/2014/main" val="2997453541"/>
                    </a:ext>
                  </a:extLst>
                </a:gridCol>
                <a:gridCol w="595035">
                  <a:extLst>
                    <a:ext uri="{9D8B030D-6E8A-4147-A177-3AD203B41FA5}">
                      <a16:colId xmlns:a16="http://schemas.microsoft.com/office/drawing/2014/main" val="2455274141"/>
                    </a:ext>
                  </a:extLst>
                </a:gridCol>
                <a:gridCol w="595035">
                  <a:extLst>
                    <a:ext uri="{9D8B030D-6E8A-4147-A177-3AD203B41FA5}">
                      <a16:colId xmlns:a16="http://schemas.microsoft.com/office/drawing/2014/main" val="2020932625"/>
                    </a:ext>
                  </a:extLst>
                </a:gridCol>
              </a:tblGrid>
              <a:tr h="64842">
                <a:tc>
                  <a:txBody>
                    <a:bodyPr/>
                    <a:lstStyle/>
                    <a:p>
                      <a:pPr algn="l" fontAlgn="b">
                        <a:buNone/>
                      </a:pPr>
                      <a:r>
                        <a:rPr lang="da-DK" sz="7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7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7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7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7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7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469574496"/>
                  </a:ext>
                </a:extLst>
              </a:tr>
              <a:tr h="124808">
                <a:tc>
                  <a:txBody>
                    <a:bodyPr/>
                    <a:lstStyle/>
                    <a:p>
                      <a:pPr algn="l" fontAlgn="b">
                        <a:buNone/>
                      </a:pPr>
                      <a:r>
                        <a:rPr lang="da-DK" sz="700" b="1" i="0" u="none" strike="noStrike" dirty="0">
                          <a:solidFill>
                            <a:srgbClr val="000000"/>
                          </a:solidFill>
                          <a:effectLst/>
                          <a:latin typeface="Aptos Narrow" panose="020B0004020202020204" pitchFamily="34" charset="0"/>
                        </a:rPr>
                        <a:t>10 Indsatser til flere til kommunen?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7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0731144"/>
                  </a:ext>
                </a:extLst>
              </a:tr>
              <a:tr h="124808">
                <a:tc>
                  <a:txBody>
                    <a:bodyPr/>
                    <a:lstStyle/>
                    <a:p>
                      <a:pPr algn="l" fontAlgn="b">
                        <a:buNone/>
                      </a:pPr>
                      <a:r>
                        <a:rPr lang="da-DK" sz="700" b="0" i="0" u="none" strike="noStrike" dirty="0">
                          <a:solidFill>
                            <a:srgbClr val="000000"/>
                          </a:solidFill>
                          <a:effectLst/>
                          <a:latin typeface="Aptos Narrow" panose="020B0004020202020204" pitchFamily="34" charset="0"/>
                        </a:rPr>
                        <a:t>Et mere varieret boligudbud. Flere tidssvarende og attraktive boliger til alle livsfaser og indkomster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49,7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48,6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54,7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4509557"/>
                  </a:ext>
                </a:extLst>
              </a:tr>
              <a:tr h="124808">
                <a:tc>
                  <a:txBody>
                    <a:bodyPr/>
                    <a:lstStyle/>
                    <a:p>
                      <a:pPr algn="l" fontAlgn="b">
                        <a:buNone/>
                      </a:pPr>
                      <a:r>
                        <a:rPr lang="da-DK" sz="700" b="0" i="0" u="none" strike="noStrike" dirty="0">
                          <a:solidFill>
                            <a:srgbClr val="000000"/>
                          </a:solidFill>
                          <a:effectLst/>
                          <a:latin typeface="Aptos Narrow" panose="020B0004020202020204" pitchFamily="34" charset="0"/>
                        </a:rPr>
                        <a:t>Bedre veje til at forbinde kommunen internt og med verden udenfor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28,5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313002"/>
                  </a:ext>
                </a:extLst>
              </a:tr>
              <a:tr h="124808">
                <a:tc>
                  <a:txBody>
                    <a:bodyPr/>
                    <a:lstStyle/>
                    <a:p>
                      <a:pPr algn="l" fontAlgn="b">
                        <a:buNone/>
                      </a:pPr>
                      <a:r>
                        <a:rPr lang="da-DK" sz="700" b="0" i="0" u="none" strike="noStrike" dirty="0">
                          <a:solidFill>
                            <a:srgbClr val="000000"/>
                          </a:solidFill>
                          <a:effectLst/>
                          <a:latin typeface="Aptos Narrow" panose="020B0004020202020204" pitchFamily="34" charset="0"/>
                        </a:rPr>
                        <a:t>Mere og bedre kollektiv trafik til at forbinde kommunen internt og med verden udenfor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52,6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48,7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4806691"/>
                  </a:ext>
                </a:extLst>
              </a:tr>
              <a:tr h="124808">
                <a:tc>
                  <a:txBody>
                    <a:bodyPr/>
                    <a:lstStyle/>
                    <a:p>
                      <a:pPr algn="l" fontAlgn="b">
                        <a:buNone/>
                      </a:pPr>
                      <a:r>
                        <a:rPr lang="da-DK" sz="700" b="0" i="0" u="none" strike="noStrike" dirty="0">
                          <a:solidFill>
                            <a:srgbClr val="000000"/>
                          </a:solidFill>
                          <a:effectLst/>
                          <a:latin typeface="Aptos Narrow" panose="020B0004020202020204" pitchFamily="34" charset="0"/>
                        </a:rPr>
                        <a:t>Kortere afstand og nemmere adgang til sundhedstilbud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35,6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34,9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1539840"/>
                  </a:ext>
                </a:extLst>
              </a:tr>
              <a:tr h="124808">
                <a:tc>
                  <a:txBody>
                    <a:bodyPr/>
                    <a:lstStyle/>
                    <a:p>
                      <a:pPr algn="l" fontAlgn="b">
                        <a:buNone/>
                      </a:pPr>
                      <a:r>
                        <a:rPr lang="da-DK" sz="700" b="0" i="0" u="none" strike="noStrike" dirty="0">
                          <a:solidFill>
                            <a:srgbClr val="000000"/>
                          </a:solidFill>
                          <a:effectLst/>
                          <a:latin typeface="Aptos Narrow" panose="020B0004020202020204" pitchFamily="34" charset="0"/>
                        </a:rPr>
                        <a:t>Flere kulturelle tilbud, som biografer, butikker, foreninger m.m.</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26,4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29,1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29,1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9593051"/>
                  </a:ext>
                </a:extLst>
              </a:tr>
              <a:tr h="64842">
                <a:tc>
                  <a:txBody>
                    <a:bodyPr/>
                    <a:lstStyle/>
                    <a:p>
                      <a:pPr algn="l" fontAlgn="b">
                        <a:buNone/>
                      </a:pPr>
                      <a:r>
                        <a:rPr lang="da-DK" sz="700" b="0" i="0" u="none" strike="noStrike" dirty="0">
                          <a:solidFill>
                            <a:srgbClr val="000000"/>
                          </a:solidFill>
                          <a:effectLst/>
                          <a:latin typeface="Aptos Narrow" panose="020B0004020202020204" pitchFamily="34" charset="0"/>
                        </a:rPr>
                        <a:t>Flere skoler og uddannelsestilbud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26,9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4555826"/>
                  </a:ext>
                </a:extLst>
              </a:tr>
              <a:tr h="124808">
                <a:tc>
                  <a:txBody>
                    <a:bodyPr/>
                    <a:lstStyle/>
                    <a:p>
                      <a:pPr algn="l" fontAlgn="b">
                        <a:buNone/>
                      </a:pPr>
                      <a:r>
                        <a:rPr lang="da-DK" sz="700" b="0" i="0" u="none" strike="noStrike" dirty="0">
                          <a:solidFill>
                            <a:srgbClr val="000000"/>
                          </a:solidFill>
                          <a:effectLst/>
                          <a:latin typeface="Aptos Narrow" panose="020B0004020202020204" pitchFamily="34" charset="0"/>
                        </a:rPr>
                        <a:t>Forskellig positiv særbehandling til virksomheder, der vil etablere sig i kommunen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30,9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0946087"/>
                  </a:ext>
                </a:extLst>
              </a:tr>
            </a:tbl>
          </a:graphicData>
        </a:graphic>
      </p:graphicFrame>
    </p:spTree>
    <p:extLst>
      <p:ext uri="{BB962C8B-B14F-4D97-AF65-F5344CB8AC3E}">
        <p14:creationId xmlns:p14="http://schemas.microsoft.com/office/powerpoint/2010/main" val="288844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ADCED-1706-30B8-E4A9-E343F2F922E7}"/>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83D7E5AE-6D7E-C588-1351-AB8E242BE4B1}"/>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494543BC-0E0B-061D-8930-C0ED76CAF02F}"/>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A54F1B9E-280B-4CAC-71FC-C05D7FA9876D}"/>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3DECB5F3-D3FC-1C1C-E75C-29E1E2D35DE1}"/>
              </a:ext>
            </a:extLst>
          </p:cNvPr>
          <p:cNvSpPr txBox="1"/>
          <p:nvPr/>
        </p:nvSpPr>
        <p:spPr>
          <a:xfrm>
            <a:off x="5672889" y="2621880"/>
            <a:ext cx="5967663" cy="1938992"/>
          </a:xfrm>
          <a:prstGeom prst="rect">
            <a:avLst/>
          </a:prstGeom>
          <a:noFill/>
        </p:spPr>
        <p:txBody>
          <a:bodyPr wrap="square" rtlCol="0">
            <a:spAutoFit/>
          </a:bodyPr>
          <a:lstStyle/>
          <a:p>
            <a:pPr algn="ctr"/>
            <a:r>
              <a:rPr lang="da-DK" sz="6000" dirty="0"/>
              <a:t>Afstanden til sundhedsydelser</a:t>
            </a:r>
          </a:p>
        </p:txBody>
      </p:sp>
    </p:spTree>
    <p:extLst>
      <p:ext uri="{BB962C8B-B14F-4D97-AF65-F5344CB8AC3E}">
        <p14:creationId xmlns:p14="http://schemas.microsoft.com/office/powerpoint/2010/main" val="25267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0" y="1351471"/>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 om deltagerne ved, hvor langt de har til lægen.</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Ved du, hvor langt du har til lægen?</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97,4 % af deltagerne ved hvor langt de har til lægen. (n=1.006)</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18</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140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11. Ved du, hvor langt du har til lægen?</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7" name="Tabel 6">
            <a:extLst>
              <a:ext uri="{FF2B5EF4-FFF2-40B4-BE49-F238E27FC236}">
                <a16:creationId xmlns:a16="http://schemas.microsoft.com/office/drawing/2014/main" id="{4B3A208F-ADF7-8873-DA04-1AE785A751B4}"/>
              </a:ext>
            </a:extLst>
          </p:cNvPr>
          <p:cNvGraphicFramePr>
            <a:graphicFrameLocks noGrp="1"/>
          </p:cNvGraphicFramePr>
          <p:nvPr>
            <p:extLst>
              <p:ext uri="{D42A27DB-BD31-4B8C-83A1-F6EECF244321}">
                <p14:modId xmlns:p14="http://schemas.microsoft.com/office/powerpoint/2010/main" val="3528538369"/>
              </p:ext>
            </p:extLst>
          </p:nvPr>
        </p:nvGraphicFramePr>
        <p:xfrm>
          <a:off x="368046" y="5266233"/>
          <a:ext cx="11127209" cy="798633"/>
        </p:xfrm>
        <a:graphic>
          <a:graphicData uri="http://schemas.openxmlformats.org/drawingml/2006/table">
            <a:tbl>
              <a:tblPr/>
              <a:tblGrid>
                <a:gridCol w="2693954">
                  <a:extLst>
                    <a:ext uri="{9D8B030D-6E8A-4147-A177-3AD203B41FA5}">
                      <a16:colId xmlns:a16="http://schemas.microsoft.com/office/drawing/2014/main" val="1661951362"/>
                    </a:ext>
                  </a:extLst>
                </a:gridCol>
                <a:gridCol w="562217">
                  <a:extLst>
                    <a:ext uri="{9D8B030D-6E8A-4147-A177-3AD203B41FA5}">
                      <a16:colId xmlns:a16="http://schemas.microsoft.com/office/drawing/2014/main" val="586668918"/>
                    </a:ext>
                  </a:extLst>
                </a:gridCol>
                <a:gridCol w="562217">
                  <a:extLst>
                    <a:ext uri="{9D8B030D-6E8A-4147-A177-3AD203B41FA5}">
                      <a16:colId xmlns:a16="http://schemas.microsoft.com/office/drawing/2014/main" val="1520478661"/>
                    </a:ext>
                  </a:extLst>
                </a:gridCol>
                <a:gridCol w="562217">
                  <a:extLst>
                    <a:ext uri="{9D8B030D-6E8A-4147-A177-3AD203B41FA5}">
                      <a16:colId xmlns:a16="http://schemas.microsoft.com/office/drawing/2014/main" val="2237919085"/>
                    </a:ext>
                  </a:extLst>
                </a:gridCol>
                <a:gridCol w="562217">
                  <a:extLst>
                    <a:ext uri="{9D8B030D-6E8A-4147-A177-3AD203B41FA5}">
                      <a16:colId xmlns:a16="http://schemas.microsoft.com/office/drawing/2014/main" val="2831092397"/>
                    </a:ext>
                  </a:extLst>
                </a:gridCol>
                <a:gridCol w="562217">
                  <a:extLst>
                    <a:ext uri="{9D8B030D-6E8A-4147-A177-3AD203B41FA5}">
                      <a16:colId xmlns:a16="http://schemas.microsoft.com/office/drawing/2014/main" val="2312906061"/>
                    </a:ext>
                  </a:extLst>
                </a:gridCol>
                <a:gridCol w="562217">
                  <a:extLst>
                    <a:ext uri="{9D8B030D-6E8A-4147-A177-3AD203B41FA5}">
                      <a16:colId xmlns:a16="http://schemas.microsoft.com/office/drawing/2014/main" val="821266749"/>
                    </a:ext>
                  </a:extLst>
                </a:gridCol>
                <a:gridCol w="562217">
                  <a:extLst>
                    <a:ext uri="{9D8B030D-6E8A-4147-A177-3AD203B41FA5}">
                      <a16:colId xmlns:a16="http://schemas.microsoft.com/office/drawing/2014/main" val="3326988225"/>
                    </a:ext>
                  </a:extLst>
                </a:gridCol>
                <a:gridCol w="562217">
                  <a:extLst>
                    <a:ext uri="{9D8B030D-6E8A-4147-A177-3AD203B41FA5}">
                      <a16:colId xmlns:a16="http://schemas.microsoft.com/office/drawing/2014/main" val="943889995"/>
                    </a:ext>
                  </a:extLst>
                </a:gridCol>
                <a:gridCol w="562217">
                  <a:extLst>
                    <a:ext uri="{9D8B030D-6E8A-4147-A177-3AD203B41FA5}">
                      <a16:colId xmlns:a16="http://schemas.microsoft.com/office/drawing/2014/main" val="3202137199"/>
                    </a:ext>
                  </a:extLst>
                </a:gridCol>
                <a:gridCol w="562217">
                  <a:extLst>
                    <a:ext uri="{9D8B030D-6E8A-4147-A177-3AD203B41FA5}">
                      <a16:colId xmlns:a16="http://schemas.microsoft.com/office/drawing/2014/main" val="3661201108"/>
                    </a:ext>
                  </a:extLst>
                </a:gridCol>
                <a:gridCol w="562217">
                  <a:extLst>
                    <a:ext uri="{9D8B030D-6E8A-4147-A177-3AD203B41FA5}">
                      <a16:colId xmlns:a16="http://schemas.microsoft.com/office/drawing/2014/main" val="1412123524"/>
                    </a:ext>
                  </a:extLst>
                </a:gridCol>
                <a:gridCol w="562217">
                  <a:extLst>
                    <a:ext uri="{9D8B030D-6E8A-4147-A177-3AD203B41FA5}">
                      <a16:colId xmlns:a16="http://schemas.microsoft.com/office/drawing/2014/main" val="727783206"/>
                    </a:ext>
                  </a:extLst>
                </a:gridCol>
                <a:gridCol w="562217">
                  <a:extLst>
                    <a:ext uri="{9D8B030D-6E8A-4147-A177-3AD203B41FA5}">
                      <a16:colId xmlns:a16="http://schemas.microsoft.com/office/drawing/2014/main" val="1213981140"/>
                    </a:ext>
                  </a:extLst>
                </a:gridCol>
                <a:gridCol w="562217">
                  <a:extLst>
                    <a:ext uri="{9D8B030D-6E8A-4147-A177-3AD203B41FA5}">
                      <a16:colId xmlns:a16="http://schemas.microsoft.com/office/drawing/2014/main" val="3805627625"/>
                    </a:ext>
                  </a:extLst>
                </a:gridCol>
                <a:gridCol w="562217">
                  <a:extLst>
                    <a:ext uri="{9D8B030D-6E8A-4147-A177-3AD203B41FA5}">
                      <a16:colId xmlns:a16="http://schemas.microsoft.com/office/drawing/2014/main" val="1654760765"/>
                    </a:ext>
                  </a:extLst>
                </a:gridCol>
              </a:tblGrid>
              <a:tr h="166036">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994366964"/>
                  </a:ext>
                </a:extLst>
              </a:tr>
              <a:tr h="300525">
                <a:tc>
                  <a:txBody>
                    <a:bodyPr/>
                    <a:lstStyle/>
                    <a:p>
                      <a:pPr algn="l" fontAlgn="b">
                        <a:buNone/>
                      </a:pPr>
                      <a:r>
                        <a:rPr lang="da-DK" sz="800" b="1" i="0" u="none" strike="noStrike" dirty="0">
                          <a:solidFill>
                            <a:srgbClr val="000000"/>
                          </a:solidFill>
                          <a:effectLst/>
                          <a:latin typeface="Aptos Narrow" panose="020B0004020202020204" pitchFamily="34" charset="0"/>
                        </a:rPr>
                        <a:t>11 Ved du hvor langt du har til din læge?</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8859000"/>
                  </a:ext>
                </a:extLst>
              </a:tr>
              <a:tr h="166036">
                <a:tc>
                  <a:txBody>
                    <a:bodyPr/>
                    <a:lstStyle/>
                    <a:p>
                      <a:pPr algn="l" fontAlgn="b">
                        <a:buNone/>
                      </a:pPr>
                      <a:r>
                        <a:rPr lang="da-DK" sz="800" b="0" i="0" u="none" strike="noStrike" dirty="0">
                          <a:solidFill>
                            <a:srgbClr val="000000"/>
                          </a:solidFill>
                          <a:effectLst/>
                          <a:latin typeface="Aptos Narrow" panose="020B0004020202020204" pitchFamily="34" charset="0"/>
                        </a:rPr>
                        <a:t>Ja</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97,4</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97,1</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97,7</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91,3</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99,4</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99,6</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98,2</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99,0</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97,0</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98,9</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81,1</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94,9</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98,7</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93,2</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933603"/>
                  </a:ext>
                </a:extLst>
              </a:tr>
              <a:tr h="166036">
                <a:tc>
                  <a:txBody>
                    <a:bodyPr/>
                    <a:lstStyle/>
                    <a:p>
                      <a:pPr algn="l" fontAlgn="b">
                        <a:buNone/>
                      </a:pPr>
                      <a:r>
                        <a:rPr lang="da-DK" sz="800" b="0" i="0" u="none" strike="noStrike" dirty="0">
                          <a:solidFill>
                            <a:srgbClr val="000000"/>
                          </a:solidFill>
                          <a:effectLst/>
                          <a:latin typeface="Aptos Narrow" panose="020B0004020202020204" pitchFamily="34" charset="0"/>
                        </a:rPr>
                        <a:t>Nej</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8,7</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0,6</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0,4</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18,9</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a:t>
                      </a:r>
                    </a:p>
                  </a:txBody>
                  <a:tcPr marL="8302" marR="8302" marT="8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6198355"/>
                  </a:ext>
                </a:extLst>
              </a:tr>
            </a:tbl>
          </a:graphicData>
        </a:graphic>
      </p:graphicFrame>
      <p:graphicFrame>
        <p:nvGraphicFramePr>
          <p:cNvPr id="8" name="Diagram 7">
            <a:extLst>
              <a:ext uri="{FF2B5EF4-FFF2-40B4-BE49-F238E27FC236}">
                <a16:creationId xmlns:a16="http://schemas.microsoft.com/office/drawing/2014/main" id="{06D7CEE9-87C6-44E8-94C7-E23FC898C6CF}"/>
              </a:ext>
            </a:extLst>
          </p:cNvPr>
          <p:cNvGraphicFramePr>
            <a:graphicFrameLocks/>
          </p:cNvGraphicFramePr>
          <p:nvPr>
            <p:extLst>
              <p:ext uri="{D42A27DB-BD31-4B8C-83A1-F6EECF244321}">
                <p14:modId xmlns:p14="http://schemas.microsoft.com/office/powerpoint/2010/main" val="1280211226"/>
              </p:ext>
            </p:extLst>
          </p:nvPr>
        </p:nvGraphicFramePr>
        <p:xfrm>
          <a:off x="2126832" y="272966"/>
          <a:ext cx="9257690" cy="44855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926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0" y="1351471"/>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er klar over, hvor langt de har til hospitalet.</a:t>
            </a: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Ved du, hvor langt du har langt du har til hospitalet, hvis du eller en pårørende må indlægges?</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96,2 % af deltagerne er bevidst om, hvor langt de har til hospitalet, hvis de eller pårørende må indlægges. (n=1.006)</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19</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2358" cy="1209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12. Ved du hvor langt, du har til hospitalet, hvis du eller en pårørende må indlægges?</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244D6368-A0B4-4784-828D-24BB89013C4C}"/>
              </a:ext>
            </a:extLst>
          </p:cNvPr>
          <p:cNvGraphicFramePr>
            <a:graphicFrameLocks/>
          </p:cNvGraphicFramePr>
          <p:nvPr>
            <p:extLst>
              <p:ext uri="{D42A27DB-BD31-4B8C-83A1-F6EECF244321}">
                <p14:modId xmlns:p14="http://schemas.microsoft.com/office/powerpoint/2010/main" val="1053443165"/>
              </p:ext>
            </p:extLst>
          </p:nvPr>
        </p:nvGraphicFramePr>
        <p:xfrm>
          <a:off x="2168942" y="465471"/>
          <a:ext cx="9220460" cy="43411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 4">
            <a:extLst>
              <a:ext uri="{FF2B5EF4-FFF2-40B4-BE49-F238E27FC236}">
                <a16:creationId xmlns:a16="http://schemas.microsoft.com/office/drawing/2014/main" id="{036155DB-3096-B858-798C-082D6F951F73}"/>
              </a:ext>
            </a:extLst>
          </p:cNvPr>
          <p:cNvGraphicFramePr>
            <a:graphicFrameLocks noGrp="1"/>
          </p:cNvGraphicFramePr>
          <p:nvPr>
            <p:extLst>
              <p:ext uri="{D42A27DB-BD31-4B8C-83A1-F6EECF244321}">
                <p14:modId xmlns:p14="http://schemas.microsoft.com/office/powerpoint/2010/main" val="2346761177"/>
              </p:ext>
            </p:extLst>
          </p:nvPr>
        </p:nvGraphicFramePr>
        <p:xfrm>
          <a:off x="272719" y="5113265"/>
          <a:ext cx="11116683" cy="834655"/>
        </p:xfrm>
        <a:graphic>
          <a:graphicData uri="http://schemas.openxmlformats.org/drawingml/2006/table">
            <a:tbl>
              <a:tblPr/>
              <a:tblGrid>
                <a:gridCol w="2029553">
                  <a:extLst>
                    <a:ext uri="{9D8B030D-6E8A-4147-A177-3AD203B41FA5}">
                      <a16:colId xmlns:a16="http://schemas.microsoft.com/office/drawing/2014/main" val="2874243007"/>
                    </a:ext>
                  </a:extLst>
                </a:gridCol>
                <a:gridCol w="871118">
                  <a:extLst>
                    <a:ext uri="{9D8B030D-6E8A-4147-A177-3AD203B41FA5}">
                      <a16:colId xmlns:a16="http://schemas.microsoft.com/office/drawing/2014/main" val="1145364133"/>
                    </a:ext>
                  </a:extLst>
                </a:gridCol>
                <a:gridCol w="586858">
                  <a:extLst>
                    <a:ext uri="{9D8B030D-6E8A-4147-A177-3AD203B41FA5}">
                      <a16:colId xmlns:a16="http://schemas.microsoft.com/office/drawing/2014/main" val="3427064784"/>
                    </a:ext>
                  </a:extLst>
                </a:gridCol>
                <a:gridCol w="586858">
                  <a:extLst>
                    <a:ext uri="{9D8B030D-6E8A-4147-A177-3AD203B41FA5}">
                      <a16:colId xmlns:a16="http://schemas.microsoft.com/office/drawing/2014/main" val="2481626813"/>
                    </a:ext>
                  </a:extLst>
                </a:gridCol>
                <a:gridCol w="586858">
                  <a:extLst>
                    <a:ext uri="{9D8B030D-6E8A-4147-A177-3AD203B41FA5}">
                      <a16:colId xmlns:a16="http://schemas.microsoft.com/office/drawing/2014/main" val="1321107760"/>
                    </a:ext>
                  </a:extLst>
                </a:gridCol>
                <a:gridCol w="586858">
                  <a:extLst>
                    <a:ext uri="{9D8B030D-6E8A-4147-A177-3AD203B41FA5}">
                      <a16:colId xmlns:a16="http://schemas.microsoft.com/office/drawing/2014/main" val="3972653492"/>
                    </a:ext>
                  </a:extLst>
                </a:gridCol>
                <a:gridCol w="586858">
                  <a:extLst>
                    <a:ext uri="{9D8B030D-6E8A-4147-A177-3AD203B41FA5}">
                      <a16:colId xmlns:a16="http://schemas.microsoft.com/office/drawing/2014/main" val="1778022170"/>
                    </a:ext>
                  </a:extLst>
                </a:gridCol>
                <a:gridCol w="586858">
                  <a:extLst>
                    <a:ext uri="{9D8B030D-6E8A-4147-A177-3AD203B41FA5}">
                      <a16:colId xmlns:a16="http://schemas.microsoft.com/office/drawing/2014/main" val="4066122488"/>
                    </a:ext>
                  </a:extLst>
                </a:gridCol>
                <a:gridCol w="586858">
                  <a:extLst>
                    <a:ext uri="{9D8B030D-6E8A-4147-A177-3AD203B41FA5}">
                      <a16:colId xmlns:a16="http://schemas.microsoft.com/office/drawing/2014/main" val="3122990766"/>
                    </a:ext>
                  </a:extLst>
                </a:gridCol>
                <a:gridCol w="586858">
                  <a:extLst>
                    <a:ext uri="{9D8B030D-6E8A-4147-A177-3AD203B41FA5}">
                      <a16:colId xmlns:a16="http://schemas.microsoft.com/office/drawing/2014/main" val="3115130665"/>
                    </a:ext>
                  </a:extLst>
                </a:gridCol>
                <a:gridCol w="586858">
                  <a:extLst>
                    <a:ext uri="{9D8B030D-6E8A-4147-A177-3AD203B41FA5}">
                      <a16:colId xmlns:a16="http://schemas.microsoft.com/office/drawing/2014/main" val="1286352565"/>
                    </a:ext>
                  </a:extLst>
                </a:gridCol>
                <a:gridCol w="586858">
                  <a:extLst>
                    <a:ext uri="{9D8B030D-6E8A-4147-A177-3AD203B41FA5}">
                      <a16:colId xmlns:a16="http://schemas.microsoft.com/office/drawing/2014/main" val="2365215754"/>
                    </a:ext>
                  </a:extLst>
                </a:gridCol>
                <a:gridCol w="586858">
                  <a:extLst>
                    <a:ext uri="{9D8B030D-6E8A-4147-A177-3AD203B41FA5}">
                      <a16:colId xmlns:a16="http://schemas.microsoft.com/office/drawing/2014/main" val="2936019492"/>
                    </a:ext>
                  </a:extLst>
                </a:gridCol>
                <a:gridCol w="586858">
                  <a:extLst>
                    <a:ext uri="{9D8B030D-6E8A-4147-A177-3AD203B41FA5}">
                      <a16:colId xmlns:a16="http://schemas.microsoft.com/office/drawing/2014/main" val="1720462104"/>
                    </a:ext>
                  </a:extLst>
                </a:gridCol>
                <a:gridCol w="586858">
                  <a:extLst>
                    <a:ext uri="{9D8B030D-6E8A-4147-A177-3AD203B41FA5}">
                      <a16:colId xmlns:a16="http://schemas.microsoft.com/office/drawing/2014/main" val="101203292"/>
                    </a:ext>
                  </a:extLst>
                </a:gridCol>
                <a:gridCol w="586858">
                  <a:extLst>
                    <a:ext uri="{9D8B030D-6E8A-4147-A177-3AD203B41FA5}">
                      <a16:colId xmlns:a16="http://schemas.microsoft.com/office/drawing/2014/main" val="25173841"/>
                    </a:ext>
                  </a:extLst>
                </a:gridCol>
              </a:tblGrid>
              <a:tr h="173525">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257872371"/>
                  </a:ext>
                </a:extLst>
              </a:tr>
              <a:tr h="314080">
                <a:tc>
                  <a:txBody>
                    <a:bodyPr/>
                    <a:lstStyle/>
                    <a:p>
                      <a:pPr algn="l" fontAlgn="b">
                        <a:buNone/>
                      </a:pPr>
                      <a:r>
                        <a:rPr lang="da-DK" sz="800" b="1" i="0" u="none" strike="noStrike" dirty="0">
                          <a:solidFill>
                            <a:srgbClr val="000000"/>
                          </a:solidFill>
                          <a:effectLst/>
                          <a:latin typeface="Aptos Narrow" panose="020B0004020202020204" pitchFamily="34" charset="0"/>
                        </a:rPr>
                        <a:t>12. Ved du hvor langt du har til hospitalet?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5972054"/>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Ja</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89,7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97,7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8890193"/>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Nej</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4605642"/>
                  </a:ext>
                </a:extLst>
              </a:tr>
            </a:tbl>
          </a:graphicData>
        </a:graphic>
      </p:graphicFrame>
    </p:spTree>
    <p:extLst>
      <p:ext uri="{BB962C8B-B14F-4D97-AF65-F5344CB8AC3E}">
        <p14:creationId xmlns:p14="http://schemas.microsoft.com/office/powerpoint/2010/main" val="346093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Billede 36">
            <a:extLst>
              <a:ext uri="{FF2B5EF4-FFF2-40B4-BE49-F238E27FC236}">
                <a16:creationId xmlns:a16="http://schemas.microsoft.com/office/drawing/2014/main" id="{4DC140CA-CD3F-B2B5-3EBE-AE33AD95BC80}"/>
              </a:ext>
            </a:extLst>
          </p:cNvPr>
          <p:cNvPicPr>
            <a:picLocks noChangeAspect="1"/>
          </p:cNvPicPr>
          <p:nvPr/>
        </p:nvPicPr>
        <p:blipFill>
          <a:blip r:embed="rId2"/>
          <a:stretch>
            <a:fillRect/>
          </a:stretch>
        </p:blipFill>
        <p:spPr>
          <a:xfrm>
            <a:off x="1768" y="0"/>
            <a:ext cx="4819464" cy="6858000"/>
          </a:xfrm>
          <a:prstGeom prst="rect">
            <a:avLst/>
          </a:prstGeom>
        </p:spPr>
      </p:pic>
      <p:sp>
        <p:nvSpPr>
          <p:cNvPr id="13" name="Kombinationstegning: figur 12">
            <a:extLst>
              <a:ext uri="{FF2B5EF4-FFF2-40B4-BE49-F238E27FC236}">
                <a16:creationId xmlns:a16="http://schemas.microsoft.com/office/drawing/2014/main" id="{07E1BDE8-C7B5-4E2F-A9F0-A2BE218FC446}"/>
              </a:ext>
            </a:extLst>
          </p:cNvPr>
          <p:cNvSpPr>
            <a:spLocks noChangeAspect="1"/>
          </p:cNvSpPr>
          <p:nvPr/>
        </p:nvSpPr>
        <p:spPr>
          <a:xfrm>
            <a:off x="5622016" y="2619594"/>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4" name="Ellipse 13">
            <a:extLst>
              <a:ext uri="{FF2B5EF4-FFF2-40B4-BE49-F238E27FC236}">
                <a16:creationId xmlns:a16="http://schemas.microsoft.com/office/drawing/2014/main" id="{A444B00A-E570-4D77-890C-0218D691A7A5}"/>
              </a:ext>
            </a:extLst>
          </p:cNvPr>
          <p:cNvSpPr/>
          <p:nvPr/>
        </p:nvSpPr>
        <p:spPr>
          <a:xfrm>
            <a:off x="5752210" y="2744669"/>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5" name="Picture 8" descr="j0437079">
            <a:extLst>
              <a:ext uri="{FF2B5EF4-FFF2-40B4-BE49-F238E27FC236}">
                <a16:creationId xmlns:a16="http://schemas.microsoft.com/office/drawing/2014/main" id="{176D979C-700B-4793-9210-ED62072FE8F3}"/>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6635" y="2868231"/>
            <a:ext cx="467999"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Kombinationstegning: figur 10">
            <a:extLst>
              <a:ext uri="{FF2B5EF4-FFF2-40B4-BE49-F238E27FC236}">
                <a16:creationId xmlns:a16="http://schemas.microsoft.com/office/drawing/2014/main" id="{49EEDF11-54A0-48A9-902A-784B38B136E8}"/>
              </a:ext>
            </a:extLst>
          </p:cNvPr>
          <p:cNvSpPr>
            <a:spLocks noChangeAspect="1"/>
          </p:cNvSpPr>
          <p:nvPr/>
        </p:nvSpPr>
        <p:spPr>
          <a:xfrm>
            <a:off x="5615534" y="1338780"/>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2" name="Ellipse 11">
            <a:extLst>
              <a:ext uri="{FF2B5EF4-FFF2-40B4-BE49-F238E27FC236}">
                <a16:creationId xmlns:a16="http://schemas.microsoft.com/office/drawing/2014/main" id="{0C47CEB9-EC11-4519-9FD7-D754AB258570}"/>
              </a:ext>
            </a:extLst>
          </p:cNvPr>
          <p:cNvSpPr/>
          <p:nvPr/>
        </p:nvSpPr>
        <p:spPr>
          <a:xfrm>
            <a:off x="5745728" y="146385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 name="Picture 10" descr="j0432631">
            <a:extLst>
              <a:ext uri="{FF2B5EF4-FFF2-40B4-BE49-F238E27FC236}">
                <a16:creationId xmlns:a16="http://schemas.microsoft.com/office/drawing/2014/main" id="{BDBD8076-3844-4388-9080-50984C589309}"/>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867179" y="1585306"/>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Kombinationstegning: figur 15">
            <a:extLst>
              <a:ext uri="{FF2B5EF4-FFF2-40B4-BE49-F238E27FC236}">
                <a16:creationId xmlns:a16="http://schemas.microsoft.com/office/drawing/2014/main" id="{3333017D-D713-4056-A0C9-8B902C46C9C7}"/>
              </a:ext>
            </a:extLst>
          </p:cNvPr>
          <p:cNvSpPr>
            <a:spLocks noChangeAspect="1"/>
          </p:cNvSpPr>
          <p:nvPr/>
        </p:nvSpPr>
        <p:spPr>
          <a:xfrm>
            <a:off x="5618772" y="3890680"/>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7" name="Ellipse 16">
            <a:extLst>
              <a:ext uri="{FF2B5EF4-FFF2-40B4-BE49-F238E27FC236}">
                <a16:creationId xmlns:a16="http://schemas.microsoft.com/office/drawing/2014/main" id="{C7C277CD-24D7-4E93-8B62-77C96BAF04CC}"/>
              </a:ext>
            </a:extLst>
          </p:cNvPr>
          <p:cNvSpPr/>
          <p:nvPr/>
        </p:nvSpPr>
        <p:spPr>
          <a:xfrm>
            <a:off x="5748966" y="401575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Kombinationstegning: figur 18">
            <a:extLst>
              <a:ext uri="{FF2B5EF4-FFF2-40B4-BE49-F238E27FC236}">
                <a16:creationId xmlns:a16="http://schemas.microsoft.com/office/drawing/2014/main" id="{3876284F-383A-43AA-B20F-2BED8CDD49A3}"/>
              </a:ext>
            </a:extLst>
          </p:cNvPr>
          <p:cNvSpPr>
            <a:spLocks noChangeAspect="1"/>
          </p:cNvSpPr>
          <p:nvPr/>
        </p:nvSpPr>
        <p:spPr>
          <a:xfrm>
            <a:off x="5615528" y="5161781"/>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20" name="Ellipse 19">
            <a:extLst>
              <a:ext uri="{FF2B5EF4-FFF2-40B4-BE49-F238E27FC236}">
                <a16:creationId xmlns:a16="http://schemas.microsoft.com/office/drawing/2014/main" id="{92CAD83A-2C30-4D88-942B-E6B049596BC8}"/>
              </a:ext>
            </a:extLst>
          </p:cNvPr>
          <p:cNvSpPr/>
          <p:nvPr/>
        </p:nvSpPr>
        <p:spPr>
          <a:xfrm>
            <a:off x="5745722" y="5286856"/>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Picture 12" descr="MC900318920[1]">
            <a:extLst>
              <a:ext uri="{FF2B5EF4-FFF2-40B4-BE49-F238E27FC236}">
                <a16:creationId xmlns:a16="http://schemas.microsoft.com/office/drawing/2014/main" id="{39BE1C4B-AF2C-459B-ACFA-1BC2111AE482}"/>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830345" y="5409187"/>
            <a:ext cx="55433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atoer">
            <a:extLst>
              <a:ext uri="{FF2B5EF4-FFF2-40B4-BE49-F238E27FC236}">
                <a16:creationId xmlns:a16="http://schemas.microsoft.com/office/drawing/2014/main" id="{57178B5E-14A7-4B87-8BAA-BD29D4DB8FDE}"/>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14900"/>
          <a:stretch>
            <a:fillRect/>
          </a:stretch>
        </p:blipFill>
        <p:spPr bwMode="auto">
          <a:xfrm>
            <a:off x="5795734" y="4122757"/>
            <a:ext cx="548405"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kstfelt 23">
            <a:extLst>
              <a:ext uri="{FF2B5EF4-FFF2-40B4-BE49-F238E27FC236}">
                <a16:creationId xmlns:a16="http://schemas.microsoft.com/office/drawing/2014/main" id="{32F1DBF7-9F65-4D47-8FE6-AAF0BEAAB423}"/>
              </a:ext>
            </a:extLst>
          </p:cNvPr>
          <p:cNvSpPr txBox="1"/>
          <p:nvPr/>
        </p:nvSpPr>
        <p:spPr>
          <a:xfrm>
            <a:off x="6833393" y="1510083"/>
            <a:ext cx="5044080" cy="954107"/>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Undersøgelsen er foretaget i et såkaldt Danmarkspanel. Panelet består af mere end 70.000 tilfældigt udvalgte danskere. Indsamling er foretaget via internettet som selvudfyldt spørgeskema.</a:t>
            </a:r>
          </a:p>
        </p:txBody>
      </p:sp>
      <p:sp>
        <p:nvSpPr>
          <p:cNvPr id="26" name="Tekstfelt 25">
            <a:extLst>
              <a:ext uri="{FF2B5EF4-FFF2-40B4-BE49-F238E27FC236}">
                <a16:creationId xmlns:a16="http://schemas.microsoft.com/office/drawing/2014/main" id="{9BA30711-2728-4D54-81C9-D78F2A468EF3}"/>
              </a:ext>
            </a:extLst>
          </p:cNvPr>
          <p:cNvSpPr txBox="1"/>
          <p:nvPr/>
        </p:nvSpPr>
        <p:spPr>
          <a:xfrm>
            <a:off x="6839876" y="3066173"/>
            <a:ext cx="5044080" cy="674031"/>
          </a:xfrm>
          <a:prstGeom prst="rect">
            <a:avLst/>
          </a:prstGeom>
          <a:noFill/>
        </p:spPr>
        <p:txBody>
          <a:bodyPr wrap="square" rtlCol="0">
            <a:spAutoFit/>
          </a:bodyPr>
          <a:lstStyle/>
          <a:p>
            <a:pPr>
              <a:lnSpc>
                <a:spcPct val="90000"/>
              </a:lnSpc>
              <a:spcBef>
                <a:spcPct val="20000"/>
              </a:spcBef>
            </a:pPr>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Målgruppen for undersøgelsen er personer i alderen 18-80 år bosiddende i 31 udvalgte landkommuner. 1.006 personer deltog i undersøgelsen.</a:t>
            </a:r>
          </a:p>
        </p:txBody>
      </p:sp>
      <p:sp>
        <p:nvSpPr>
          <p:cNvPr id="28" name="Tekstfelt 27">
            <a:extLst>
              <a:ext uri="{FF2B5EF4-FFF2-40B4-BE49-F238E27FC236}">
                <a16:creationId xmlns:a16="http://schemas.microsoft.com/office/drawing/2014/main" id="{2BEF634A-4A92-4DAE-BE9F-80720BDE4B99}"/>
              </a:ext>
            </a:extLst>
          </p:cNvPr>
          <p:cNvSpPr txBox="1"/>
          <p:nvPr/>
        </p:nvSpPr>
        <p:spPr>
          <a:xfrm>
            <a:off x="6839878" y="4376517"/>
            <a:ext cx="5044080" cy="307777"/>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Dataindsamling er foretaget fra d. 25.9 – 7.10 2025.</a:t>
            </a:r>
          </a:p>
        </p:txBody>
      </p:sp>
      <p:sp>
        <p:nvSpPr>
          <p:cNvPr id="30" name="Tekstfelt 29">
            <a:extLst>
              <a:ext uri="{FF2B5EF4-FFF2-40B4-BE49-F238E27FC236}">
                <a16:creationId xmlns:a16="http://schemas.microsoft.com/office/drawing/2014/main" id="{C881FCCC-C48E-4C11-A1CA-DDFC9AC144C6}"/>
              </a:ext>
            </a:extLst>
          </p:cNvPr>
          <p:cNvSpPr txBox="1"/>
          <p:nvPr/>
        </p:nvSpPr>
        <p:spPr>
          <a:xfrm>
            <a:off x="6836633" y="5491973"/>
            <a:ext cx="5044080" cy="738664"/>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Data er vægtet på køn og alder, således at stikprøvens sammensætning matematisk matcher den fordeling man finder i de 31 landkommuner.</a:t>
            </a:r>
          </a:p>
        </p:txBody>
      </p:sp>
      <p:pic>
        <p:nvPicPr>
          <p:cNvPr id="32" name="Billede 31">
            <a:extLst>
              <a:ext uri="{FF2B5EF4-FFF2-40B4-BE49-F238E27FC236}">
                <a16:creationId xmlns:a16="http://schemas.microsoft.com/office/drawing/2014/main" id="{EB039932-669B-4BC8-AA6B-CF96C036042A}"/>
              </a:ext>
            </a:extLst>
          </p:cNvPr>
          <p:cNvPicPr>
            <a:picLocks noChangeAspect="1"/>
          </p:cNvPicPr>
          <p:nvPr/>
        </p:nvPicPr>
        <p:blipFill>
          <a:blip r:embed="rId7"/>
          <a:stretch>
            <a:fillRect/>
          </a:stretch>
        </p:blipFill>
        <p:spPr>
          <a:xfrm rot="5400000">
            <a:off x="-191073" y="1925622"/>
            <a:ext cx="6383065" cy="2353260"/>
          </a:xfrm>
          <a:prstGeom prst="rect">
            <a:avLst/>
          </a:prstGeom>
        </p:spPr>
      </p:pic>
      <p:pic>
        <p:nvPicPr>
          <p:cNvPr id="3" name="Billede 2">
            <a:extLst>
              <a:ext uri="{FF2B5EF4-FFF2-40B4-BE49-F238E27FC236}">
                <a16:creationId xmlns:a16="http://schemas.microsoft.com/office/drawing/2014/main" id="{528166E3-B07E-46B3-59C0-27E61DABB572}"/>
              </a:ext>
            </a:extLst>
          </p:cNvPr>
          <p:cNvPicPr>
            <a:picLocks noChangeAspect="1"/>
          </p:cNvPicPr>
          <p:nvPr/>
        </p:nvPicPr>
        <p:blipFill rotWithShape="1">
          <a:blip r:embed="rId8"/>
          <a:srcRect l="16034" t="15033" r="12795" b="28464"/>
          <a:stretch/>
        </p:blipFill>
        <p:spPr>
          <a:xfrm>
            <a:off x="6911788" y="1099590"/>
            <a:ext cx="1084730" cy="485716"/>
          </a:xfrm>
          <a:prstGeom prst="rect">
            <a:avLst/>
          </a:prstGeom>
        </p:spPr>
      </p:pic>
      <p:pic>
        <p:nvPicPr>
          <p:cNvPr id="4" name="Billede 3">
            <a:extLst>
              <a:ext uri="{FF2B5EF4-FFF2-40B4-BE49-F238E27FC236}">
                <a16:creationId xmlns:a16="http://schemas.microsoft.com/office/drawing/2014/main" id="{E69222A5-1F0F-DC6C-3C97-229709101179}"/>
              </a:ext>
            </a:extLst>
          </p:cNvPr>
          <p:cNvPicPr>
            <a:picLocks noChangeAspect="1"/>
          </p:cNvPicPr>
          <p:nvPr/>
        </p:nvPicPr>
        <p:blipFill rotWithShape="1">
          <a:blip r:embed="rId9"/>
          <a:srcRect l="4986" t="13950" r="4661" b="32919"/>
          <a:stretch/>
        </p:blipFill>
        <p:spPr>
          <a:xfrm>
            <a:off x="6839876" y="2585715"/>
            <a:ext cx="3057159" cy="456712"/>
          </a:xfrm>
          <a:prstGeom prst="rect">
            <a:avLst/>
          </a:prstGeom>
        </p:spPr>
      </p:pic>
      <p:pic>
        <p:nvPicPr>
          <p:cNvPr id="9" name="Billede 8">
            <a:extLst>
              <a:ext uri="{FF2B5EF4-FFF2-40B4-BE49-F238E27FC236}">
                <a16:creationId xmlns:a16="http://schemas.microsoft.com/office/drawing/2014/main" id="{41E5D6FD-D81E-7EFD-A14F-DA1A2A84B924}"/>
              </a:ext>
            </a:extLst>
          </p:cNvPr>
          <p:cNvPicPr>
            <a:picLocks noChangeAspect="1"/>
          </p:cNvPicPr>
          <p:nvPr/>
        </p:nvPicPr>
        <p:blipFill rotWithShape="1">
          <a:blip r:embed="rId10"/>
          <a:srcRect l="7175" t="20749" r="8255" b="35271"/>
          <a:stretch/>
        </p:blipFill>
        <p:spPr>
          <a:xfrm>
            <a:off x="6833393" y="4015755"/>
            <a:ext cx="1835477" cy="378056"/>
          </a:xfrm>
          <a:prstGeom prst="rect">
            <a:avLst/>
          </a:prstGeom>
        </p:spPr>
      </p:pic>
      <p:pic>
        <p:nvPicPr>
          <p:cNvPr id="10" name="Billede 9">
            <a:extLst>
              <a:ext uri="{FF2B5EF4-FFF2-40B4-BE49-F238E27FC236}">
                <a16:creationId xmlns:a16="http://schemas.microsoft.com/office/drawing/2014/main" id="{CA78FC2D-D259-83DE-7601-41A55986EA6E}"/>
              </a:ext>
            </a:extLst>
          </p:cNvPr>
          <p:cNvPicPr>
            <a:picLocks noChangeAspect="1"/>
          </p:cNvPicPr>
          <p:nvPr/>
        </p:nvPicPr>
        <p:blipFill rotWithShape="1">
          <a:blip r:embed="rId11"/>
          <a:srcRect l="9045" t="23592" r="10825" b="32428"/>
          <a:stretch/>
        </p:blipFill>
        <p:spPr>
          <a:xfrm>
            <a:off x="6839876" y="5154612"/>
            <a:ext cx="1470406" cy="378057"/>
          </a:xfrm>
          <a:prstGeom prst="rect">
            <a:avLst/>
          </a:prstGeom>
        </p:spPr>
      </p:pic>
      <p:pic>
        <p:nvPicPr>
          <p:cNvPr id="2" name="Billede 1">
            <a:extLst>
              <a:ext uri="{FF2B5EF4-FFF2-40B4-BE49-F238E27FC236}">
                <a16:creationId xmlns:a16="http://schemas.microsoft.com/office/drawing/2014/main" id="{F9A9A18D-7B06-4142-9BCD-13725E43718A}"/>
              </a:ext>
            </a:extLst>
          </p:cNvPr>
          <p:cNvPicPr>
            <a:picLocks noChangeAspect="1"/>
          </p:cNvPicPr>
          <p:nvPr/>
        </p:nvPicPr>
        <p:blipFill rotWithShape="1">
          <a:blip r:embed="rId12"/>
          <a:srcRect l="7698" t="15460" r="6491" b="28032"/>
          <a:stretch/>
        </p:blipFill>
        <p:spPr>
          <a:xfrm>
            <a:off x="5622016" y="121995"/>
            <a:ext cx="3306324" cy="668344"/>
          </a:xfrm>
          <a:prstGeom prst="rect">
            <a:avLst/>
          </a:prstGeom>
        </p:spPr>
      </p:pic>
    </p:spTree>
    <p:extLst>
      <p:ext uri="{BB962C8B-B14F-4D97-AF65-F5344CB8AC3E}">
        <p14:creationId xmlns:p14="http://schemas.microsoft.com/office/powerpoint/2010/main" val="3576492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EDABF-9742-CCB4-8B9D-7FE23B742FB4}"/>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A03A2AD7-3FF6-DBA4-961B-E2F2C8931F3D}"/>
              </a:ext>
            </a:extLst>
          </p:cNvPr>
          <p:cNvSpPr txBox="1"/>
          <p:nvPr/>
        </p:nvSpPr>
        <p:spPr>
          <a:xfrm>
            <a:off x="0" y="1955980"/>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er mere trygge, hvis der lå en klinik i deres område.</a:t>
            </a:r>
          </a:p>
        </p:txBody>
      </p:sp>
      <p:pic>
        <p:nvPicPr>
          <p:cNvPr id="6" name="Billede 5">
            <a:extLst>
              <a:ext uri="{FF2B5EF4-FFF2-40B4-BE49-F238E27FC236}">
                <a16:creationId xmlns:a16="http://schemas.microsoft.com/office/drawing/2014/main" id="{58D346B0-F3B7-F368-3868-60F90CFB3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6BC281AA-3DBE-3350-E978-D74B342F98D7}"/>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Ville det gøre dig tryg, hvis der var en lille klinik med forskellige sundhedstilbud i kvarteret eller boligområdet?</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16,7 % af deltagerne ville være meget mere tryg, hvis der lå en klinik med forskellige sundhedstilbud i karteret eller boligområdet. (n=1.006)</a:t>
            </a:r>
          </a:p>
        </p:txBody>
      </p:sp>
      <p:sp>
        <p:nvSpPr>
          <p:cNvPr id="13" name="Pladsholder til diasnummer 2">
            <a:extLst>
              <a:ext uri="{FF2B5EF4-FFF2-40B4-BE49-F238E27FC236}">
                <a16:creationId xmlns:a16="http://schemas.microsoft.com/office/drawing/2014/main" id="{EB74EA1B-457C-B2F5-FEEB-40E5990109D7}"/>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20</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7053B0B3-EDBE-F974-6106-B3A892A9CB24}"/>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1958309A-29D0-DBD5-18ED-0BB239AAFFD1}"/>
              </a:ext>
            </a:extLst>
          </p:cNvPr>
          <p:cNvSpPr/>
          <p:nvPr/>
        </p:nvSpPr>
        <p:spPr>
          <a:xfrm>
            <a:off x="0" y="-1"/>
            <a:ext cx="2022358" cy="1712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13. Ville det gøre dig tryg, hvis der var en lille klinik med forskellige sundhedstilbud i kvarteret eller boligområdet?</a:t>
            </a:r>
          </a:p>
        </p:txBody>
      </p:sp>
      <p:pic>
        <p:nvPicPr>
          <p:cNvPr id="9" name="Billede 8" descr="BL.png">
            <a:extLst>
              <a:ext uri="{FF2B5EF4-FFF2-40B4-BE49-F238E27FC236}">
                <a16:creationId xmlns:a16="http://schemas.microsoft.com/office/drawing/2014/main" id="{B7C66B66-13A3-28F4-7466-68920A723A67}"/>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78033AF5-8A56-46F0-A003-BDD72CB1CA63}"/>
              </a:ext>
            </a:extLst>
          </p:cNvPr>
          <p:cNvGraphicFramePr>
            <a:graphicFrameLocks/>
          </p:cNvGraphicFramePr>
          <p:nvPr>
            <p:extLst>
              <p:ext uri="{D42A27DB-BD31-4B8C-83A1-F6EECF244321}">
                <p14:modId xmlns:p14="http://schemas.microsoft.com/office/powerpoint/2010/main" val="4024113013"/>
              </p:ext>
            </p:extLst>
          </p:nvPr>
        </p:nvGraphicFramePr>
        <p:xfrm>
          <a:off x="2189748" y="338026"/>
          <a:ext cx="9156032" cy="4378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1A7DCECF-6650-ECC1-A2B2-0C1CBA2FDD3D}"/>
              </a:ext>
            </a:extLst>
          </p:cNvPr>
          <p:cNvGraphicFramePr>
            <a:graphicFrameLocks noGrp="1"/>
          </p:cNvGraphicFramePr>
          <p:nvPr>
            <p:extLst>
              <p:ext uri="{D42A27DB-BD31-4B8C-83A1-F6EECF244321}">
                <p14:modId xmlns:p14="http://schemas.microsoft.com/office/powerpoint/2010/main" val="2146707842"/>
              </p:ext>
            </p:extLst>
          </p:nvPr>
        </p:nvGraphicFramePr>
        <p:xfrm>
          <a:off x="188498" y="4889204"/>
          <a:ext cx="11306755" cy="1181705"/>
        </p:xfrm>
        <a:graphic>
          <a:graphicData uri="http://schemas.openxmlformats.org/drawingml/2006/table">
            <a:tbl>
              <a:tblPr/>
              <a:tblGrid>
                <a:gridCol w="2064254">
                  <a:extLst>
                    <a:ext uri="{9D8B030D-6E8A-4147-A177-3AD203B41FA5}">
                      <a16:colId xmlns:a16="http://schemas.microsoft.com/office/drawing/2014/main" val="905696359"/>
                    </a:ext>
                  </a:extLst>
                </a:gridCol>
                <a:gridCol w="886013">
                  <a:extLst>
                    <a:ext uri="{9D8B030D-6E8A-4147-A177-3AD203B41FA5}">
                      <a16:colId xmlns:a16="http://schemas.microsoft.com/office/drawing/2014/main" val="3552621891"/>
                    </a:ext>
                  </a:extLst>
                </a:gridCol>
                <a:gridCol w="596892">
                  <a:extLst>
                    <a:ext uri="{9D8B030D-6E8A-4147-A177-3AD203B41FA5}">
                      <a16:colId xmlns:a16="http://schemas.microsoft.com/office/drawing/2014/main" val="2217942938"/>
                    </a:ext>
                  </a:extLst>
                </a:gridCol>
                <a:gridCol w="596892">
                  <a:extLst>
                    <a:ext uri="{9D8B030D-6E8A-4147-A177-3AD203B41FA5}">
                      <a16:colId xmlns:a16="http://schemas.microsoft.com/office/drawing/2014/main" val="2675218609"/>
                    </a:ext>
                  </a:extLst>
                </a:gridCol>
                <a:gridCol w="596892">
                  <a:extLst>
                    <a:ext uri="{9D8B030D-6E8A-4147-A177-3AD203B41FA5}">
                      <a16:colId xmlns:a16="http://schemas.microsoft.com/office/drawing/2014/main" val="135360785"/>
                    </a:ext>
                  </a:extLst>
                </a:gridCol>
                <a:gridCol w="596892">
                  <a:extLst>
                    <a:ext uri="{9D8B030D-6E8A-4147-A177-3AD203B41FA5}">
                      <a16:colId xmlns:a16="http://schemas.microsoft.com/office/drawing/2014/main" val="876851199"/>
                    </a:ext>
                  </a:extLst>
                </a:gridCol>
                <a:gridCol w="596892">
                  <a:extLst>
                    <a:ext uri="{9D8B030D-6E8A-4147-A177-3AD203B41FA5}">
                      <a16:colId xmlns:a16="http://schemas.microsoft.com/office/drawing/2014/main" val="941426829"/>
                    </a:ext>
                  </a:extLst>
                </a:gridCol>
                <a:gridCol w="596892">
                  <a:extLst>
                    <a:ext uri="{9D8B030D-6E8A-4147-A177-3AD203B41FA5}">
                      <a16:colId xmlns:a16="http://schemas.microsoft.com/office/drawing/2014/main" val="1552708781"/>
                    </a:ext>
                  </a:extLst>
                </a:gridCol>
                <a:gridCol w="596892">
                  <a:extLst>
                    <a:ext uri="{9D8B030D-6E8A-4147-A177-3AD203B41FA5}">
                      <a16:colId xmlns:a16="http://schemas.microsoft.com/office/drawing/2014/main" val="2111055687"/>
                    </a:ext>
                  </a:extLst>
                </a:gridCol>
                <a:gridCol w="596892">
                  <a:extLst>
                    <a:ext uri="{9D8B030D-6E8A-4147-A177-3AD203B41FA5}">
                      <a16:colId xmlns:a16="http://schemas.microsoft.com/office/drawing/2014/main" val="3522711100"/>
                    </a:ext>
                  </a:extLst>
                </a:gridCol>
                <a:gridCol w="596892">
                  <a:extLst>
                    <a:ext uri="{9D8B030D-6E8A-4147-A177-3AD203B41FA5}">
                      <a16:colId xmlns:a16="http://schemas.microsoft.com/office/drawing/2014/main" val="917883496"/>
                    </a:ext>
                  </a:extLst>
                </a:gridCol>
                <a:gridCol w="596892">
                  <a:extLst>
                    <a:ext uri="{9D8B030D-6E8A-4147-A177-3AD203B41FA5}">
                      <a16:colId xmlns:a16="http://schemas.microsoft.com/office/drawing/2014/main" val="91615145"/>
                    </a:ext>
                  </a:extLst>
                </a:gridCol>
                <a:gridCol w="596892">
                  <a:extLst>
                    <a:ext uri="{9D8B030D-6E8A-4147-A177-3AD203B41FA5}">
                      <a16:colId xmlns:a16="http://schemas.microsoft.com/office/drawing/2014/main" val="1838980371"/>
                    </a:ext>
                  </a:extLst>
                </a:gridCol>
                <a:gridCol w="596892">
                  <a:extLst>
                    <a:ext uri="{9D8B030D-6E8A-4147-A177-3AD203B41FA5}">
                      <a16:colId xmlns:a16="http://schemas.microsoft.com/office/drawing/2014/main" val="3640032144"/>
                    </a:ext>
                  </a:extLst>
                </a:gridCol>
                <a:gridCol w="596892">
                  <a:extLst>
                    <a:ext uri="{9D8B030D-6E8A-4147-A177-3AD203B41FA5}">
                      <a16:colId xmlns:a16="http://schemas.microsoft.com/office/drawing/2014/main" val="2471169977"/>
                    </a:ext>
                  </a:extLst>
                </a:gridCol>
                <a:gridCol w="596892">
                  <a:extLst>
                    <a:ext uri="{9D8B030D-6E8A-4147-A177-3AD203B41FA5}">
                      <a16:colId xmlns:a16="http://schemas.microsoft.com/office/drawing/2014/main" val="381929838"/>
                    </a:ext>
                  </a:extLst>
                </a:gridCol>
              </a:tblGrid>
              <a:tr h="173525">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543907807"/>
                  </a:ext>
                </a:extLst>
              </a:tr>
              <a:tr h="314080">
                <a:tc>
                  <a:txBody>
                    <a:bodyPr/>
                    <a:lstStyle/>
                    <a:p>
                      <a:pPr algn="l" fontAlgn="b">
                        <a:buNone/>
                      </a:pPr>
                      <a:r>
                        <a:rPr lang="da-DK" sz="800" b="1" i="0" u="none" strike="noStrike" dirty="0">
                          <a:solidFill>
                            <a:srgbClr val="000000"/>
                          </a:solidFill>
                          <a:effectLst/>
                          <a:latin typeface="Aptos Narrow" panose="020B0004020202020204" pitchFamily="34" charset="0"/>
                        </a:rPr>
                        <a:t>13. Ville det gøre dig tryk med en lille klinik i byen?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05683"/>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Det ville gøre mig mere utryg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2709650"/>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Det gør ingen forskel</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48,1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7842958"/>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Noget mere tryg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7765395"/>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Meget mere tryg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3679810"/>
                  </a:ext>
                </a:extLst>
              </a:tr>
            </a:tbl>
          </a:graphicData>
        </a:graphic>
      </p:graphicFrame>
    </p:spTree>
    <p:extLst>
      <p:ext uri="{BB962C8B-B14F-4D97-AF65-F5344CB8AC3E}">
        <p14:creationId xmlns:p14="http://schemas.microsoft.com/office/powerpoint/2010/main" val="141280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071F-0351-2164-FE9C-DE772D1FE304}"/>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A3874378-198A-1A82-C78D-E54580637A13}"/>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19E1E6B5-BA93-F3D2-C029-3290B45DE68D}"/>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67F972C2-85CE-6545-BD28-B0307E8718EE}"/>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40FC9691-4C6D-A749-954F-4AA9F143F27C}"/>
              </a:ext>
            </a:extLst>
          </p:cNvPr>
          <p:cNvSpPr txBox="1"/>
          <p:nvPr/>
        </p:nvSpPr>
        <p:spPr>
          <a:xfrm>
            <a:off x="5672889" y="2621880"/>
            <a:ext cx="5967663" cy="1015663"/>
          </a:xfrm>
          <a:prstGeom prst="rect">
            <a:avLst/>
          </a:prstGeom>
          <a:noFill/>
        </p:spPr>
        <p:txBody>
          <a:bodyPr wrap="square" rtlCol="0">
            <a:spAutoFit/>
          </a:bodyPr>
          <a:lstStyle/>
          <a:p>
            <a:r>
              <a:rPr lang="da-DK" sz="6000" dirty="0"/>
              <a:t>Din sidste bolig</a:t>
            </a:r>
          </a:p>
        </p:txBody>
      </p:sp>
    </p:spTree>
    <p:extLst>
      <p:ext uri="{BB962C8B-B14F-4D97-AF65-F5344CB8AC3E}">
        <p14:creationId xmlns:p14="http://schemas.microsoft.com/office/powerpoint/2010/main" val="4131807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4ACAD-20A5-0402-C229-1EF92D0D9E83}"/>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B4A99CB7-28D7-2D8F-2F25-38C0BC50A183}"/>
              </a:ext>
            </a:extLst>
          </p:cNvPr>
          <p:cNvSpPr txBox="1"/>
          <p:nvPr/>
        </p:nvSpPr>
        <p:spPr>
          <a:xfrm>
            <a:off x="0" y="1413365"/>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har lyst til at bo i deres nuværende bolig, når de bliver ældre.</a:t>
            </a:r>
          </a:p>
        </p:txBody>
      </p:sp>
      <p:pic>
        <p:nvPicPr>
          <p:cNvPr id="6" name="Billede 5">
            <a:extLst>
              <a:ext uri="{FF2B5EF4-FFF2-40B4-BE49-F238E27FC236}">
                <a16:creationId xmlns:a16="http://schemas.microsoft.com/office/drawing/2014/main" id="{1FD7B1B0-6029-E8BF-EBA3-8467FDE54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44830B28-BD14-5108-8D28-FCE1DAE2DDC2}"/>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du lyst til at bo i din nuværende bolig, når du bliver ældre?</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58,8 % af deltagerne har lyst til at blive boende ui deres bolig, når de bliver ældre. (n=1.006)</a:t>
            </a:r>
          </a:p>
        </p:txBody>
      </p:sp>
      <p:sp>
        <p:nvSpPr>
          <p:cNvPr id="13" name="Pladsholder til diasnummer 2">
            <a:extLst>
              <a:ext uri="{FF2B5EF4-FFF2-40B4-BE49-F238E27FC236}">
                <a16:creationId xmlns:a16="http://schemas.microsoft.com/office/drawing/2014/main" id="{5E3F1774-C535-8369-BE32-418FA5F0B33F}"/>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22</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6B1ED240-2AB1-60E6-95E7-8E113328A608}"/>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7A1CBB1E-6AE4-BBF8-728F-4EC8C6A7F7E2}"/>
              </a:ext>
            </a:extLst>
          </p:cNvPr>
          <p:cNvSpPr/>
          <p:nvPr/>
        </p:nvSpPr>
        <p:spPr>
          <a:xfrm>
            <a:off x="0" y="0"/>
            <a:ext cx="2022358" cy="1181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14. Har du lyst til at bo i din nuværende bolig, når du bliver ældre?</a:t>
            </a:r>
          </a:p>
        </p:txBody>
      </p:sp>
      <p:pic>
        <p:nvPicPr>
          <p:cNvPr id="9" name="Billede 8" descr="BL.png">
            <a:extLst>
              <a:ext uri="{FF2B5EF4-FFF2-40B4-BE49-F238E27FC236}">
                <a16:creationId xmlns:a16="http://schemas.microsoft.com/office/drawing/2014/main" id="{72AB7D7D-A752-9016-AA30-73CE665876C2}"/>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Diagram 4">
            <a:extLst>
              <a:ext uri="{FF2B5EF4-FFF2-40B4-BE49-F238E27FC236}">
                <a16:creationId xmlns:a16="http://schemas.microsoft.com/office/drawing/2014/main" id="{04692BD5-DF86-4E0E-A4ED-45ECA898F6F7}"/>
              </a:ext>
            </a:extLst>
          </p:cNvPr>
          <p:cNvGraphicFramePr>
            <a:graphicFrameLocks/>
          </p:cNvGraphicFramePr>
          <p:nvPr>
            <p:extLst>
              <p:ext uri="{D42A27DB-BD31-4B8C-83A1-F6EECF244321}">
                <p14:modId xmlns:p14="http://schemas.microsoft.com/office/powerpoint/2010/main" val="141357011"/>
              </p:ext>
            </p:extLst>
          </p:nvPr>
        </p:nvGraphicFramePr>
        <p:xfrm>
          <a:off x="2355432" y="453440"/>
          <a:ext cx="8978315" cy="44554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A6C7E8E6-91CB-1EE4-F76D-C74E4FD4B1ED}"/>
              </a:ext>
            </a:extLst>
          </p:cNvPr>
          <p:cNvGraphicFramePr>
            <a:graphicFrameLocks noGrp="1"/>
          </p:cNvGraphicFramePr>
          <p:nvPr>
            <p:extLst>
              <p:ext uri="{D42A27DB-BD31-4B8C-83A1-F6EECF244321}">
                <p14:modId xmlns:p14="http://schemas.microsoft.com/office/powerpoint/2010/main" val="781624407"/>
              </p:ext>
            </p:extLst>
          </p:nvPr>
        </p:nvGraphicFramePr>
        <p:xfrm>
          <a:off x="254671" y="5027755"/>
          <a:ext cx="11240588" cy="1008180"/>
        </p:xfrm>
        <a:graphic>
          <a:graphicData uri="http://schemas.openxmlformats.org/drawingml/2006/table">
            <a:tbl>
              <a:tblPr/>
              <a:tblGrid>
                <a:gridCol w="2052174">
                  <a:extLst>
                    <a:ext uri="{9D8B030D-6E8A-4147-A177-3AD203B41FA5}">
                      <a16:colId xmlns:a16="http://schemas.microsoft.com/office/drawing/2014/main" val="543521734"/>
                    </a:ext>
                  </a:extLst>
                </a:gridCol>
                <a:gridCol w="880828">
                  <a:extLst>
                    <a:ext uri="{9D8B030D-6E8A-4147-A177-3AD203B41FA5}">
                      <a16:colId xmlns:a16="http://schemas.microsoft.com/office/drawing/2014/main" val="81121711"/>
                    </a:ext>
                  </a:extLst>
                </a:gridCol>
                <a:gridCol w="593399">
                  <a:extLst>
                    <a:ext uri="{9D8B030D-6E8A-4147-A177-3AD203B41FA5}">
                      <a16:colId xmlns:a16="http://schemas.microsoft.com/office/drawing/2014/main" val="1931018026"/>
                    </a:ext>
                  </a:extLst>
                </a:gridCol>
                <a:gridCol w="593399">
                  <a:extLst>
                    <a:ext uri="{9D8B030D-6E8A-4147-A177-3AD203B41FA5}">
                      <a16:colId xmlns:a16="http://schemas.microsoft.com/office/drawing/2014/main" val="2251434861"/>
                    </a:ext>
                  </a:extLst>
                </a:gridCol>
                <a:gridCol w="593399">
                  <a:extLst>
                    <a:ext uri="{9D8B030D-6E8A-4147-A177-3AD203B41FA5}">
                      <a16:colId xmlns:a16="http://schemas.microsoft.com/office/drawing/2014/main" val="3537905242"/>
                    </a:ext>
                  </a:extLst>
                </a:gridCol>
                <a:gridCol w="593399">
                  <a:extLst>
                    <a:ext uri="{9D8B030D-6E8A-4147-A177-3AD203B41FA5}">
                      <a16:colId xmlns:a16="http://schemas.microsoft.com/office/drawing/2014/main" val="1162091457"/>
                    </a:ext>
                  </a:extLst>
                </a:gridCol>
                <a:gridCol w="593399">
                  <a:extLst>
                    <a:ext uri="{9D8B030D-6E8A-4147-A177-3AD203B41FA5}">
                      <a16:colId xmlns:a16="http://schemas.microsoft.com/office/drawing/2014/main" val="934263155"/>
                    </a:ext>
                  </a:extLst>
                </a:gridCol>
                <a:gridCol w="593399">
                  <a:extLst>
                    <a:ext uri="{9D8B030D-6E8A-4147-A177-3AD203B41FA5}">
                      <a16:colId xmlns:a16="http://schemas.microsoft.com/office/drawing/2014/main" val="2170165476"/>
                    </a:ext>
                  </a:extLst>
                </a:gridCol>
                <a:gridCol w="593399">
                  <a:extLst>
                    <a:ext uri="{9D8B030D-6E8A-4147-A177-3AD203B41FA5}">
                      <a16:colId xmlns:a16="http://schemas.microsoft.com/office/drawing/2014/main" val="3105015530"/>
                    </a:ext>
                  </a:extLst>
                </a:gridCol>
                <a:gridCol w="593399">
                  <a:extLst>
                    <a:ext uri="{9D8B030D-6E8A-4147-A177-3AD203B41FA5}">
                      <a16:colId xmlns:a16="http://schemas.microsoft.com/office/drawing/2014/main" val="1387146266"/>
                    </a:ext>
                  </a:extLst>
                </a:gridCol>
                <a:gridCol w="593399">
                  <a:extLst>
                    <a:ext uri="{9D8B030D-6E8A-4147-A177-3AD203B41FA5}">
                      <a16:colId xmlns:a16="http://schemas.microsoft.com/office/drawing/2014/main" val="3186066909"/>
                    </a:ext>
                  </a:extLst>
                </a:gridCol>
                <a:gridCol w="593399">
                  <a:extLst>
                    <a:ext uri="{9D8B030D-6E8A-4147-A177-3AD203B41FA5}">
                      <a16:colId xmlns:a16="http://schemas.microsoft.com/office/drawing/2014/main" val="2881265832"/>
                    </a:ext>
                  </a:extLst>
                </a:gridCol>
                <a:gridCol w="593399">
                  <a:extLst>
                    <a:ext uri="{9D8B030D-6E8A-4147-A177-3AD203B41FA5}">
                      <a16:colId xmlns:a16="http://schemas.microsoft.com/office/drawing/2014/main" val="622267612"/>
                    </a:ext>
                  </a:extLst>
                </a:gridCol>
                <a:gridCol w="593399">
                  <a:extLst>
                    <a:ext uri="{9D8B030D-6E8A-4147-A177-3AD203B41FA5}">
                      <a16:colId xmlns:a16="http://schemas.microsoft.com/office/drawing/2014/main" val="2973129292"/>
                    </a:ext>
                  </a:extLst>
                </a:gridCol>
                <a:gridCol w="593399">
                  <a:extLst>
                    <a:ext uri="{9D8B030D-6E8A-4147-A177-3AD203B41FA5}">
                      <a16:colId xmlns:a16="http://schemas.microsoft.com/office/drawing/2014/main" val="329247069"/>
                    </a:ext>
                  </a:extLst>
                </a:gridCol>
                <a:gridCol w="593399">
                  <a:extLst>
                    <a:ext uri="{9D8B030D-6E8A-4147-A177-3AD203B41FA5}">
                      <a16:colId xmlns:a16="http://schemas.microsoft.com/office/drawing/2014/main" val="1579370615"/>
                    </a:ext>
                  </a:extLst>
                </a:gridCol>
              </a:tblGrid>
              <a:tr h="173525">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695513647"/>
                  </a:ext>
                </a:extLst>
              </a:tr>
              <a:tr h="314080">
                <a:tc>
                  <a:txBody>
                    <a:bodyPr/>
                    <a:lstStyle/>
                    <a:p>
                      <a:pPr algn="l" fontAlgn="b">
                        <a:buNone/>
                      </a:pPr>
                      <a:r>
                        <a:rPr lang="da-DK" sz="800" b="1" i="0" u="none" strike="noStrike" dirty="0">
                          <a:solidFill>
                            <a:srgbClr val="000000"/>
                          </a:solidFill>
                          <a:effectLst/>
                          <a:latin typeface="Aptos Narrow" panose="020B0004020202020204" pitchFamily="34" charset="0"/>
                        </a:rPr>
                        <a:t>14. Har du lyst til at bo i din nuværende bolig, når du bliver ældre?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9000782"/>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Ja</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59,5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58,1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59,1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2348290"/>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Nej</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7521214"/>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Ved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079903"/>
                  </a:ext>
                </a:extLst>
              </a:tr>
            </a:tbl>
          </a:graphicData>
        </a:graphic>
      </p:graphicFrame>
    </p:spTree>
    <p:extLst>
      <p:ext uri="{BB962C8B-B14F-4D97-AF65-F5344CB8AC3E}">
        <p14:creationId xmlns:p14="http://schemas.microsoft.com/office/powerpoint/2010/main" val="4044378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291F-B8A4-7EF8-B204-6283B01C9ADC}"/>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95AE2F60-39CA-C1E9-BB1F-CDD0AEC95FB2}"/>
              </a:ext>
            </a:extLst>
          </p:cNvPr>
          <p:cNvSpPr txBox="1"/>
          <p:nvPr/>
        </p:nvSpPr>
        <p:spPr>
          <a:xfrm>
            <a:off x="0" y="1747062"/>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har lyst til at bo i deres nuværende bolig, når de bliver ældre.</a:t>
            </a:r>
          </a:p>
        </p:txBody>
      </p:sp>
      <p:pic>
        <p:nvPicPr>
          <p:cNvPr id="6" name="Billede 5">
            <a:extLst>
              <a:ext uri="{FF2B5EF4-FFF2-40B4-BE49-F238E27FC236}">
                <a16:creationId xmlns:a16="http://schemas.microsoft.com/office/drawing/2014/main" id="{C91FD343-2785-B37D-9E07-D83A310C4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A6536782-E100-AC7A-B5EF-14E4A97359E5}"/>
              </a:ext>
            </a:extLst>
          </p:cNvPr>
          <p:cNvSpPr txBox="1"/>
          <p:nvPr/>
        </p:nvSpPr>
        <p:spPr>
          <a:xfrm>
            <a:off x="2022358" y="6284150"/>
            <a:ext cx="10161063"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Er den bolig, du bor i tilstrækkelig nem at bevæge dig rundt i, hvis du bliver gangbesværet eller synshandicappet?</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54,1 % af deltagerne mener, at deres bolig er tilstrækkelig nem at bevæge sig rundt, hvis de skulle blive gangbesværet eller synshandicappet. (n=1.006)</a:t>
            </a:r>
          </a:p>
        </p:txBody>
      </p:sp>
      <p:sp>
        <p:nvSpPr>
          <p:cNvPr id="13" name="Pladsholder til diasnummer 2">
            <a:extLst>
              <a:ext uri="{FF2B5EF4-FFF2-40B4-BE49-F238E27FC236}">
                <a16:creationId xmlns:a16="http://schemas.microsoft.com/office/drawing/2014/main" id="{3BFF7894-789B-1983-BABB-4B57F02C9BE1}"/>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23</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A8456196-F0E5-09CF-6FB9-A81B21F68AD5}"/>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B99319A3-4409-18D2-8B56-CF68545893EA}"/>
              </a:ext>
            </a:extLst>
          </p:cNvPr>
          <p:cNvSpPr/>
          <p:nvPr/>
        </p:nvSpPr>
        <p:spPr>
          <a:xfrm>
            <a:off x="0" y="0"/>
            <a:ext cx="2022358" cy="1588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15. Er den bolig, du bor i tilstrækkelig nem at bevæge dig rundt i, hvis du bliver gangbesværet eller synshandicappet?</a:t>
            </a:r>
          </a:p>
        </p:txBody>
      </p:sp>
      <p:pic>
        <p:nvPicPr>
          <p:cNvPr id="9" name="Billede 8" descr="BL.png">
            <a:extLst>
              <a:ext uri="{FF2B5EF4-FFF2-40B4-BE49-F238E27FC236}">
                <a16:creationId xmlns:a16="http://schemas.microsoft.com/office/drawing/2014/main" id="{C10B46D0-718C-5423-1ACF-42BE5CB042F5}"/>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D3BC8613-DC15-4B98-8CC8-1B65A690BF11}"/>
              </a:ext>
            </a:extLst>
          </p:cNvPr>
          <p:cNvGraphicFramePr>
            <a:graphicFrameLocks/>
          </p:cNvGraphicFramePr>
          <p:nvPr>
            <p:extLst>
              <p:ext uri="{D42A27DB-BD31-4B8C-83A1-F6EECF244321}">
                <p14:modId xmlns:p14="http://schemas.microsoft.com/office/powerpoint/2010/main" val="3478447227"/>
              </p:ext>
            </p:extLst>
          </p:nvPr>
        </p:nvGraphicFramePr>
        <p:xfrm>
          <a:off x="2319337" y="338026"/>
          <a:ext cx="9020426" cy="44415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6F971E86-CA2F-90A8-3A99-99D4FA9A8C11}"/>
              </a:ext>
            </a:extLst>
          </p:cNvPr>
          <p:cNvGraphicFramePr>
            <a:graphicFrameLocks noGrp="1"/>
          </p:cNvGraphicFramePr>
          <p:nvPr>
            <p:extLst>
              <p:ext uri="{D42A27DB-BD31-4B8C-83A1-F6EECF244321}">
                <p14:modId xmlns:p14="http://schemas.microsoft.com/office/powerpoint/2010/main" val="2213475619"/>
              </p:ext>
            </p:extLst>
          </p:nvPr>
        </p:nvGraphicFramePr>
        <p:xfrm>
          <a:off x="236624" y="4952365"/>
          <a:ext cx="11199388" cy="1125030"/>
        </p:xfrm>
        <a:graphic>
          <a:graphicData uri="http://schemas.openxmlformats.org/drawingml/2006/table">
            <a:tbl>
              <a:tblPr/>
              <a:tblGrid>
                <a:gridCol w="2044653">
                  <a:extLst>
                    <a:ext uri="{9D8B030D-6E8A-4147-A177-3AD203B41FA5}">
                      <a16:colId xmlns:a16="http://schemas.microsoft.com/office/drawing/2014/main" val="3411087751"/>
                    </a:ext>
                  </a:extLst>
                </a:gridCol>
                <a:gridCol w="877599">
                  <a:extLst>
                    <a:ext uri="{9D8B030D-6E8A-4147-A177-3AD203B41FA5}">
                      <a16:colId xmlns:a16="http://schemas.microsoft.com/office/drawing/2014/main" val="3113595909"/>
                    </a:ext>
                  </a:extLst>
                </a:gridCol>
                <a:gridCol w="591224">
                  <a:extLst>
                    <a:ext uri="{9D8B030D-6E8A-4147-A177-3AD203B41FA5}">
                      <a16:colId xmlns:a16="http://schemas.microsoft.com/office/drawing/2014/main" val="2779468978"/>
                    </a:ext>
                  </a:extLst>
                </a:gridCol>
                <a:gridCol w="591224">
                  <a:extLst>
                    <a:ext uri="{9D8B030D-6E8A-4147-A177-3AD203B41FA5}">
                      <a16:colId xmlns:a16="http://schemas.microsoft.com/office/drawing/2014/main" val="1816605295"/>
                    </a:ext>
                  </a:extLst>
                </a:gridCol>
                <a:gridCol w="591224">
                  <a:extLst>
                    <a:ext uri="{9D8B030D-6E8A-4147-A177-3AD203B41FA5}">
                      <a16:colId xmlns:a16="http://schemas.microsoft.com/office/drawing/2014/main" val="2428814263"/>
                    </a:ext>
                  </a:extLst>
                </a:gridCol>
                <a:gridCol w="591224">
                  <a:extLst>
                    <a:ext uri="{9D8B030D-6E8A-4147-A177-3AD203B41FA5}">
                      <a16:colId xmlns:a16="http://schemas.microsoft.com/office/drawing/2014/main" val="594005394"/>
                    </a:ext>
                  </a:extLst>
                </a:gridCol>
                <a:gridCol w="591224">
                  <a:extLst>
                    <a:ext uri="{9D8B030D-6E8A-4147-A177-3AD203B41FA5}">
                      <a16:colId xmlns:a16="http://schemas.microsoft.com/office/drawing/2014/main" val="3234995740"/>
                    </a:ext>
                  </a:extLst>
                </a:gridCol>
                <a:gridCol w="591224">
                  <a:extLst>
                    <a:ext uri="{9D8B030D-6E8A-4147-A177-3AD203B41FA5}">
                      <a16:colId xmlns:a16="http://schemas.microsoft.com/office/drawing/2014/main" val="1085819247"/>
                    </a:ext>
                  </a:extLst>
                </a:gridCol>
                <a:gridCol w="591224">
                  <a:extLst>
                    <a:ext uri="{9D8B030D-6E8A-4147-A177-3AD203B41FA5}">
                      <a16:colId xmlns:a16="http://schemas.microsoft.com/office/drawing/2014/main" val="1584854210"/>
                    </a:ext>
                  </a:extLst>
                </a:gridCol>
                <a:gridCol w="591224">
                  <a:extLst>
                    <a:ext uri="{9D8B030D-6E8A-4147-A177-3AD203B41FA5}">
                      <a16:colId xmlns:a16="http://schemas.microsoft.com/office/drawing/2014/main" val="2289235381"/>
                    </a:ext>
                  </a:extLst>
                </a:gridCol>
                <a:gridCol w="591224">
                  <a:extLst>
                    <a:ext uri="{9D8B030D-6E8A-4147-A177-3AD203B41FA5}">
                      <a16:colId xmlns:a16="http://schemas.microsoft.com/office/drawing/2014/main" val="444271831"/>
                    </a:ext>
                  </a:extLst>
                </a:gridCol>
                <a:gridCol w="591224">
                  <a:extLst>
                    <a:ext uri="{9D8B030D-6E8A-4147-A177-3AD203B41FA5}">
                      <a16:colId xmlns:a16="http://schemas.microsoft.com/office/drawing/2014/main" val="1981016216"/>
                    </a:ext>
                  </a:extLst>
                </a:gridCol>
                <a:gridCol w="591224">
                  <a:extLst>
                    <a:ext uri="{9D8B030D-6E8A-4147-A177-3AD203B41FA5}">
                      <a16:colId xmlns:a16="http://schemas.microsoft.com/office/drawing/2014/main" val="877789873"/>
                    </a:ext>
                  </a:extLst>
                </a:gridCol>
                <a:gridCol w="591224">
                  <a:extLst>
                    <a:ext uri="{9D8B030D-6E8A-4147-A177-3AD203B41FA5}">
                      <a16:colId xmlns:a16="http://schemas.microsoft.com/office/drawing/2014/main" val="196677563"/>
                    </a:ext>
                  </a:extLst>
                </a:gridCol>
                <a:gridCol w="591224">
                  <a:extLst>
                    <a:ext uri="{9D8B030D-6E8A-4147-A177-3AD203B41FA5}">
                      <a16:colId xmlns:a16="http://schemas.microsoft.com/office/drawing/2014/main" val="3634681280"/>
                    </a:ext>
                  </a:extLst>
                </a:gridCol>
                <a:gridCol w="591224">
                  <a:extLst>
                    <a:ext uri="{9D8B030D-6E8A-4147-A177-3AD203B41FA5}">
                      <a16:colId xmlns:a16="http://schemas.microsoft.com/office/drawing/2014/main" val="225302981"/>
                    </a:ext>
                  </a:extLst>
                </a:gridCol>
              </a:tblGrid>
              <a:tr h="19363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863571705"/>
                  </a:ext>
                </a:extLst>
              </a:tr>
              <a:tr h="350482">
                <a:tc>
                  <a:txBody>
                    <a:bodyPr/>
                    <a:lstStyle/>
                    <a:p>
                      <a:pPr algn="l" fontAlgn="b">
                        <a:buNone/>
                      </a:pPr>
                      <a:r>
                        <a:rPr lang="da-DK" sz="800" b="1" i="0" u="none" strike="noStrike" dirty="0">
                          <a:solidFill>
                            <a:srgbClr val="000000"/>
                          </a:solidFill>
                          <a:effectLst/>
                          <a:latin typeface="Aptos Narrow" panose="020B0004020202020204" pitchFamily="34" charset="0"/>
                        </a:rPr>
                        <a:t>15. Er din bolig tilstrækkelig nem at bevæge dig rundt 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7535719"/>
                  </a:ext>
                </a:extLst>
              </a:tr>
              <a:tr h="193637">
                <a:tc>
                  <a:txBody>
                    <a:bodyPr/>
                    <a:lstStyle/>
                    <a:p>
                      <a:pPr algn="l" fontAlgn="b">
                        <a:buNone/>
                      </a:pPr>
                      <a:r>
                        <a:rPr lang="da-DK" sz="800" b="0" i="0" u="none" strike="noStrike" dirty="0">
                          <a:solidFill>
                            <a:srgbClr val="000000"/>
                          </a:solidFill>
                          <a:effectLst/>
                          <a:latin typeface="Aptos Narrow" panose="020B0004020202020204" pitchFamily="34" charset="0"/>
                        </a:rPr>
                        <a:t>Ja</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48,9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0463722"/>
                  </a:ext>
                </a:extLst>
              </a:tr>
              <a:tr h="193637">
                <a:tc>
                  <a:txBody>
                    <a:bodyPr/>
                    <a:lstStyle/>
                    <a:p>
                      <a:pPr algn="l" fontAlgn="b">
                        <a:buNone/>
                      </a:pPr>
                      <a:r>
                        <a:rPr lang="da-DK" sz="800" b="0" i="0" u="none" strike="noStrike" dirty="0">
                          <a:solidFill>
                            <a:srgbClr val="000000"/>
                          </a:solidFill>
                          <a:effectLst/>
                          <a:latin typeface="Aptos Narrow" panose="020B0004020202020204" pitchFamily="34" charset="0"/>
                        </a:rPr>
                        <a:t>Nej</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6763358"/>
                  </a:ext>
                </a:extLst>
              </a:tr>
              <a:tr h="193637">
                <a:tc>
                  <a:txBody>
                    <a:bodyPr/>
                    <a:lstStyle/>
                    <a:p>
                      <a:pPr algn="l" fontAlgn="b">
                        <a:buNone/>
                      </a:pPr>
                      <a:r>
                        <a:rPr lang="da-DK" sz="800" b="0" i="0" u="none" strike="noStrike" dirty="0">
                          <a:solidFill>
                            <a:srgbClr val="000000"/>
                          </a:solidFill>
                          <a:effectLst/>
                          <a:latin typeface="Aptos Narrow" panose="020B0004020202020204" pitchFamily="34" charset="0"/>
                        </a:rPr>
                        <a:t>Ved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3643172"/>
                  </a:ext>
                </a:extLst>
              </a:tr>
            </a:tbl>
          </a:graphicData>
        </a:graphic>
      </p:graphicFrame>
    </p:spTree>
    <p:extLst>
      <p:ext uri="{BB962C8B-B14F-4D97-AF65-F5344CB8AC3E}">
        <p14:creationId xmlns:p14="http://schemas.microsoft.com/office/powerpoint/2010/main" val="3502061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6961-C437-94B8-CA3B-4BF4C11489AB}"/>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4C2890C2-B76D-6379-63FD-8382BB929C35}"/>
              </a:ext>
            </a:extLst>
          </p:cNvPr>
          <p:cNvSpPr txBox="1"/>
          <p:nvPr/>
        </p:nvSpPr>
        <p:spPr>
          <a:xfrm>
            <a:off x="0" y="1747062"/>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har lyst til at bo i deres nuværende bolig, når de bliver ældre.</a:t>
            </a:r>
          </a:p>
        </p:txBody>
      </p:sp>
      <p:pic>
        <p:nvPicPr>
          <p:cNvPr id="6" name="Billede 5">
            <a:extLst>
              <a:ext uri="{FF2B5EF4-FFF2-40B4-BE49-F238E27FC236}">
                <a16:creationId xmlns:a16="http://schemas.microsoft.com/office/drawing/2014/main" id="{91B17178-7313-5C15-44F5-6DEE77000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45049508-F7D7-B85F-208F-ACA70DFA9960}"/>
              </a:ext>
            </a:extLst>
          </p:cNvPr>
          <p:cNvSpPr txBox="1"/>
          <p:nvPr/>
        </p:nvSpPr>
        <p:spPr>
          <a:xfrm>
            <a:off x="2022359" y="6284150"/>
            <a:ext cx="7296100"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Hvis din bolig ikke længere lever op til dit behov for tilgængelighed, hvad vil du så foretrække?</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24,8 % af vil foretrække en ”Ny tilgængelig bolig i en almen udlejningsbolig. (n=1.006)</a:t>
            </a:r>
          </a:p>
        </p:txBody>
      </p:sp>
      <p:sp>
        <p:nvSpPr>
          <p:cNvPr id="13" name="Pladsholder til diasnummer 2">
            <a:extLst>
              <a:ext uri="{FF2B5EF4-FFF2-40B4-BE49-F238E27FC236}">
                <a16:creationId xmlns:a16="http://schemas.microsoft.com/office/drawing/2014/main" id="{F3156403-2EDE-22B3-67FD-C8157E552177}"/>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24</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68987E3A-92A1-F700-4361-62B730ADE46D}"/>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F62FA734-975D-6CA6-B88B-AE5F3EF28309}"/>
              </a:ext>
            </a:extLst>
          </p:cNvPr>
          <p:cNvSpPr/>
          <p:nvPr/>
        </p:nvSpPr>
        <p:spPr>
          <a:xfrm>
            <a:off x="0" y="0"/>
            <a:ext cx="2022358" cy="1588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16. Hvis din bolig ikke længere lever op til dit behov for tilgængelighed, hvad vil du så foretrække?</a:t>
            </a:r>
          </a:p>
        </p:txBody>
      </p:sp>
      <p:pic>
        <p:nvPicPr>
          <p:cNvPr id="9" name="Billede 8" descr="BL.png">
            <a:extLst>
              <a:ext uri="{FF2B5EF4-FFF2-40B4-BE49-F238E27FC236}">
                <a16:creationId xmlns:a16="http://schemas.microsoft.com/office/drawing/2014/main" id="{4621E12C-3338-F452-7902-99E0F8E0C820}"/>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Diagram 4">
            <a:extLst>
              <a:ext uri="{FF2B5EF4-FFF2-40B4-BE49-F238E27FC236}">
                <a16:creationId xmlns:a16="http://schemas.microsoft.com/office/drawing/2014/main" id="{3601B8AC-6AC6-4B28-A478-2B6630740918}"/>
              </a:ext>
            </a:extLst>
          </p:cNvPr>
          <p:cNvGraphicFramePr>
            <a:graphicFrameLocks/>
          </p:cNvGraphicFramePr>
          <p:nvPr>
            <p:extLst>
              <p:ext uri="{D42A27DB-BD31-4B8C-83A1-F6EECF244321}">
                <p14:modId xmlns:p14="http://schemas.microsoft.com/office/powerpoint/2010/main" val="2058219499"/>
              </p:ext>
            </p:extLst>
          </p:nvPr>
        </p:nvGraphicFramePr>
        <p:xfrm>
          <a:off x="2349416" y="204518"/>
          <a:ext cx="9039986" cy="39223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E89EE6FA-1E43-8DF7-3713-22204BD6177A}"/>
              </a:ext>
            </a:extLst>
          </p:cNvPr>
          <p:cNvGraphicFramePr>
            <a:graphicFrameLocks noGrp="1"/>
          </p:cNvGraphicFramePr>
          <p:nvPr>
            <p:extLst>
              <p:ext uri="{D42A27DB-BD31-4B8C-83A1-F6EECF244321}">
                <p14:modId xmlns:p14="http://schemas.microsoft.com/office/powerpoint/2010/main" val="1011596475"/>
              </p:ext>
            </p:extLst>
          </p:nvPr>
        </p:nvGraphicFramePr>
        <p:xfrm>
          <a:off x="278734" y="4317288"/>
          <a:ext cx="11434010" cy="1689072"/>
        </p:xfrm>
        <a:graphic>
          <a:graphicData uri="http://schemas.openxmlformats.org/drawingml/2006/table">
            <a:tbl>
              <a:tblPr/>
              <a:tblGrid>
                <a:gridCol w="2087486">
                  <a:extLst>
                    <a:ext uri="{9D8B030D-6E8A-4147-A177-3AD203B41FA5}">
                      <a16:colId xmlns:a16="http://schemas.microsoft.com/office/drawing/2014/main" val="171960903"/>
                    </a:ext>
                  </a:extLst>
                </a:gridCol>
                <a:gridCol w="895984">
                  <a:extLst>
                    <a:ext uri="{9D8B030D-6E8A-4147-A177-3AD203B41FA5}">
                      <a16:colId xmlns:a16="http://schemas.microsoft.com/office/drawing/2014/main" val="1856498163"/>
                    </a:ext>
                  </a:extLst>
                </a:gridCol>
                <a:gridCol w="603610">
                  <a:extLst>
                    <a:ext uri="{9D8B030D-6E8A-4147-A177-3AD203B41FA5}">
                      <a16:colId xmlns:a16="http://schemas.microsoft.com/office/drawing/2014/main" val="531382204"/>
                    </a:ext>
                  </a:extLst>
                </a:gridCol>
                <a:gridCol w="603610">
                  <a:extLst>
                    <a:ext uri="{9D8B030D-6E8A-4147-A177-3AD203B41FA5}">
                      <a16:colId xmlns:a16="http://schemas.microsoft.com/office/drawing/2014/main" val="2984494849"/>
                    </a:ext>
                  </a:extLst>
                </a:gridCol>
                <a:gridCol w="603610">
                  <a:extLst>
                    <a:ext uri="{9D8B030D-6E8A-4147-A177-3AD203B41FA5}">
                      <a16:colId xmlns:a16="http://schemas.microsoft.com/office/drawing/2014/main" val="3937135626"/>
                    </a:ext>
                  </a:extLst>
                </a:gridCol>
                <a:gridCol w="603610">
                  <a:extLst>
                    <a:ext uri="{9D8B030D-6E8A-4147-A177-3AD203B41FA5}">
                      <a16:colId xmlns:a16="http://schemas.microsoft.com/office/drawing/2014/main" val="4025108557"/>
                    </a:ext>
                  </a:extLst>
                </a:gridCol>
                <a:gridCol w="603610">
                  <a:extLst>
                    <a:ext uri="{9D8B030D-6E8A-4147-A177-3AD203B41FA5}">
                      <a16:colId xmlns:a16="http://schemas.microsoft.com/office/drawing/2014/main" val="1568959339"/>
                    </a:ext>
                  </a:extLst>
                </a:gridCol>
                <a:gridCol w="603610">
                  <a:extLst>
                    <a:ext uri="{9D8B030D-6E8A-4147-A177-3AD203B41FA5}">
                      <a16:colId xmlns:a16="http://schemas.microsoft.com/office/drawing/2014/main" val="2235060963"/>
                    </a:ext>
                  </a:extLst>
                </a:gridCol>
                <a:gridCol w="603610">
                  <a:extLst>
                    <a:ext uri="{9D8B030D-6E8A-4147-A177-3AD203B41FA5}">
                      <a16:colId xmlns:a16="http://schemas.microsoft.com/office/drawing/2014/main" val="1680290378"/>
                    </a:ext>
                  </a:extLst>
                </a:gridCol>
                <a:gridCol w="603610">
                  <a:extLst>
                    <a:ext uri="{9D8B030D-6E8A-4147-A177-3AD203B41FA5}">
                      <a16:colId xmlns:a16="http://schemas.microsoft.com/office/drawing/2014/main" val="1326278686"/>
                    </a:ext>
                  </a:extLst>
                </a:gridCol>
                <a:gridCol w="603610">
                  <a:extLst>
                    <a:ext uri="{9D8B030D-6E8A-4147-A177-3AD203B41FA5}">
                      <a16:colId xmlns:a16="http://schemas.microsoft.com/office/drawing/2014/main" val="3838144211"/>
                    </a:ext>
                  </a:extLst>
                </a:gridCol>
                <a:gridCol w="603610">
                  <a:extLst>
                    <a:ext uri="{9D8B030D-6E8A-4147-A177-3AD203B41FA5}">
                      <a16:colId xmlns:a16="http://schemas.microsoft.com/office/drawing/2014/main" val="275126691"/>
                    </a:ext>
                  </a:extLst>
                </a:gridCol>
                <a:gridCol w="603610">
                  <a:extLst>
                    <a:ext uri="{9D8B030D-6E8A-4147-A177-3AD203B41FA5}">
                      <a16:colId xmlns:a16="http://schemas.microsoft.com/office/drawing/2014/main" val="4047146521"/>
                    </a:ext>
                  </a:extLst>
                </a:gridCol>
                <a:gridCol w="603610">
                  <a:extLst>
                    <a:ext uri="{9D8B030D-6E8A-4147-A177-3AD203B41FA5}">
                      <a16:colId xmlns:a16="http://schemas.microsoft.com/office/drawing/2014/main" val="2995780936"/>
                    </a:ext>
                  </a:extLst>
                </a:gridCol>
                <a:gridCol w="603610">
                  <a:extLst>
                    <a:ext uri="{9D8B030D-6E8A-4147-A177-3AD203B41FA5}">
                      <a16:colId xmlns:a16="http://schemas.microsoft.com/office/drawing/2014/main" val="1532315976"/>
                    </a:ext>
                  </a:extLst>
                </a:gridCol>
                <a:gridCol w="603610">
                  <a:extLst>
                    <a:ext uri="{9D8B030D-6E8A-4147-A177-3AD203B41FA5}">
                      <a16:colId xmlns:a16="http://schemas.microsoft.com/office/drawing/2014/main" val="4293174050"/>
                    </a:ext>
                  </a:extLst>
                </a:gridCol>
              </a:tblGrid>
              <a:tr h="0">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125170645"/>
                  </a:ext>
                </a:extLst>
              </a:tr>
              <a:tr h="49249">
                <a:tc>
                  <a:txBody>
                    <a:bodyPr/>
                    <a:lstStyle/>
                    <a:p>
                      <a:pPr algn="l" fontAlgn="b">
                        <a:buNone/>
                      </a:pPr>
                      <a:r>
                        <a:rPr lang="da-DK" sz="800" b="1" i="0" u="none" strike="noStrike" dirty="0">
                          <a:solidFill>
                            <a:srgbClr val="000000"/>
                          </a:solidFill>
                          <a:effectLst/>
                          <a:latin typeface="Aptos Narrow" panose="020B0004020202020204" pitchFamily="34" charset="0"/>
                        </a:rPr>
                        <a:t>16 Hvis bolig ikke lever op til behov, hvad foretrækkes?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230146"/>
                  </a:ext>
                </a:extLst>
              </a:tr>
              <a:tr h="49249">
                <a:tc>
                  <a:txBody>
                    <a:bodyPr/>
                    <a:lstStyle/>
                    <a:p>
                      <a:pPr algn="l" fontAlgn="b">
                        <a:buNone/>
                      </a:pPr>
                      <a:r>
                        <a:rPr lang="da-DK" sz="800" b="0" i="0" u="none" strike="noStrike" dirty="0">
                          <a:solidFill>
                            <a:srgbClr val="000000"/>
                          </a:solidFill>
                          <a:effectLst/>
                          <a:latin typeface="Aptos Narrow" panose="020B0004020202020204" pitchFamily="34" charset="0"/>
                        </a:rPr>
                        <a:t>Den bolig, jeg bor i, hvis den renoveres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9157547"/>
                  </a:ext>
                </a:extLst>
              </a:tr>
              <a:tr h="0">
                <a:tc>
                  <a:txBody>
                    <a:bodyPr/>
                    <a:lstStyle/>
                    <a:p>
                      <a:pPr algn="l" fontAlgn="b">
                        <a:buNone/>
                      </a:pPr>
                      <a:r>
                        <a:rPr lang="da-DK" sz="800" b="0" i="0" u="none" strike="noStrike" dirty="0">
                          <a:solidFill>
                            <a:srgbClr val="000000"/>
                          </a:solidFill>
                          <a:effectLst/>
                          <a:latin typeface="Aptos Narrow" panose="020B0004020202020204" pitchFamily="34" charset="0"/>
                        </a:rPr>
                        <a:t>Ny tilgængelig bolig i 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794908"/>
                  </a:ext>
                </a:extLst>
              </a:tr>
              <a:tr h="0">
                <a:tc>
                  <a:txBody>
                    <a:bodyPr/>
                    <a:lstStyle/>
                    <a:p>
                      <a:pPr algn="l" fontAlgn="b">
                        <a:buNone/>
                      </a:pPr>
                      <a:r>
                        <a:rPr lang="da-DK" sz="800" b="0" i="0" u="none" strike="noStrike" dirty="0">
                          <a:solidFill>
                            <a:srgbClr val="000000"/>
                          </a:solidFill>
                          <a:effectLst/>
                          <a:latin typeface="Aptos Narrow" panose="020B0004020202020204" pitchFamily="34" charset="0"/>
                        </a:rPr>
                        <a:t>Ny tilgængelig bolig i 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8274914"/>
                  </a:ext>
                </a:extLst>
              </a:tr>
              <a:tr h="49249">
                <a:tc>
                  <a:txBody>
                    <a:bodyPr/>
                    <a:lstStyle/>
                    <a:p>
                      <a:pPr algn="l" fontAlgn="b">
                        <a:buNone/>
                      </a:pPr>
                      <a:r>
                        <a:rPr lang="da-DK" sz="800" b="0" i="0" u="none" strike="noStrike" dirty="0">
                          <a:solidFill>
                            <a:srgbClr val="000000"/>
                          </a:solidFill>
                          <a:effectLst/>
                          <a:latin typeface="Aptos Narrow" panose="020B0004020202020204" pitchFamily="34" charset="0"/>
                        </a:rPr>
                        <a:t>Ny tilgængelig bolig i almen udlejningsbolig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8857655"/>
                  </a:ext>
                </a:extLst>
              </a:tr>
              <a:tr h="49249">
                <a:tc>
                  <a:txBody>
                    <a:bodyPr/>
                    <a:lstStyle/>
                    <a:p>
                      <a:pPr algn="l" fontAlgn="b">
                        <a:buNone/>
                      </a:pPr>
                      <a:r>
                        <a:rPr lang="da-DK" sz="800" b="0" i="0" u="none" strike="noStrike" dirty="0">
                          <a:solidFill>
                            <a:srgbClr val="000000"/>
                          </a:solidFill>
                          <a:effectLst/>
                          <a:latin typeface="Aptos Narrow" panose="020B0004020202020204" pitchFamily="34" charset="0"/>
                        </a:rPr>
                        <a:t>Ny tilgængeligbolig i privatejet udlejningsbolig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1664537"/>
                  </a:ext>
                </a:extLst>
              </a:tr>
              <a:tr h="0">
                <a:tc>
                  <a:txBody>
                    <a:bodyPr/>
                    <a:lstStyle/>
                    <a:p>
                      <a:pPr algn="l" fontAlgn="b">
                        <a:buNone/>
                      </a:pPr>
                      <a:r>
                        <a:rPr lang="da-DK" sz="800" b="0" i="0" u="none" strike="noStrike" dirty="0">
                          <a:solidFill>
                            <a:srgbClr val="000000"/>
                          </a:solidFill>
                          <a:effectLst/>
                          <a:latin typeface="Aptos Narrow" panose="020B0004020202020204" pitchFamily="34" charset="0"/>
                        </a:rPr>
                        <a:t>Ny tilgængelig bolig i 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8157896"/>
                  </a:ext>
                </a:extLst>
              </a:tr>
              <a:tr h="0">
                <a:tc>
                  <a:txBody>
                    <a:bodyPr/>
                    <a:lstStyle/>
                    <a:p>
                      <a:pPr algn="l" fontAlgn="b">
                        <a:buNone/>
                      </a:pPr>
                      <a:r>
                        <a:rPr lang="da-DK" sz="800" b="0" i="0" u="none" strike="noStrike" dirty="0">
                          <a:solidFill>
                            <a:srgbClr val="000000"/>
                          </a:solidFill>
                          <a:effectLst/>
                          <a:latin typeface="Aptos Narrow" panose="020B0004020202020204" pitchFamily="34" charset="0"/>
                        </a:rPr>
                        <a:t>Plejehjem</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4739776"/>
                  </a:ext>
                </a:extLst>
              </a:tr>
              <a:tr h="0">
                <a:tc>
                  <a:txBody>
                    <a:bodyPr/>
                    <a:lstStyle/>
                    <a:p>
                      <a:pPr algn="l" fontAlgn="b">
                        <a:buNone/>
                      </a:pPr>
                      <a:r>
                        <a:rPr lang="da-DK" sz="800" b="0" i="0" u="none" strike="noStrike" dirty="0">
                          <a:solidFill>
                            <a:srgbClr val="000000"/>
                          </a:solidFill>
                          <a:effectLst/>
                          <a:latin typeface="Aptos Narrow" panose="020B0004020202020204" pitchFamily="34" charset="0"/>
                        </a:rPr>
                        <a:t>Ny tilgængelig bolig i kollektiv</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587174"/>
                  </a:ext>
                </a:extLst>
              </a:tr>
              <a:tr h="0">
                <a:tc>
                  <a:txBody>
                    <a:bodyPr/>
                    <a:lstStyle/>
                    <a:p>
                      <a:pPr algn="l" fontAlgn="b">
                        <a:buNone/>
                      </a:pPr>
                      <a:r>
                        <a:rPr lang="da-DK" sz="800" b="0" i="0" u="none" strike="noStrike" dirty="0">
                          <a:solidFill>
                            <a:srgbClr val="000000"/>
                          </a:solidFill>
                          <a:effectLst/>
                          <a:latin typeface="Aptos Narrow" panose="020B0004020202020204" pitchFamily="34" charset="0"/>
                        </a:rPr>
                        <a:t>Ved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295894"/>
                  </a:ext>
                </a:extLst>
              </a:tr>
              <a:tr h="0">
                <a:tc>
                  <a:txBody>
                    <a:bodyPr/>
                    <a:lstStyle/>
                    <a:p>
                      <a:pPr algn="l" fontAlgn="b">
                        <a:buNone/>
                      </a:pPr>
                      <a:r>
                        <a:rPr lang="da-DK" sz="800" b="0"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9168993"/>
                  </a:ext>
                </a:extLst>
              </a:tr>
            </a:tbl>
          </a:graphicData>
        </a:graphic>
      </p:graphicFrame>
    </p:spTree>
    <p:extLst>
      <p:ext uri="{BB962C8B-B14F-4D97-AF65-F5344CB8AC3E}">
        <p14:creationId xmlns:p14="http://schemas.microsoft.com/office/powerpoint/2010/main" val="102629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9F9C1-A896-7298-7BDC-376A7FDAFC53}"/>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72851BEB-9D57-C8A0-76B2-9F65A1435315}"/>
              </a:ext>
            </a:extLst>
          </p:cNvPr>
          <p:cNvSpPr txBox="1"/>
          <p:nvPr/>
        </p:nvSpPr>
        <p:spPr>
          <a:xfrm>
            <a:off x="0" y="1747062"/>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i hvor høj grad økonomien betyder noget for deltagerne i relation til ny bolig.</a:t>
            </a:r>
          </a:p>
        </p:txBody>
      </p:sp>
      <p:pic>
        <p:nvPicPr>
          <p:cNvPr id="6" name="Billede 5">
            <a:extLst>
              <a:ext uri="{FF2B5EF4-FFF2-40B4-BE49-F238E27FC236}">
                <a16:creationId xmlns:a16="http://schemas.microsoft.com/office/drawing/2014/main" id="{EAF75040-B6B8-0667-25BD-C63D21A6C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0E071047-F79A-BDB5-E066-7A3C101D6999}"/>
              </a:ext>
            </a:extLst>
          </p:cNvPr>
          <p:cNvSpPr txBox="1"/>
          <p:nvPr/>
        </p:nvSpPr>
        <p:spPr>
          <a:xfrm>
            <a:off x="2022358" y="6284150"/>
            <a:ext cx="10161063"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I hvor høj grad betyder økonomien noget, hvis du ønsker en anden bolig, hvor du skal nyde dit otium?</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38,3 % af deltagerne betyder økonomien og de kan ikke vælge hvad som helst. (n=1.006)</a:t>
            </a:r>
          </a:p>
        </p:txBody>
      </p:sp>
      <p:sp>
        <p:nvSpPr>
          <p:cNvPr id="13" name="Pladsholder til diasnummer 2">
            <a:extLst>
              <a:ext uri="{FF2B5EF4-FFF2-40B4-BE49-F238E27FC236}">
                <a16:creationId xmlns:a16="http://schemas.microsoft.com/office/drawing/2014/main" id="{BF6AAC6B-7253-EB0F-F5ED-B079DAEC8B65}"/>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25</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E798ED2D-AB9D-80D8-D4DE-E857610A5D1B}"/>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BA90D3C1-9EFE-C845-0A30-151884965EE6}"/>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17. I hvor høj grad betyder økonomien noget, hvis du ønsker en anden bolig, hvor du skal nyde dit otium?</a:t>
            </a:r>
          </a:p>
        </p:txBody>
      </p:sp>
      <p:pic>
        <p:nvPicPr>
          <p:cNvPr id="9" name="Billede 8" descr="BL.png">
            <a:extLst>
              <a:ext uri="{FF2B5EF4-FFF2-40B4-BE49-F238E27FC236}">
                <a16:creationId xmlns:a16="http://schemas.microsoft.com/office/drawing/2014/main" id="{FDFA65BD-27C1-E921-B939-AF2E3F7F97D1}"/>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7" name="Diagram 6">
            <a:extLst>
              <a:ext uri="{FF2B5EF4-FFF2-40B4-BE49-F238E27FC236}">
                <a16:creationId xmlns:a16="http://schemas.microsoft.com/office/drawing/2014/main" id="{F2134E50-984C-4045-9DC5-A9B3213F71B1}"/>
              </a:ext>
            </a:extLst>
          </p:cNvPr>
          <p:cNvGraphicFramePr>
            <a:graphicFrameLocks/>
          </p:cNvGraphicFramePr>
          <p:nvPr>
            <p:extLst>
              <p:ext uri="{D42A27DB-BD31-4B8C-83A1-F6EECF244321}">
                <p14:modId xmlns:p14="http://schemas.microsoft.com/office/powerpoint/2010/main" val="1389648229"/>
              </p:ext>
            </p:extLst>
          </p:nvPr>
        </p:nvGraphicFramePr>
        <p:xfrm>
          <a:off x="2289258" y="300789"/>
          <a:ext cx="9100144" cy="40627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el 7">
            <a:extLst>
              <a:ext uri="{FF2B5EF4-FFF2-40B4-BE49-F238E27FC236}">
                <a16:creationId xmlns:a16="http://schemas.microsoft.com/office/drawing/2014/main" id="{CDD70198-2913-2900-A0AE-0268F8DB780F}"/>
              </a:ext>
            </a:extLst>
          </p:cNvPr>
          <p:cNvGraphicFramePr>
            <a:graphicFrameLocks noGrp="1"/>
          </p:cNvGraphicFramePr>
          <p:nvPr>
            <p:extLst>
              <p:ext uri="{D42A27DB-BD31-4B8C-83A1-F6EECF244321}">
                <p14:modId xmlns:p14="http://schemas.microsoft.com/office/powerpoint/2010/main" val="1364894597"/>
              </p:ext>
            </p:extLst>
          </p:nvPr>
        </p:nvGraphicFramePr>
        <p:xfrm>
          <a:off x="411081" y="4570302"/>
          <a:ext cx="11175330" cy="1350834"/>
        </p:xfrm>
        <a:graphic>
          <a:graphicData uri="http://schemas.openxmlformats.org/drawingml/2006/table">
            <a:tbl>
              <a:tblPr/>
              <a:tblGrid>
                <a:gridCol w="2040260">
                  <a:extLst>
                    <a:ext uri="{9D8B030D-6E8A-4147-A177-3AD203B41FA5}">
                      <a16:colId xmlns:a16="http://schemas.microsoft.com/office/drawing/2014/main" val="365321868"/>
                    </a:ext>
                  </a:extLst>
                </a:gridCol>
                <a:gridCol w="875714">
                  <a:extLst>
                    <a:ext uri="{9D8B030D-6E8A-4147-A177-3AD203B41FA5}">
                      <a16:colId xmlns:a16="http://schemas.microsoft.com/office/drawing/2014/main" val="2404344820"/>
                    </a:ext>
                  </a:extLst>
                </a:gridCol>
                <a:gridCol w="589954">
                  <a:extLst>
                    <a:ext uri="{9D8B030D-6E8A-4147-A177-3AD203B41FA5}">
                      <a16:colId xmlns:a16="http://schemas.microsoft.com/office/drawing/2014/main" val="4174046836"/>
                    </a:ext>
                  </a:extLst>
                </a:gridCol>
                <a:gridCol w="589954">
                  <a:extLst>
                    <a:ext uri="{9D8B030D-6E8A-4147-A177-3AD203B41FA5}">
                      <a16:colId xmlns:a16="http://schemas.microsoft.com/office/drawing/2014/main" val="3108391360"/>
                    </a:ext>
                  </a:extLst>
                </a:gridCol>
                <a:gridCol w="589954">
                  <a:extLst>
                    <a:ext uri="{9D8B030D-6E8A-4147-A177-3AD203B41FA5}">
                      <a16:colId xmlns:a16="http://schemas.microsoft.com/office/drawing/2014/main" val="1892148056"/>
                    </a:ext>
                  </a:extLst>
                </a:gridCol>
                <a:gridCol w="589954">
                  <a:extLst>
                    <a:ext uri="{9D8B030D-6E8A-4147-A177-3AD203B41FA5}">
                      <a16:colId xmlns:a16="http://schemas.microsoft.com/office/drawing/2014/main" val="1880913560"/>
                    </a:ext>
                  </a:extLst>
                </a:gridCol>
                <a:gridCol w="589954">
                  <a:extLst>
                    <a:ext uri="{9D8B030D-6E8A-4147-A177-3AD203B41FA5}">
                      <a16:colId xmlns:a16="http://schemas.microsoft.com/office/drawing/2014/main" val="616619338"/>
                    </a:ext>
                  </a:extLst>
                </a:gridCol>
                <a:gridCol w="589954">
                  <a:extLst>
                    <a:ext uri="{9D8B030D-6E8A-4147-A177-3AD203B41FA5}">
                      <a16:colId xmlns:a16="http://schemas.microsoft.com/office/drawing/2014/main" val="3386463599"/>
                    </a:ext>
                  </a:extLst>
                </a:gridCol>
                <a:gridCol w="589954">
                  <a:extLst>
                    <a:ext uri="{9D8B030D-6E8A-4147-A177-3AD203B41FA5}">
                      <a16:colId xmlns:a16="http://schemas.microsoft.com/office/drawing/2014/main" val="4097924585"/>
                    </a:ext>
                  </a:extLst>
                </a:gridCol>
                <a:gridCol w="589954">
                  <a:extLst>
                    <a:ext uri="{9D8B030D-6E8A-4147-A177-3AD203B41FA5}">
                      <a16:colId xmlns:a16="http://schemas.microsoft.com/office/drawing/2014/main" val="3609971154"/>
                    </a:ext>
                  </a:extLst>
                </a:gridCol>
                <a:gridCol w="589954">
                  <a:extLst>
                    <a:ext uri="{9D8B030D-6E8A-4147-A177-3AD203B41FA5}">
                      <a16:colId xmlns:a16="http://schemas.microsoft.com/office/drawing/2014/main" val="230899441"/>
                    </a:ext>
                  </a:extLst>
                </a:gridCol>
                <a:gridCol w="589954">
                  <a:extLst>
                    <a:ext uri="{9D8B030D-6E8A-4147-A177-3AD203B41FA5}">
                      <a16:colId xmlns:a16="http://schemas.microsoft.com/office/drawing/2014/main" val="3924781767"/>
                    </a:ext>
                  </a:extLst>
                </a:gridCol>
                <a:gridCol w="589954">
                  <a:extLst>
                    <a:ext uri="{9D8B030D-6E8A-4147-A177-3AD203B41FA5}">
                      <a16:colId xmlns:a16="http://schemas.microsoft.com/office/drawing/2014/main" val="214041661"/>
                    </a:ext>
                  </a:extLst>
                </a:gridCol>
                <a:gridCol w="589954">
                  <a:extLst>
                    <a:ext uri="{9D8B030D-6E8A-4147-A177-3AD203B41FA5}">
                      <a16:colId xmlns:a16="http://schemas.microsoft.com/office/drawing/2014/main" val="4087950433"/>
                    </a:ext>
                  </a:extLst>
                </a:gridCol>
                <a:gridCol w="589954">
                  <a:extLst>
                    <a:ext uri="{9D8B030D-6E8A-4147-A177-3AD203B41FA5}">
                      <a16:colId xmlns:a16="http://schemas.microsoft.com/office/drawing/2014/main" val="14887709"/>
                    </a:ext>
                  </a:extLst>
                </a:gridCol>
                <a:gridCol w="589954">
                  <a:extLst>
                    <a:ext uri="{9D8B030D-6E8A-4147-A177-3AD203B41FA5}">
                      <a16:colId xmlns:a16="http://schemas.microsoft.com/office/drawing/2014/main" val="1903237765"/>
                    </a:ext>
                  </a:extLst>
                </a:gridCol>
              </a:tblGrid>
              <a:tr h="91739">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248468688"/>
                  </a:ext>
                </a:extLst>
              </a:tr>
              <a:tr h="166047">
                <a:tc>
                  <a:txBody>
                    <a:bodyPr/>
                    <a:lstStyle/>
                    <a:p>
                      <a:pPr algn="l" fontAlgn="b">
                        <a:buNone/>
                      </a:pPr>
                      <a:r>
                        <a:rPr lang="da-DK" sz="800" b="1" i="0" u="none" strike="noStrike" dirty="0">
                          <a:solidFill>
                            <a:srgbClr val="000000"/>
                          </a:solidFill>
                          <a:effectLst/>
                          <a:latin typeface="Aptos Narrow" panose="020B0004020202020204" pitchFamily="34" charset="0"/>
                        </a:rPr>
                        <a:t>17 Betyder økonomien noget, hvis du ønsker anden 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537167"/>
                  </a:ext>
                </a:extLst>
              </a:tr>
              <a:tr h="91739">
                <a:tc>
                  <a:txBody>
                    <a:bodyPr/>
                    <a:lstStyle/>
                    <a:p>
                      <a:pPr algn="l" fontAlgn="b">
                        <a:buNone/>
                      </a:pPr>
                      <a:r>
                        <a:rPr lang="da-DK" sz="800" b="0" i="0" u="none" strike="noStrike" dirty="0">
                          <a:solidFill>
                            <a:srgbClr val="000000"/>
                          </a:solidFill>
                          <a:effectLst/>
                          <a:latin typeface="Aptos Narrow" panose="020B0004020202020204" pitchFamily="34" charset="0"/>
                        </a:rPr>
                        <a:t>Slet ikke, jeg har penge nok</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5918301"/>
                  </a:ext>
                </a:extLst>
              </a:tr>
              <a:tr h="246777">
                <a:tc>
                  <a:txBody>
                    <a:bodyPr/>
                    <a:lstStyle/>
                    <a:p>
                      <a:pPr algn="l" fontAlgn="b">
                        <a:buNone/>
                      </a:pPr>
                      <a:r>
                        <a:rPr lang="da-DK" sz="800" b="0" i="0" u="none" strike="noStrike" dirty="0">
                          <a:solidFill>
                            <a:srgbClr val="000000"/>
                          </a:solidFill>
                          <a:effectLst/>
                          <a:latin typeface="Aptos Narrow" panose="020B0004020202020204" pitchFamily="34" charset="0"/>
                        </a:rPr>
                        <a:t>I mindre grad jeg er privilegeret, men prisen eller størrelsen på huslejen har betydning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2031843"/>
                  </a:ext>
                </a:extLst>
              </a:tr>
              <a:tr h="166047">
                <a:tc>
                  <a:txBody>
                    <a:bodyPr/>
                    <a:lstStyle/>
                    <a:p>
                      <a:pPr algn="l" fontAlgn="b">
                        <a:buNone/>
                      </a:pPr>
                      <a:r>
                        <a:rPr lang="da-DK" sz="800" b="0" i="0" u="none" strike="noStrike" dirty="0">
                          <a:solidFill>
                            <a:srgbClr val="000000"/>
                          </a:solidFill>
                          <a:effectLst/>
                          <a:latin typeface="Aptos Narrow" panose="020B0004020202020204" pitchFamily="34" charset="0"/>
                        </a:rPr>
                        <a:t>I nogen grad, jeg har muligheder, men jeg kan ikke vælge hvad som helst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38,3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3436441"/>
                  </a:ext>
                </a:extLst>
              </a:tr>
              <a:tr h="166047">
                <a:tc>
                  <a:txBody>
                    <a:bodyPr/>
                    <a:lstStyle/>
                    <a:p>
                      <a:pPr algn="l" fontAlgn="b">
                        <a:buNone/>
                      </a:pPr>
                      <a:r>
                        <a:rPr lang="da-DK" sz="800" b="0" i="0" u="none" strike="noStrike" dirty="0">
                          <a:solidFill>
                            <a:srgbClr val="000000"/>
                          </a:solidFill>
                          <a:effectLst/>
                          <a:latin typeface="Aptos Narrow" panose="020B0004020202020204" pitchFamily="34" charset="0"/>
                        </a:rPr>
                        <a:t>I høj grad, jeg kan nok ikke være særlig kræsen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19,5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0389437"/>
                  </a:ext>
                </a:extLst>
              </a:tr>
              <a:tr h="166047">
                <a:tc>
                  <a:txBody>
                    <a:bodyPr/>
                    <a:lstStyle/>
                    <a:p>
                      <a:pPr algn="l" fontAlgn="b">
                        <a:buNone/>
                      </a:pPr>
                      <a:r>
                        <a:rPr lang="da-DK" sz="800" b="0" i="0" u="none" strike="noStrike" dirty="0">
                          <a:solidFill>
                            <a:srgbClr val="000000"/>
                          </a:solidFill>
                          <a:effectLst/>
                          <a:latin typeface="Aptos Narrow" panose="020B0004020202020204" pitchFamily="34" charset="0"/>
                        </a:rPr>
                        <a:t>I meget høj grad, jeg har ikke råd til at flytte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707513"/>
                  </a:ext>
                </a:extLst>
              </a:tr>
            </a:tbl>
          </a:graphicData>
        </a:graphic>
      </p:graphicFrame>
    </p:spTree>
    <p:extLst>
      <p:ext uri="{BB962C8B-B14F-4D97-AF65-F5344CB8AC3E}">
        <p14:creationId xmlns:p14="http://schemas.microsoft.com/office/powerpoint/2010/main" val="1403762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6067A-AE94-AC67-C15A-D5383A24F816}"/>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C59CBEC2-5772-840F-E85B-5FED4196AE53}"/>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85F41537-F246-87BB-8F3E-A712C6F660BF}"/>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B97B6335-FD1A-1EBE-AD7B-3896CC572B19}"/>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84BE847B-6F36-9F63-BCF2-5913A57F196A}"/>
              </a:ext>
            </a:extLst>
          </p:cNvPr>
          <p:cNvSpPr txBox="1"/>
          <p:nvPr/>
        </p:nvSpPr>
        <p:spPr>
          <a:xfrm>
            <a:off x="6635416" y="2703707"/>
            <a:ext cx="2995864" cy="1015663"/>
          </a:xfrm>
          <a:prstGeom prst="rect">
            <a:avLst/>
          </a:prstGeom>
          <a:noFill/>
        </p:spPr>
        <p:txBody>
          <a:bodyPr wrap="square" rtlCol="0">
            <a:spAutoFit/>
          </a:bodyPr>
          <a:lstStyle/>
          <a:p>
            <a:r>
              <a:rPr lang="da-DK" sz="6000" dirty="0"/>
              <a:t>Klimaet</a:t>
            </a:r>
          </a:p>
        </p:txBody>
      </p:sp>
    </p:spTree>
    <p:extLst>
      <p:ext uri="{BB962C8B-B14F-4D97-AF65-F5344CB8AC3E}">
        <p14:creationId xmlns:p14="http://schemas.microsoft.com/office/powerpoint/2010/main" val="2414058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D64B-F247-4E88-E4E4-EE1ED069FF12}"/>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6F37D4A1-A040-519C-7B07-A868EBC1613D}"/>
              </a:ext>
            </a:extLst>
          </p:cNvPr>
          <p:cNvSpPr txBox="1"/>
          <p:nvPr/>
        </p:nvSpPr>
        <p:spPr>
          <a:xfrm>
            <a:off x="0" y="1747062"/>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deltagernes område er sikret stormflod og stigende vandmasser.</a:t>
            </a:r>
          </a:p>
        </p:txBody>
      </p:sp>
      <p:pic>
        <p:nvPicPr>
          <p:cNvPr id="6" name="Billede 5">
            <a:extLst>
              <a:ext uri="{FF2B5EF4-FFF2-40B4-BE49-F238E27FC236}">
                <a16:creationId xmlns:a16="http://schemas.microsoft.com/office/drawing/2014/main" id="{A97F74C6-84CE-6F52-EA7C-DC7BEB76C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D48C2B96-7818-D960-BD97-B5021918B304}"/>
              </a:ext>
            </a:extLst>
          </p:cNvPr>
          <p:cNvSpPr txBox="1"/>
          <p:nvPr/>
        </p:nvSpPr>
        <p:spPr>
          <a:xfrm>
            <a:off x="2022359" y="6284150"/>
            <a:ext cx="9472896"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Er området, hvor din bolig er bygget, sikret mod stormflod eller stigende vandmasser efter ekstrem regn?</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21,1 % af deltagerne i undersøgelsen ikke ved om deres boligområde er sikret mod stormflod eller stigende vandmasser. (n=1.006)</a:t>
            </a:r>
          </a:p>
        </p:txBody>
      </p:sp>
      <p:sp>
        <p:nvSpPr>
          <p:cNvPr id="13" name="Pladsholder til diasnummer 2">
            <a:extLst>
              <a:ext uri="{FF2B5EF4-FFF2-40B4-BE49-F238E27FC236}">
                <a16:creationId xmlns:a16="http://schemas.microsoft.com/office/drawing/2014/main" id="{83D83C9D-AF56-F8C6-9B33-21D07593C332}"/>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27</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78D77E4A-1A3E-06AA-2F50-9D0867CFDC9E}"/>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6E720145-8002-4CEE-42C5-BDD438879A5D}"/>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18. Er området, hvor din bolig er bygget, sikret mod stormflod eller stigende vandmasser efter ekstrem regn?</a:t>
            </a:r>
          </a:p>
        </p:txBody>
      </p:sp>
      <p:pic>
        <p:nvPicPr>
          <p:cNvPr id="9" name="Billede 8" descr="BL.png">
            <a:extLst>
              <a:ext uri="{FF2B5EF4-FFF2-40B4-BE49-F238E27FC236}">
                <a16:creationId xmlns:a16="http://schemas.microsoft.com/office/drawing/2014/main" id="{20FE17CA-79D6-7F68-E874-D86575785A84}"/>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E8093285-115C-4147-B7B9-BDDC7FB6E626}"/>
              </a:ext>
            </a:extLst>
          </p:cNvPr>
          <p:cNvGraphicFramePr>
            <a:graphicFrameLocks/>
          </p:cNvGraphicFramePr>
          <p:nvPr>
            <p:extLst>
              <p:ext uri="{D42A27DB-BD31-4B8C-83A1-F6EECF244321}">
                <p14:modId xmlns:p14="http://schemas.microsoft.com/office/powerpoint/2010/main" val="3656372428"/>
              </p:ext>
            </p:extLst>
          </p:nvPr>
        </p:nvGraphicFramePr>
        <p:xfrm>
          <a:off x="2253163" y="338026"/>
          <a:ext cx="9136239" cy="43001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864233B7-A336-D32E-466A-1C0830E42262}"/>
              </a:ext>
            </a:extLst>
          </p:cNvPr>
          <p:cNvGraphicFramePr>
            <a:graphicFrameLocks noGrp="1"/>
          </p:cNvGraphicFramePr>
          <p:nvPr>
            <p:extLst>
              <p:ext uri="{D42A27DB-BD31-4B8C-83A1-F6EECF244321}">
                <p14:modId xmlns:p14="http://schemas.microsoft.com/office/powerpoint/2010/main" val="2416785291"/>
              </p:ext>
            </p:extLst>
          </p:nvPr>
        </p:nvGraphicFramePr>
        <p:xfrm>
          <a:off x="248661" y="4783547"/>
          <a:ext cx="11246594" cy="1355230"/>
        </p:xfrm>
        <a:graphic>
          <a:graphicData uri="http://schemas.openxmlformats.org/drawingml/2006/table">
            <a:tbl>
              <a:tblPr/>
              <a:tblGrid>
                <a:gridCol w="2053271">
                  <a:extLst>
                    <a:ext uri="{9D8B030D-6E8A-4147-A177-3AD203B41FA5}">
                      <a16:colId xmlns:a16="http://schemas.microsoft.com/office/drawing/2014/main" val="4242866131"/>
                    </a:ext>
                  </a:extLst>
                </a:gridCol>
                <a:gridCol w="881299">
                  <a:extLst>
                    <a:ext uri="{9D8B030D-6E8A-4147-A177-3AD203B41FA5}">
                      <a16:colId xmlns:a16="http://schemas.microsoft.com/office/drawing/2014/main" val="3351318058"/>
                    </a:ext>
                  </a:extLst>
                </a:gridCol>
                <a:gridCol w="593716">
                  <a:extLst>
                    <a:ext uri="{9D8B030D-6E8A-4147-A177-3AD203B41FA5}">
                      <a16:colId xmlns:a16="http://schemas.microsoft.com/office/drawing/2014/main" val="2862696233"/>
                    </a:ext>
                  </a:extLst>
                </a:gridCol>
                <a:gridCol w="593716">
                  <a:extLst>
                    <a:ext uri="{9D8B030D-6E8A-4147-A177-3AD203B41FA5}">
                      <a16:colId xmlns:a16="http://schemas.microsoft.com/office/drawing/2014/main" val="3023808622"/>
                    </a:ext>
                  </a:extLst>
                </a:gridCol>
                <a:gridCol w="593716">
                  <a:extLst>
                    <a:ext uri="{9D8B030D-6E8A-4147-A177-3AD203B41FA5}">
                      <a16:colId xmlns:a16="http://schemas.microsoft.com/office/drawing/2014/main" val="2054861306"/>
                    </a:ext>
                  </a:extLst>
                </a:gridCol>
                <a:gridCol w="593716">
                  <a:extLst>
                    <a:ext uri="{9D8B030D-6E8A-4147-A177-3AD203B41FA5}">
                      <a16:colId xmlns:a16="http://schemas.microsoft.com/office/drawing/2014/main" val="3654292169"/>
                    </a:ext>
                  </a:extLst>
                </a:gridCol>
                <a:gridCol w="593716">
                  <a:extLst>
                    <a:ext uri="{9D8B030D-6E8A-4147-A177-3AD203B41FA5}">
                      <a16:colId xmlns:a16="http://schemas.microsoft.com/office/drawing/2014/main" val="2632270013"/>
                    </a:ext>
                  </a:extLst>
                </a:gridCol>
                <a:gridCol w="593716">
                  <a:extLst>
                    <a:ext uri="{9D8B030D-6E8A-4147-A177-3AD203B41FA5}">
                      <a16:colId xmlns:a16="http://schemas.microsoft.com/office/drawing/2014/main" val="2341470473"/>
                    </a:ext>
                  </a:extLst>
                </a:gridCol>
                <a:gridCol w="593716">
                  <a:extLst>
                    <a:ext uri="{9D8B030D-6E8A-4147-A177-3AD203B41FA5}">
                      <a16:colId xmlns:a16="http://schemas.microsoft.com/office/drawing/2014/main" val="1994765913"/>
                    </a:ext>
                  </a:extLst>
                </a:gridCol>
                <a:gridCol w="593716">
                  <a:extLst>
                    <a:ext uri="{9D8B030D-6E8A-4147-A177-3AD203B41FA5}">
                      <a16:colId xmlns:a16="http://schemas.microsoft.com/office/drawing/2014/main" val="2656454097"/>
                    </a:ext>
                  </a:extLst>
                </a:gridCol>
                <a:gridCol w="593716">
                  <a:extLst>
                    <a:ext uri="{9D8B030D-6E8A-4147-A177-3AD203B41FA5}">
                      <a16:colId xmlns:a16="http://schemas.microsoft.com/office/drawing/2014/main" val="4176303418"/>
                    </a:ext>
                  </a:extLst>
                </a:gridCol>
                <a:gridCol w="593716">
                  <a:extLst>
                    <a:ext uri="{9D8B030D-6E8A-4147-A177-3AD203B41FA5}">
                      <a16:colId xmlns:a16="http://schemas.microsoft.com/office/drawing/2014/main" val="3342045476"/>
                    </a:ext>
                  </a:extLst>
                </a:gridCol>
                <a:gridCol w="593716">
                  <a:extLst>
                    <a:ext uri="{9D8B030D-6E8A-4147-A177-3AD203B41FA5}">
                      <a16:colId xmlns:a16="http://schemas.microsoft.com/office/drawing/2014/main" val="779568954"/>
                    </a:ext>
                  </a:extLst>
                </a:gridCol>
                <a:gridCol w="593716">
                  <a:extLst>
                    <a:ext uri="{9D8B030D-6E8A-4147-A177-3AD203B41FA5}">
                      <a16:colId xmlns:a16="http://schemas.microsoft.com/office/drawing/2014/main" val="3644622898"/>
                    </a:ext>
                  </a:extLst>
                </a:gridCol>
                <a:gridCol w="593716">
                  <a:extLst>
                    <a:ext uri="{9D8B030D-6E8A-4147-A177-3AD203B41FA5}">
                      <a16:colId xmlns:a16="http://schemas.microsoft.com/office/drawing/2014/main" val="2160569340"/>
                    </a:ext>
                  </a:extLst>
                </a:gridCol>
                <a:gridCol w="593716">
                  <a:extLst>
                    <a:ext uri="{9D8B030D-6E8A-4147-A177-3AD203B41FA5}">
                      <a16:colId xmlns:a16="http://schemas.microsoft.com/office/drawing/2014/main" val="2665813842"/>
                    </a:ext>
                  </a:extLst>
                </a:gridCol>
              </a:tblGrid>
              <a:tr h="173525">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772623347"/>
                  </a:ext>
                </a:extLst>
              </a:tr>
              <a:tr h="314080">
                <a:tc>
                  <a:txBody>
                    <a:bodyPr/>
                    <a:lstStyle/>
                    <a:p>
                      <a:pPr algn="l" fontAlgn="b">
                        <a:buNone/>
                      </a:pPr>
                      <a:r>
                        <a:rPr lang="da-DK" sz="800" b="1" i="0" u="none" strike="noStrike" dirty="0">
                          <a:solidFill>
                            <a:srgbClr val="000000"/>
                          </a:solidFill>
                          <a:effectLst/>
                          <a:latin typeface="Aptos Narrow" panose="020B0004020202020204" pitchFamily="34" charset="0"/>
                        </a:rPr>
                        <a:t>18 Er din bolig sikret mod stormflod mm?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462421"/>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Slet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037006"/>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Lidt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9492391"/>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I nogen grad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0363544"/>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I høj grad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6716237"/>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Ved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1090051"/>
                  </a:ext>
                </a:extLst>
              </a:tr>
            </a:tbl>
          </a:graphicData>
        </a:graphic>
      </p:graphicFrame>
    </p:spTree>
    <p:extLst>
      <p:ext uri="{BB962C8B-B14F-4D97-AF65-F5344CB8AC3E}">
        <p14:creationId xmlns:p14="http://schemas.microsoft.com/office/powerpoint/2010/main" val="326063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4FAD4-6BF5-DB49-4C7F-9DBB16D6F35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C3DD08B7-EEDE-7745-22D4-605CED1EF646}"/>
              </a:ext>
            </a:extLst>
          </p:cNvPr>
          <p:cNvSpPr txBox="1"/>
          <p:nvPr/>
        </p:nvSpPr>
        <p:spPr>
          <a:xfrm>
            <a:off x="0" y="1747062"/>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deltagernes ejendom er sikret mod kraftig storm.</a:t>
            </a:r>
          </a:p>
        </p:txBody>
      </p:sp>
      <p:pic>
        <p:nvPicPr>
          <p:cNvPr id="6" name="Billede 5">
            <a:extLst>
              <a:ext uri="{FF2B5EF4-FFF2-40B4-BE49-F238E27FC236}">
                <a16:creationId xmlns:a16="http://schemas.microsoft.com/office/drawing/2014/main" id="{5101046C-E975-A29E-7BF3-2BEC088D1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1CA22560-8403-67BC-F143-B189C5CCF4BA}"/>
              </a:ext>
            </a:extLst>
          </p:cNvPr>
          <p:cNvSpPr txBox="1"/>
          <p:nvPr/>
        </p:nvSpPr>
        <p:spPr>
          <a:xfrm>
            <a:off x="2022359" y="6284150"/>
            <a:ext cx="8962474"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Er området, hvor din bolig er bygget, sikret mod kraftig storm?</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35,8 % af deltagerne mener, at ejendommen de bor i – i nogen grad er sikret mod kraftig Storm. (n=1.006)</a:t>
            </a:r>
          </a:p>
        </p:txBody>
      </p:sp>
      <p:sp>
        <p:nvSpPr>
          <p:cNvPr id="13" name="Pladsholder til diasnummer 2">
            <a:extLst>
              <a:ext uri="{FF2B5EF4-FFF2-40B4-BE49-F238E27FC236}">
                <a16:creationId xmlns:a16="http://schemas.microsoft.com/office/drawing/2014/main" id="{BEA88BD6-4A80-2396-9C82-5B9EEF68CCBF}"/>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28</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4871D7A6-55C3-440D-F2C8-9B7D5B24637E}"/>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12104737-C0CD-BDC6-10B0-A475C2B94FCC}"/>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19. Er ejendommen du bor i sikret mod kraftig storm?</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0CC4D4F1-522E-E8AA-01FB-37E9B74B5760}"/>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2C5D8F2C-DBB1-41FB-A2E0-633E7030D2AE}"/>
              </a:ext>
            </a:extLst>
          </p:cNvPr>
          <p:cNvGraphicFramePr>
            <a:graphicFrameLocks/>
          </p:cNvGraphicFramePr>
          <p:nvPr>
            <p:extLst>
              <p:ext uri="{D42A27DB-BD31-4B8C-83A1-F6EECF244321}">
                <p14:modId xmlns:p14="http://schemas.microsoft.com/office/powerpoint/2010/main" val="1939012820"/>
              </p:ext>
            </p:extLst>
          </p:nvPr>
        </p:nvGraphicFramePr>
        <p:xfrm>
          <a:off x="2277226" y="284997"/>
          <a:ext cx="9008395" cy="4383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80613BA6-7E6D-156F-2F45-31F948167927}"/>
              </a:ext>
            </a:extLst>
          </p:cNvPr>
          <p:cNvGraphicFramePr>
            <a:graphicFrameLocks noGrp="1"/>
          </p:cNvGraphicFramePr>
          <p:nvPr>
            <p:extLst>
              <p:ext uri="{D42A27DB-BD31-4B8C-83A1-F6EECF244321}">
                <p14:modId xmlns:p14="http://schemas.microsoft.com/office/powerpoint/2010/main" val="2418053192"/>
              </p:ext>
            </p:extLst>
          </p:nvPr>
        </p:nvGraphicFramePr>
        <p:xfrm>
          <a:off x="236624" y="4748888"/>
          <a:ext cx="11258637" cy="1355230"/>
        </p:xfrm>
        <a:graphic>
          <a:graphicData uri="http://schemas.openxmlformats.org/drawingml/2006/table">
            <a:tbl>
              <a:tblPr/>
              <a:tblGrid>
                <a:gridCol w="2374229">
                  <a:extLst>
                    <a:ext uri="{9D8B030D-6E8A-4147-A177-3AD203B41FA5}">
                      <a16:colId xmlns:a16="http://schemas.microsoft.com/office/drawing/2014/main" val="1750594058"/>
                    </a:ext>
                  </a:extLst>
                </a:gridCol>
                <a:gridCol w="563480">
                  <a:extLst>
                    <a:ext uri="{9D8B030D-6E8A-4147-A177-3AD203B41FA5}">
                      <a16:colId xmlns:a16="http://schemas.microsoft.com/office/drawing/2014/main" val="1270256301"/>
                    </a:ext>
                  </a:extLst>
                </a:gridCol>
                <a:gridCol w="594352">
                  <a:extLst>
                    <a:ext uri="{9D8B030D-6E8A-4147-A177-3AD203B41FA5}">
                      <a16:colId xmlns:a16="http://schemas.microsoft.com/office/drawing/2014/main" val="3227905683"/>
                    </a:ext>
                  </a:extLst>
                </a:gridCol>
                <a:gridCol w="594352">
                  <a:extLst>
                    <a:ext uri="{9D8B030D-6E8A-4147-A177-3AD203B41FA5}">
                      <a16:colId xmlns:a16="http://schemas.microsoft.com/office/drawing/2014/main" val="2100205856"/>
                    </a:ext>
                  </a:extLst>
                </a:gridCol>
                <a:gridCol w="594352">
                  <a:extLst>
                    <a:ext uri="{9D8B030D-6E8A-4147-A177-3AD203B41FA5}">
                      <a16:colId xmlns:a16="http://schemas.microsoft.com/office/drawing/2014/main" val="1722835062"/>
                    </a:ext>
                  </a:extLst>
                </a:gridCol>
                <a:gridCol w="594352">
                  <a:extLst>
                    <a:ext uri="{9D8B030D-6E8A-4147-A177-3AD203B41FA5}">
                      <a16:colId xmlns:a16="http://schemas.microsoft.com/office/drawing/2014/main" val="208073190"/>
                    </a:ext>
                  </a:extLst>
                </a:gridCol>
                <a:gridCol w="594352">
                  <a:extLst>
                    <a:ext uri="{9D8B030D-6E8A-4147-A177-3AD203B41FA5}">
                      <a16:colId xmlns:a16="http://schemas.microsoft.com/office/drawing/2014/main" val="3368777637"/>
                    </a:ext>
                  </a:extLst>
                </a:gridCol>
                <a:gridCol w="594352">
                  <a:extLst>
                    <a:ext uri="{9D8B030D-6E8A-4147-A177-3AD203B41FA5}">
                      <a16:colId xmlns:a16="http://schemas.microsoft.com/office/drawing/2014/main" val="2393214060"/>
                    </a:ext>
                  </a:extLst>
                </a:gridCol>
                <a:gridCol w="594352">
                  <a:extLst>
                    <a:ext uri="{9D8B030D-6E8A-4147-A177-3AD203B41FA5}">
                      <a16:colId xmlns:a16="http://schemas.microsoft.com/office/drawing/2014/main" val="1267851682"/>
                    </a:ext>
                  </a:extLst>
                </a:gridCol>
                <a:gridCol w="594352">
                  <a:extLst>
                    <a:ext uri="{9D8B030D-6E8A-4147-A177-3AD203B41FA5}">
                      <a16:colId xmlns:a16="http://schemas.microsoft.com/office/drawing/2014/main" val="1552261849"/>
                    </a:ext>
                  </a:extLst>
                </a:gridCol>
                <a:gridCol w="594352">
                  <a:extLst>
                    <a:ext uri="{9D8B030D-6E8A-4147-A177-3AD203B41FA5}">
                      <a16:colId xmlns:a16="http://schemas.microsoft.com/office/drawing/2014/main" val="998469369"/>
                    </a:ext>
                  </a:extLst>
                </a:gridCol>
                <a:gridCol w="594352">
                  <a:extLst>
                    <a:ext uri="{9D8B030D-6E8A-4147-A177-3AD203B41FA5}">
                      <a16:colId xmlns:a16="http://schemas.microsoft.com/office/drawing/2014/main" val="3286199181"/>
                    </a:ext>
                  </a:extLst>
                </a:gridCol>
                <a:gridCol w="594352">
                  <a:extLst>
                    <a:ext uri="{9D8B030D-6E8A-4147-A177-3AD203B41FA5}">
                      <a16:colId xmlns:a16="http://schemas.microsoft.com/office/drawing/2014/main" val="915071244"/>
                    </a:ext>
                  </a:extLst>
                </a:gridCol>
                <a:gridCol w="594352">
                  <a:extLst>
                    <a:ext uri="{9D8B030D-6E8A-4147-A177-3AD203B41FA5}">
                      <a16:colId xmlns:a16="http://schemas.microsoft.com/office/drawing/2014/main" val="3237300896"/>
                    </a:ext>
                  </a:extLst>
                </a:gridCol>
                <a:gridCol w="594352">
                  <a:extLst>
                    <a:ext uri="{9D8B030D-6E8A-4147-A177-3AD203B41FA5}">
                      <a16:colId xmlns:a16="http://schemas.microsoft.com/office/drawing/2014/main" val="1253821555"/>
                    </a:ext>
                  </a:extLst>
                </a:gridCol>
                <a:gridCol w="594352">
                  <a:extLst>
                    <a:ext uri="{9D8B030D-6E8A-4147-A177-3AD203B41FA5}">
                      <a16:colId xmlns:a16="http://schemas.microsoft.com/office/drawing/2014/main" val="4110555793"/>
                    </a:ext>
                  </a:extLst>
                </a:gridCol>
              </a:tblGrid>
              <a:tr h="173525">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788748"/>
                  </a:ext>
                </a:extLst>
              </a:tr>
              <a:tr h="314080">
                <a:tc>
                  <a:txBody>
                    <a:bodyPr/>
                    <a:lstStyle/>
                    <a:p>
                      <a:pPr algn="l" fontAlgn="b">
                        <a:buNone/>
                      </a:pPr>
                      <a:r>
                        <a:rPr lang="da-DK" sz="800" b="1" i="0" u="none" strike="noStrike" dirty="0">
                          <a:solidFill>
                            <a:srgbClr val="000000"/>
                          </a:solidFill>
                          <a:effectLst/>
                          <a:latin typeface="Aptos Narrow" panose="020B0004020202020204" pitchFamily="34" charset="0"/>
                        </a:rPr>
                        <a:t>19 Er ejendommen, du bor i, sikret mod kraftig storm?</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929048"/>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Slet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790789"/>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Lidt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6380152"/>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I nogen grad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60,1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5241274"/>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I høj grad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219310"/>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Ved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9318426"/>
                  </a:ext>
                </a:extLst>
              </a:tr>
            </a:tbl>
          </a:graphicData>
        </a:graphic>
      </p:graphicFrame>
    </p:spTree>
    <p:extLst>
      <p:ext uri="{BB962C8B-B14F-4D97-AF65-F5344CB8AC3E}">
        <p14:creationId xmlns:p14="http://schemas.microsoft.com/office/powerpoint/2010/main" val="833272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9ECD5-7627-FA1F-B75A-70019998220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04B2B5D6-9B85-EB67-EDC2-BCA2FA2D20C3}"/>
              </a:ext>
            </a:extLst>
          </p:cNvPr>
          <p:cNvSpPr txBox="1"/>
          <p:nvPr/>
        </p:nvSpPr>
        <p:spPr>
          <a:xfrm>
            <a:off x="0" y="1747062"/>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hvem deltagerne mener har ansvaret for at deres ejendom er sikret mod ekstreme vejskader.</a:t>
            </a:r>
          </a:p>
        </p:txBody>
      </p:sp>
      <p:pic>
        <p:nvPicPr>
          <p:cNvPr id="6" name="Billede 5">
            <a:extLst>
              <a:ext uri="{FF2B5EF4-FFF2-40B4-BE49-F238E27FC236}">
                <a16:creationId xmlns:a16="http://schemas.microsoft.com/office/drawing/2014/main" id="{C23DC164-67BE-2E36-5A33-92EAA13D2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CA822A77-5A2E-63BE-A940-EBFA10BBCB80}"/>
              </a:ext>
            </a:extLst>
          </p:cNvPr>
          <p:cNvSpPr txBox="1"/>
          <p:nvPr/>
        </p:nvSpPr>
        <p:spPr>
          <a:xfrm>
            <a:off x="2022359" y="6284150"/>
            <a:ext cx="8962474"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Hvem, mener du, hat ansvaret for at din bolig sikres mod ekstreme vejskader?</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55,3 % af deltagerne mener, at ejeren af boligen har ansvaret for at boligen er sikret mod ekstreme vejskader. (n=1.006)</a:t>
            </a:r>
          </a:p>
        </p:txBody>
      </p:sp>
      <p:sp>
        <p:nvSpPr>
          <p:cNvPr id="13" name="Pladsholder til diasnummer 2">
            <a:extLst>
              <a:ext uri="{FF2B5EF4-FFF2-40B4-BE49-F238E27FC236}">
                <a16:creationId xmlns:a16="http://schemas.microsoft.com/office/drawing/2014/main" id="{CECACEE3-39AD-DC53-1794-B53754C8F1D3}"/>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29</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C249B77B-3E4C-83BE-1CC3-D4D5A75CF7EC}"/>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8F3D0E8F-1446-7F2E-6A0D-D3AF5448A48F}"/>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20. Hvem, mener du, har ansvaret for at din bolig sikres mod ekstreme vejrskader?</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DC9F48DF-6D38-DFFE-CC17-639F930B841C}"/>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1DCA7130-0C69-4482-A118-7E372360DF44}"/>
              </a:ext>
            </a:extLst>
          </p:cNvPr>
          <p:cNvGraphicFramePr>
            <a:graphicFrameLocks/>
          </p:cNvGraphicFramePr>
          <p:nvPr>
            <p:extLst>
              <p:ext uri="{D42A27DB-BD31-4B8C-83A1-F6EECF244321}">
                <p14:modId xmlns:p14="http://schemas.microsoft.com/office/powerpoint/2010/main" val="1763679206"/>
              </p:ext>
            </p:extLst>
          </p:nvPr>
        </p:nvGraphicFramePr>
        <p:xfrm>
          <a:off x="2208734" y="107928"/>
          <a:ext cx="9100144" cy="4329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80C09661-7786-6602-C93D-E37D72FFF664}"/>
              </a:ext>
            </a:extLst>
          </p:cNvPr>
          <p:cNvGraphicFramePr>
            <a:graphicFrameLocks noGrp="1"/>
          </p:cNvGraphicFramePr>
          <p:nvPr>
            <p:extLst>
              <p:ext uri="{D42A27DB-BD31-4B8C-83A1-F6EECF244321}">
                <p14:modId xmlns:p14="http://schemas.microsoft.com/office/powerpoint/2010/main" val="133663343"/>
              </p:ext>
            </p:extLst>
          </p:nvPr>
        </p:nvGraphicFramePr>
        <p:xfrm>
          <a:off x="276726" y="4689838"/>
          <a:ext cx="11218522" cy="1528755"/>
        </p:xfrm>
        <a:graphic>
          <a:graphicData uri="http://schemas.openxmlformats.org/drawingml/2006/table">
            <a:tbl>
              <a:tblPr/>
              <a:tblGrid>
                <a:gridCol w="2048146">
                  <a:extLst>
                    <a:ext uri="{9D8B030D-6E8A-4147-A177-3AD203B41FA5}">
                      <a16:colId xmlns:a16="http://schemas.microsoft.com/office/drawing/2014/main" val="883425168"/>
                    </a:ext>
                  </a:extLst>
                </a:gridCol>
                <a:gridCol w="879100">
                  <a:extLst>
                    <a:ext uri="{9D8B030D-6E8A-4147-A177-3AD203B41FA5}">
                      <a16:colId xmlns:a16="http://schemas.microsoft.com/office/drawing/2014/main" val="1050552748"/>
                    </a:ext>
                  </a:extLst>
                </a:gridCol>
                <a:gridCol w="592234">
                  <a:extLst>
                    <a:ext uri="{9D8B030D-6E8A-4147-A177-3AD203B41FA5}">
                      <a16:colId xmlns:a16="http://schemas.microsoft.com/office/drawing/2014/main" val="4225036071"/>
                    </a:ext>
                  </a:extLst>
                </a:gridCol>
                <a:gridCol w="592234">
                  <a:extLst>
                    <a:ext uri="{9D8B030D-6E8A-4147-A177-3AD203B41FA5}">
                      <a16:colId xmlns:a16="http://schemas.microsoft.com/office/drawing/2014/main" val="799036095"/>
                    </a:ext>
                  </a:extLst>
                </a:gridCol>
                <a:gridCol w="592234">
                  <a:extLst>
                    <a:ext uri="{9D8B030D-6E8A-4147-A177-3AD203B41FA5}">
                      <a16:colId xmlns:a16="http://schemas.microsoft.com/office/drawing/2014/main" val="2532001403"/>
                    </a:ext>
                  </a:extLst>
                </a:gridCol>
                <a:gridCol w="592234">
                  <a:extLst>
                    <a:ext uri="{9D8B030D-6E8A-4147-A177-3AD203B41FA5}">
                      <a16:colId xmlns:a16="http://schemas.microsoft.com/office/drawing/2014/main" val="3419982666"/>
                    </a:ext>
                  </a:extLst>
                </a:gridCol>
                <a:gridCol w="592234">
                  <a:extLst>
                    <a:ext uri="{9D8B030D-6E8A-4147-A177-3AD203B41FA5}">
                      <a16:colId xmlns:a16="http://schemas.microsoft.com/office/drawing/2014/main" val="1196338284"/>
                    </a:ext>
                  </a:extLst>
                </a:gridCol>
                <a:gridCol w="592234">
                  <a:extLst>
                    <a:ext uri="{9D8B030D-6E8A-4147-A177-3AD203B41FA5}">
                      <a16:colId xmlns:a16="http://schemas.microsoft.com/office/drawing/2014/main" val="2000138376"/>
                    </a:ext>
                  </a:extLst>
                </a:gridCol>
                <a:gridCol w="592234">
                  <a:extLst>
                    <a:ext uri="{9D8B030D-6E8A-4147-A177-3AD203B41FA5}">
                      <a16:colId xmlns:a16="http://schemas.microsoft.com/office/drawing/2014/main" val="4137528923"/>
                    </a:ext>
                  </a:extLst>
                </a:gridCol>
                <a:gridCol w="592234">
                  <a:extLst>
                    <a:ext uri="{9D8B030D-6E8A-4147-A177-3AD203B41FA5}">
                      <a16:colId xmlns:a16="http://schemas.microsoft.com/office/drawing/2014/main" val="687578419"/>
                    </a:ext>
                  </a:extLst>
                </a:gridCol>
                <a:gridCol w="592234">
                  <a:extLst>
                    <a:ext uri="{9D8B030D-6E8A-4147-A177-3AD203B41FA5}">
                      <a16:colId xmlns:a16="http://schemas.microsoft.com/office/drawing/2014/main" val="2767327919"/>
                    </a:ext>
                  </a:extLst>
                </a:gridCol>
                <a:gridCol w="592234">
                  <a:extLst>
                    <a:ext uri="{9D8B030D-6E8A-4147-A177-3AD203B41FA5}">
                      <a16:colId xmlns:a16="http://schemas.microsoft.com/office/drawing/2014/main" val="1337731554"/>
                    </a:ext>
                  </a:extLst>
                </a:gridCol>
                <a:gridCol w="592234">
                  <a:extLst>
                    <a:ext uri="{9D8B030D-6E8A-4147-A177-3AD203B41FA5}">
                      <a16:colId xmlns:a16="http://schemas.microsoft.com/office/drawing/2014/main" val="1029192638"/>
                    </a:ext>
                  </a:extLst>
                </a:gridCol>
                <a:gridCol w="592234">
                  <a:extLst>
                    <a:ext uri="{9D8B030D-6E8A-4147-A177-3AD203B41FA5}">
                      <a16:colId xmlns:a16="http://schemas.microsoft.com/office/drawing/2014/main" val="4014547446"/>
                    </a:ext>
                  </a:extLst>
                </a:gridCol>
                <a:gridCol w="592234">
                  <a:extLst>
                    <a:ext uri="{9D8B030D-6E8A-4147-A177-3AD203B41FA5}">
                      <a16:colId xmlns:a16="http://schemas.microsoft.com/office/drawing/2014/main" val="2275347109"/>
                    </a:ext>
                  </a:extLst>
                </a:gridCol>
                <a:gridCol w="592234">
                  <a:extLst>
                    <a:ext uri="{9D8B030D-6E8A-4147-A177-3AD203B41FA5}">
                      <a16:colId xmlns:a16="http://schemas.microsoft.com/office/drawing/2014/main" val="3955964103"/>
                    </a:ext>
                  </a:extLst>
                </a:gridCol>
              </a:tblGrid>
              <a:tr h="173525">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97339522"/>
                  </a:ext>
                </a:extLst>
              </a:tr>
              <a:tr h="314080">
                <a:tc>
                  <a:txBody>
                    <a:bodyPr/>
                    <a:lstStyle/>
                    <a:p>
                      <a:pPr algn="l" fontAlgn="b">
                        <a:buNone/>
                      </a:pPr>
                      <a:r>
                        <a:rPr lang="da-DK" sz="800" b="1" i="0" u="none" strike="noStrike" dirty="0">
                          <a:solidFill>
                            <a:srgbClr val="000000"/>
                          </a:solidFill>
                          <a:effectLst/>
                          <a:latin typeface="Aptos Narrow" panose="020B0004020202020204" pitchFamily="34" charset="0"/>
                        </a:rPr>
                        <a:t>20 Hvem har ansvaret for sikre vejrskader?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249300"/>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Ejeren af din 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58,1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58,9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642958"/>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Kommunen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1027289"/>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Staten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621056"/>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Flere i et samarbejde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830178"/>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Andre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802860"/>
                  </a:ext>
                </a:extLst>
              </a:tr>
              <a:tr h="173525">
                <a:tc>
                  <a:txBody>
                    <a:bodyPr/>
                    <a:lstStyle/>
                    <a:p>
                      <a:pPr algn="l" fontAlgn="b">
                        <a:buNone/>
                      </a:pPr>
                      <a:r>
                        <a:rPr lang="da-DK" sz="800" b="0" i="0" u="none" strike="noStrike" dirty="0">
                          <a:solidFill>
                            <a:srgbClr val="000000"/>
                          </a:solidFill>
                          <a:effectLst/>
                          <a:latin typeface="Aptos Narrow" panose="020B0004020202020204" pitchFamily="34" charset="0"/>
                        </a:rPr>
                        <a:t>Ved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1494163"/>
                  </a:ext>
                </a:extLst>
              </a:tr>
            </a:tbl>
          </a:graphicData>
        </a:graphic>
      </p:graphicFrame>
    </p:spTree>
    <p:extLst>
      <p:ext uri="{BB962C8B-B14F-4D97-AF65-F5344CB8AC3E}">
        <p14:creationId xmlns:p14="http://schemas.microsoft.com/office/powerpoint/2010/main" val="237843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C96E94B-7DFF-4F85-BF6E-E1C059320AE6}"/>
              </a:ext>
            </a:extLst>
          </p:cNvPr>
          <p:cNvPicPr>
            <a:picLocks noChangeAspect="1"/>
          </p:cNvPicPr>
          <p:nvPr/>
        </p:nvPicPr>
        <p:blipFill>
          <a:blip r:embed="rId2"/>
          <a:stretch>
            <a:fillRect/>
          </a:stretch>
        </p:blipFill>
        <p:spPr>
          <a:xfrm>
            <a:off x="6095" y="0"/>
            <a:ext cx="12179809" cy="6858000"/>
          </a:xfrm>
          <a:prstGeom prst="rect">
            <a:avLst/>
          </a:prstGeom>
        </p:spPr>
      </p:pic>
      <p:pic>
        <p:nvPicPr>
          <p:cNvPr id="3" name="Billede 2">
            <a:extLst>
              <a:ext uri="{FF2B5EF4-FFF2-40B4-BE49-F238E27FC236}">
                <a16:creationId xmlns:a16="http://schemas.microsoft.com/office/drawing/2014/main" id="{8A0313D9-D4A2-377B-D110-0CA741C2AC1B}"/>
              </a:ext>
            </a:extLst>
          </p:cNvPr>
          <p:cNvPicPr>
            <a:picLocks noChangeAspect="1"/>
          </p:cNvPicPr>
          <p:nvPr/>
        </p:nvPicPr>
        <p:blipFill rotWithShape="1">
          <a:blip r:embed="rId3"/>
          <a:srcRect l="10621" t="22581" r="9782" b="30267"/>
          <a:stretch/>
        </p:blipFill>
        <p:spPr>
          <a:xfrm>
            <a:off x="6786282" y="3783105"/>
            <a:ext cx="5109883" cy="1210235"/>
          </a:xfrm>
          <a:prstGeom prst="rect">
            <a:avLst/>
          </a:prstGeom>
        </p:spPr>
      </p:pic>
    </p:spTree>
    <p:extLst>
      <p:ext uri="{BB962C8B-B14F-4D97-AF65-F5344CB8AC3E}">
        <p14:creationId xmlns:p14="http://schemas.microsoft.com/office/powerpoint/2010/main" val="1116716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6FA71-247A-D60D-8374-983E43332FBC}"/>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7558A8D2-89B1-FC84-DFF1-EEA6159E75BE}"/>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55581D7D-8289-6C34-FBA0-7F9E83FC15D3}"/>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CDD735DF-1D1D-1015-6F79-30A128B8C192}"/>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5BF050C2-25F6-63FE-9367-2B450531A981}"/>
              </a:ext>
            </a:extLst>
          </p:cNvPr>
          <p:cNvSpPr txBox="1"/>
          <p:nvPr/>
        </p:nvSpPr>
        <p:spPr>
          <a:xfrm>
            <a:off x="5745078" y="2459504"/>
            <a:ext cx="5847347" cy="1938992"/>
          </a:xfrm>
          <a:prstGeom prst="rect">
            <a:avLst/>
          </a:prstGeom>
          <a:noFill/>
        </p:spPr>
        <p:txBody>
          <a:bodyPr wrap="square" rtlCol="0">
            <a:spAutoFit/>
          </a:bodyPr>
          <a:lstStyle/>
          <a:p>
            <a:pPr algn="ctr"/>
            <a:r>
              <a:rPr lang="da-DK" sz="6000" dirty="0"/>
              <a:t>Valgets vigtigste emner</a:t>
            </a:r>
          </a:p>
        </p:txBody>
      </p:sp>
    </p:spTree>
    <p:extLst>
      <p:ext uri="{BB962C8B-B14F-4D97-AF65-F5344CB8AC3E}">
        <p14:creationId xmlns:p14="http://schemas.microsoft.com/office/powerpoint/2010/main" val="839139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8BAB-5855-2429-CA96-0C2A419987DF}"/>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CE0AE763-5FF5-DBBF-2A24-206E70CEE45C}"/>
              </a:ext>
            </a:extLst>
          </p:cNvPr>
          <p:cNvSpPr txBox="1"/>
          <p:nvPr/>
        </p:nvSpPr>
        <p:spPr>
          <a:xfrm>
            <a:off x="0" y="1747062"/>
            <a:ext cx="1916505" cy="1323439"/>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deltagernes prioritering over Kommunalvalgets vigtigste emne.</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På de næste par sider er spørgsmålet nedbrudt på bagrundsoplysninger.</a:t>
            </a:r>
          </a:p>
        </p:txBody>
      </p:sp>
      <p:pic>
        <p:nvPicPr>
          <p:cNvPr id="6" name="Billede 5">
            <a:extLst>
              <a:ext uri="{FF2B5EF4-FFF2-40B4-BE49-F238E27FC236}">
                <a16:creationId xmlns:a16="http://schemas.microsoft.com/office/drawing/2014/main" id="{ADC5D01E-AB95-1185-E8AA-349571037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BF5D4F61-41D6-3A70-D011-346A2EEF96F5}"/>
              </a:ext>
            </a:extLst>
          </p:cNvPr>
          <p:cNvSpPr txBox="1"/>
          <p:nvPr/>
        </p:nvSpPr>
        <p:spPr>
          <a:xfrm>
            <a:off x="2022359" y="6284150"/>
            <a:ext cx="8962474"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Hvilke emner synes deltagerne er vigtigst i forbindelse med Kommunalvalget 2025?</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45,7 % af deltagerne betyder ”sikring af gode folkeskoler” meget for deltagerne i undersøgelsen. (n=1.006)</a:t>
            </a:r>
          </a:p>
        </p:txBody>
      </p:sp>
      <p:sp>
        <p:nvSpPr>
          <p:cNvPr id="13" name="Pladsholder til diasnummer 2">
            <a:extLst>
              <a:ext uri="{FF2B5EF4-FFF2-40B4-BE49-F238E27FC236}">
                <a16:creationId xmlns:a16="http://schemas.microsoft.com/office/drawing/2014/main" id="{3B08ED36-02A3-1188-8FE9-BA9418EEA1A6}"/>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31</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14657DF5-40CE-8C06-8A37-28F48C2CAAE5}"/>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80403630-C6B3-1722-9337-A8DFA968175B}"/>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1400" dirty="0">
              <a:solidFill>
                <a:schemeClr val="bg1"/>
              </a:solidFill>
              <a:latin typeface="Tahoma" pitchFamily="34" charset="0"/>
              <a:ea typeface="Tahoma" pitchFamily="34" charset="0"/>
              <a:cs typeface="Tahoma" pitchFamily="34" charset="0"/>
            </a:endParaRPr>
          </a:p>
          <a:p>
            <a:r>
              <a:rPr lang="da-DK" sz="1400" dirty="0">
                <a:solidFill>
                  <a:schemeClr val="bg1"/>
                </a:solidFill>
                <a:latin typeface="Tahoma" pitchFamily="34" charset="0"/>
                <a:ea typeface="Tahoma" pitchFamily="34" charset="0"/>
                <a:cs typeface="Tahoma" pitchFamily="34" charset="0"/>
              </a:rPr>
              <a:t>21. Hvordan vil du prioriterer det kommende kommunalvalgs vigtigste emner?</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F7191A4C-C966-EE96-C637-33B25E6A3EF0}"/>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EF09807E-3FF2-8540-28B2-0480E204290F}"/>
              </a:ext>
            </a:extLst>
          </p:cNvPr>
          <p:cNvGraphicFramePr>
            <a:graphicFrameLocks/>
          </p:cNvGraphicFramePr>
          <p:nvPr>
            <p:extLst>
              <p:ext uri="{D42A27DB-BD31-4B8C-83A1-F6EECF244321}">
                <p14:modId xmlns:p14="http://schemas.microsoft.com/office/powerpoint/2010/main" val="3712206753"/>
              </p:ext>
            </p:extLst>
          </p:nvPr>
        </p:nvGraphicFramePr>
        <p:xfrm>
          <a:off x="2124943" y="268580"/>
          <a:ext cx="9043988" cy="58088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5360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63879-116D-A949-5065-C10D8AC357A7}"/>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7628CA4A-6194-5766-AA34-AB731F273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3" name="Pladsholder til diasnummer 2">
            <a:extLst>
              <a:ext uri="{FF2B5EF4-FFF2-40B4-BE49-F238E27FC236}">
                <a16:creationId xmlns:a16="http://schemas.microsoft.com/office/drawing/2014/main" id="{12B8EA56-6693-F903-D291-8EDC9BCD5DAF}"/>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32</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47AF117F-6B38-D4A0-A351-44D85CA4F2C1}"/>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56E4C9B5-2265-0DD6-AE78-44BF20E8F1FA}"/>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1400" dirty="0">
              <a:solidFill>
                <a:schemeClr val="bg1"/>
              </a:solidFill>
              <a:latin typeface="Tahoma" pitchFamily="34" charset="0"/>
              <a:ea typeface="Tahoma" pitchFamily="34" charset="0"/>
              <a:cs typeface="Tahoma" pitchFamily="34" charset="0"/>
            </a:endParaRPr>
          </a:p>
          <a:p>
            <a:r>
              <a:rPr lang="da-DK" sz="1400" dirty="0">
                <a:solidFill>
                  <a:schemeClr val="bg1"/>
                </a:solidFill>
                <a:latin typeface="Tahoma" pitchFamily="34" charset="0"/>
                <a:ea typeface="Tahoma" pitchFamily="34" charset="0"/>
                <a:cs typeface="Tahoma" pitchFamily="34" charset="0"/>
              </a:rPr>
              <a:t>21. Hvordan vil du prioriterer det kommende kommunalvalgs vigtigste emner?</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193CB34D-5E69-DEF8-784C-D63DE664A17C}"/>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Tabel 3">
            <a:extLst>
              <a:ext uri="{FF2B5EF4-FFF2-40B4-BE49-F238E27FC236}">
                <a16:creationId xmlns:a16="http://schemas.microsoft.com/office/drawing/2014/main" id="{82AB303B-CB9F-AFCD-5B5E-AD4B73CD6761}"/>
              </a:ext>
            </a:extLst>
          </p:cNvPr>
          <p:cNvGraphicFramePr>
            <a:graphicFrameLocks noGrp="1"/>
          </p:cNvGraphicFramePr>
          <p:nvPr>
            <p:extLst>
              <p:ext uri="{D42A27DB-BD31-4B8C-83A1-F6EECF244321}">
                <p14:modId xmlns:p14="http://schemas.microsoft.com/office/powerpoint/2010/main" val="2543662668"/>
              </p:ext>
            </p:extLst>
          </p:nvPr>
        </p:nvGraphicFramePr>
        <p:xfrm>
          <a:off x="2159821" y="445802"/>
          <a:ext cx="9197971" cy="5966396"/>
        </p:xfrm>
        <a:graphic>
          <a:graphicData uri="http://schemas.openxmlformats.org/drawingml/2006/table">
            <a:tbl>
              <a:tblPr/>
              <a:tblGrid>
                <a:gridCol w="1679255">
                  <a:extLst>
                    <a:ext uri="{9D8B030D-6E8A-4147-A177-3AD203B41FA5}">
                      <a16:colId xmlns:a16="http://schemas.microsoft.com/office/drawing/2014/main" val="4035371346"/>
                    </a:ext>
                  </a:extLst>
                </a:gridCol>
                <a:gridCol w="720764">
                  <a:extLst>
                    <a:ext uri="{9D8B030D-6E8A-4147-A177-3AD203B41FA5}">
                      <a16:colId xmlns:a16="http://schemas.microsoft.com/office/drawing/2014/main" val="3900328221"/>
                    </a:ext>
                  </a:extLst>
                </a:gridCol>
                <a:gridCol w="485568">
                  <a:extLst>
                    <a:ext uri="{9D8B030D-6E8A-4147-A177-3AD203B41FA5}">
                      <a16:colId xmlns:a16="http://schemas.microsoft.com/office/drawing/2014/main" val="3619079518"/>
                    </a:ext>
                  </a:extLst>
                </a:gridCol>
                <a:gridCol w="485568">
                  <a:extLst>
                    <a:ext uri="{9D8B030D-6E8A-4147-A177-3AD203B41FA5}">
                      <a16:colId xmlns:a16="http://schemas.microsoft.com/office/drawing/2014/main" val="264640919"/>
                    </a:ext>
                  </a:extLst>
                </a:gridCol>
                <a:gridCol w="485568">
                  <a:extLst>
                    <a:ext uri="{9D8B030D-6E8A-4147-A177-3AD203B41FA5}">
                      <a16:colId xmlns:a16="http://schemas.microsoft.com/office/drawing/2014/main" val="2637586789"/>
                    </a:ext>
                  </a:extLst>
                </a:gridCol>
                <a:gridCol w="485568">
                  <a:extLst>
                    <a:ext uri="{9D8B030D-6E8A-4147-A177-3AD203B41FA5}">
                      <a16:colId xmlns:a16="http://schemas.microsoft.com/office/drawing/2014/main" val="2698722222"/>
                    </a:ext>
                  </a:extLst>
                </a:gridCol>
                <a:gridCol w="485568">
                  <a:extLst>
                    <a:ext uri="{9D8B030D-6E8A-4147-A177-3AD203B41FA5}">
                      <a16:colId xmlns:a16="http://schemas.microsoft.com/office/drawing/2014/main" val="3583673736"/>
                    </a:ext>
                  </a:extLst>
                </a:gridCol>
                <a:gridCol w="485568">
                  <a:extLst>
                    <a:ext uri="{9D8B030D-6E8A-4147-A177-3AD203B41FA5}">
                      <a16:colId xmlns:a16="http://schemas.microsoft.com/office/drawing/2014/main" val="1183377795"/>
                    </a:ext>
                  </a:extLst>
                </a:gridCol>
                <a:gridCol w="485568">
                  <a:extLst>
                    <a:ext uri="{9D8B030D-6E8A-4147-A177-3AD203B41FA5}">
                      <a16:colId xmlns:a16="http://schemas.microsoft.com/office/drawing/2014/main" val="235200469"/>
                    </a:ext>
                  </a:extLst>
                </a:gridCol>
                <a:gridCol w="485568">
                  <a:extLst>
                    <a:ext uri="{9D8B030D-6E8A-4147-A177-3AD203B41FA5}">
                      <a16:colId xmlns:a16="http://schemas.microsoft.com/office/drawing/2014/main" val="3071769458"/>
                    </a:ext>
                  </a:extLst>
                </a:gridCol>
                <a:gridCol w="485568">
                  <a:extLst>
                    <a:ext uri="{9D8B030D-6E8A-4147-A177-3AD203B41FA5}">
                      <a16:colId xmlns:a16="http://schemas.microsoft.com/office/drawing/2014/main" val="353033425"/>
                    </a:ext>
                  </a:extLst>
                </a:gridCol>
                <a:gridCol w="485568">
                  <a:extLst>
                    <a:ext uri="{9D8B030D-6E8A-4147-A177-3AD203B41FA5}">
                      <a16:colId xmlns:a16="http://schemas.microsoft.com/office/drawing/2014/main" val="594468224"/>
                    </a:ext>
                  </a:extLst>
                </a:gridCol>
                <a:gridCol w="485568">
                  <a:extLst>
                    <a:ext uri="{9D8B030D-6E8A-4147-A177-3AD203B41FA5}">
                      <a16:colId xmlns:a16="http://schemas.microsoft.com/office/drawing/2014/main" val="1776146285"/>
                    </a:ext>
                  </a:extLst>
                </a:gridCol>
                <a:gridCol w="485568">
                  <a:extLst>
                    <a:ext uri="{9D8B030D-6E8A-4147-A177-3AD203B41FA5}">
                      <a16:colId xmlns:a16="http://schemas.microsoft.com/office/drawing/2014/main" val="3444054650"/>
                    </a:ext>
                  </a:extLst>
                </a:gridCol>
                <a:gridCol w="485568">
                  <a:extLst>
                    <a:ext uri="{9D8B030D-6E8A-4147-A177-3AD203B41FA5}">
                      <a16:colId xmlns:a16="http://schemas.microsoft.com/office/drawing/2014/main" val="4056650322"/>
                    </a:ext>
                  </a:extLst>
                </a:gridCol>
                <a:gridCol w="485568">
                  <a:extLst>
                    <a:ext uri="{9D8B030D-6E8A-4147-A177-3AD203B41FA5}">
                      <a16:colId xmlns:a16="http://schemas.microsoft.com/office/drawing/2014/main" val="64444862"/>
                    </a:ext>
                  </a:extLst>
                </a:gridCol>
              </a:tblGrid>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198267111"/>
                  </a:ext>
                </a:extLst>
              </a:tr>
              <a:tr h="163673">
                <a:tc>
                  <a:txBody>
                    <a:bodyPr/>
                    <a:lstStyle/>
                    <a:p>
                      <a:pPr algn="l" fontAlgn="b">
                        <a:buNone/>
                      </a:pPr>
                      <a:r>
                        <a:rPr lang="da-DK" sz="800" b="1" i="0" u="none" strike="noStrike" dirty="0">
                          <a:solidFill>
                            <a:srgbClr val="000000"/>
                          </a:solidFill>
                          <a:effectLst/>
                          <a:latin typeface="Aptos Narrow" panose="020B0004020202020204" pitchFamily="34" charset="0"/>
                        </a:rPr>
                        <a:t>21a. Bedre infrastruktur (veje, parkering, off.transport m.m.)?</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604928"/>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5335058"/>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8,1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2457400"/>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701042"/>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42,1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2679237"/>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14,1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0513365"/>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5431695"/>
                  </a:ext>
                </a:extLst>
              </a:tr>
              <a:tr h="163673">
                <a:tc>
                  <a:txBody>
                    <a:bodyPr/>
                    <a:lstStyle/>
                    <a:p>
                      <a:pPr algn="l" fontAlgn="b">
                        <a:buNone/>
                      </a:pPr>
                      <a:r>
                        <a:rPr lang="da-DK" sz="800" b="1" i="0" u="none" strike="noStrike" dirty="0">
                          <a:solidFill>
                            <a:srgbClr val="000000"/>
                          </a:solidFill>
                          <a:effectLst/>
                          <a:latin typeface="Aptos Narrow" panose="020B0004020202020204" pitchFamily="34" charset="0"/>
                        </a:rPr>
                        <a:t>21b. Gode idræts- og fritidsaktiviteter?</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162024"/>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0005026"/>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113676"/>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38,3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4293568"/>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37,1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205237"/>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5162825"/>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454166"/>
                  </a:ext>
                </a:extLst>
              </a:tr>
              <a:tr h="163673">
                <a:tc>
                  <a:txBody>
                    <a:bodyPr/>
                    <a:lstStyle/>
                    <a:p>
                      <a:pPr algn="l" fontAlgn="b">
                        <a:buNone/>
                      </a:pPr>
                      <a:r>
                        <a:rPr lang="da-DK" sz="800" b="1" i="0" u="none" strike="noStrike" dirty="0">
                          <a:solidFill>
                            <a:srgbClr val="000000"/>
                          </a:solidFill>
                          <a:effectLst/>
                          <a:latin typeface="Aptos Narrow" panose="020B0004020202020204" pitchFamily="34" charset="0"/>
                        </a:rPr>
                        <a:t>21c. Boliger til alle, man kan betale med en alm. løn?</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3336672"/>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390626"/>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3156360"/>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22,9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5106620"/>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39,5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5287348"/>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30,4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566085"/>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3602986"/>
                  </a:ext>
                </a:extLst>
              </a:tr>
              <a:tr h="90427">
                <a:tc>
                  <a:txBody>
                    <a:bodyPr/>
                    <a:lstStyle/>
                    <a:p>
                      <a:pPr algn="l" fontAlgn="b">
                        <a:buNone/>
                      </a:pPr>
                      <a:r>
                        <a:rPr lang="da-DK" sz="800" b="1" i="0" u="none" strike="noStrike" dirty="0">
                          <a:solidFill>
                            <a:srgbClr val="000000"/>
                          </a:solidFill>
                          <a:effectLst/>
                          <a:latin typeface="Aptos Narrow" panose="020B0004020202020204" pitchFamily="34" charset="0"/>
                        </a:rPr>
                        <a:t>21d. Bevarelse af den lokale natur?</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5249558"/>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912590"/>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4460976"/>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9604964"/>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51899"/>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0276246"/>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5867004"/>
                  </a:ext>
                </a:extLst>
              </a:tr>
              <a:tr h="90427">
                <a:tc>
                  <a:txBody>
                    <a:bodyPr/>
                    <a:lstStyle/>
                    <a:p>
                      <a:pPr algn="l" fontAlgn="b">
                        <a:buNone/>
                      </a:pPr>
                      <a:r>
                        <a:rPr lang="da-DK" sz="800" b="1" i="0" u="none" strike="noStrike" dirty="0">
                          <a:solidFill>
                            <a:srgbClr val="000000"/>
                          </a:solidFill>
                          <a:effectLst/>
                          <a:latin typeface="Aptos Narrow" panose="020B0004020202020204" pitchFamily="34" charset="0"/>
                        </a:rPr>
                        <a:t>21e. Flere grønne områder i byen?</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1210685"/>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1861008"/>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0908610"/>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34,1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9130069"/>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30,4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524241"/>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13,3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3367197"/>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1001386"/>
                  </a:ext>
                </a:extLst>
              </a:tr>
              <a:tr h="243248">
                <a:tc>
                  <a:txBody>
                    <a:bodyPr/>
                    <a:lstStyle/>
                    <a:p>
                      <a:pPr algn="l" fontAlgn="b">
                        <a:buNone/>
                      </a:pPr>
                      <a:r>
                        <a:rPr lang="da-DK" sz="800" b="1" i="0" u="none" strike="noStrike" dirty="0">
                          <a:solidFill>
                            <a:srgbClr val="000000"/>
                          </a:solidFill>
                          <a:effectLst/>
                          <a:latin typeface="Aptos Narrow" panose="020B0004020202020204" pitchFamily="34" charset="0"/>
                        </a:rPr>
                        <a:t>21f. Kommunen skal have en politik for klimasikring og klimavenlig energi</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1653111"/>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4724312"/>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4674562"/>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2385500"/>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32,9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9421262"/>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17,4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485811"/>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7782698"/>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Total</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9544348"/>
                  </a:ext>
                </a:extLst>
              </a:tr>
            </a:tbl>
          </a:graphicData>
        </a:graphic>
      </p:graphicFrame>
    </p:spTree>
    <p:extLst>
      <p:ext uri="{BB962C8B-B14F-4D97-AF65-F5344CB8AC3E}">
        <p14:creationId xmlns:p14="http://schemas.microsoft.com/office/powerpoint/2010/main" val="1504688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89D02-0C4C-415C-477E-80A377CB7AF2}"/>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4093CB6C-72E3-7846-87FF-8B6DD3152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3" name="Pladsholder til diasnummer 2">
            <a:extLst>
              <a:ext uri="{FF2B5EF4-FFF2-40B4-BE49-F238E27FC236}">
                <a16:creationId xmlns:a16="http://schemas.microsoft.com/office/drawing/2014/main" id="{42097756-B41D-BF04-D0A1-8F494F5163AC}"/>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33</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C8CBFDD-9BD8-FC67-CFBE-20B5C0A9E2AC}"/>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1C1CF71A-E312-1FDA-C65A-FE84F31ECA74}"/>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1400" dirty="0">
              <a:solidFill>
                <a:schemeClr val="bg1"/>
              </a:solidFill>
              <a:latin typeface="Tahoma" pitchFamily="34" charset="0"/>
              <a:ea typeface="Tahoma" pitchFamily="34" charset="0"/>
              <a:cs typeface="Tahoma" pitchFamily="34" charset="0"/>
            </a:endParaRPr>
          </a:p>
          <a:p>
            <a:r>
              <a:rPr lang="da-DK" sz="1400" dirty="0">
                <a:solidFill>
                  <a:schemeClr val="bg1"/>
                </a:solidFill>
                <a:latin typeface="Tahoma" pitchFamily="34" charset="0"/>
                <a:ea typeface="Tahoma" pitchFamily="34" charset="0"/>
                <a:cs typeface="Tahoma" pitchFamily="34" charset="0"/>
              </a:rPr>
              <a:t>21. Hvordan vil du prioriterer det kommende kommunalvalgs vigtigste emner?</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8222B166-2EC5-6EF5-5852-FC64A40DA027}"/>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Tabel 4">
            <a:extLst>
              <a:ext uri="{FF2B5EF4-FFF2-40B4-BE49-F238E27FC236}">
                <a16:creationId xmlns:a16="http://schemas.microsoft.com/office/drawing/2014/main" id="{D2363A64-04FE-92A8-D36C-BA25E45F006A}"/>
              </a:ext>
            </a:extLst>
          </p:cNvPr>
          <p:cNvGraphicFramePr>
            <a:graphicFrameLocks noGrp="1"/>
          </p:cNvGraphicFramePr>
          <p:nvPr>
            <p:extLst>
              <p:ext uri="{D42A27DB-BD31-4B8C-83A1-F6EECF244321}">
                <p14:modId xmlns:p14="http://schemas.microsoft.com/office/powerpoint/2010/main" val="3305442985"/>
              </p:ext>
            </p:extLst>
          </p:nvPr>
        </p:nvGraphicFramePr>
        <p:xfrm>
          <a:off x="2195022" y="471211"/>
          <a:ext cx="9120671" cy="6173004"/>
        </p:xfrm>
        <a:graphic>
          <a:graphicData uri="http://schemas.openxmlformats.org/drawingml/2006/table">
            <a:tbl>
              <a:tblPr/>
              <a:tblGrid>
                <a:gridCol w="1665145">
                  <a:extLst>
                    <a:ext uri="{9D8B030D-6E8A-4147-A177-3AD203B41FA5}">
                      <a16:colId xmlns:a16="http://schemas.microsoft.com/office/drawing/2014/main" val="1953856239"/>
                    </a:ext>
                  </a:extLst>
                </a:gridCol>
                <a:gridCol w="714708">
                  <a:extLst>
                    <a:ext uri="{9D8B030D-6E8A-4147-A177-3AD203B41FA5}">
                      <a16:colId xmlns:a16="http://schemas.microsoft.com/office/drawing/2014/main" val="3476503319"/>
                    </a:ext>
                  </a:extLst>
                </a:gridCol>
                <a:gridCol w="481487">
                  <a:extLst>
                    <a:ext uri="{9D8B030D-6E8A-4147-A177-3AD203B41FA5}">
                      <a16:colId xmlns:a16="http://schemas.microsoft.com/office/drawing/2014/main" val="3986762276"/>
                    </a:ext>
                  </a:extLst>
                </a:gridCol>
                <a:gridCol w="481487">
                  <a:extLst>
                    <a:ext uri="{9D8B030D-6E8A-4147-A177-3AD203B41FA5}">
                      <a16:colId xmlns:a16="http://schemas.microsoft.com/office/drawing/2014/main" val="3733199804"/>
                    </a:ext>
                  </a:extLst>
                </a:gridCol>
                <a:gridCol w="481487">
                  <a:extLst>
                    <a:ext uri="{9D8B030D-6E8A-4147-A177-3AD203B41FA5}">
                      <a16:colId xmlns:a16="http://schemas.microsoft.com/office/drawing/2014/main" val="3467516806"/>
                    </a:ext>
                  </a:extLst>
                </a:gridCol>
                <a:gridCol w="481487">
                  <a:extLst>
                    <a:ext uri="{9D8B030D-6E8A-4147-A177-3AD203B41FA5}">
                      <a16:colId xmlns:a16="http://schemas.microsoft.com/office/drawing/2014/main" val="712276338"/>
                    </a:ext>
                  </a:extLst>
                </a:gridCol>
                <a:gridCol w="481487">
                  <a:extLst>
                    <a:ext uri="{9D8B030D-6E8A-4147-A177-3AD203B41FA5}">
                      <a16:colId xmlns:a16="http://schemas.microsoft.com/office/drawing/2014/main" val="3487461233"/>
                    </a:ext>
                  </a:extLst>
                </a:gridCol>
                <a:gridCol w="481487">
                  <a:extLst>
                    <a:ext uri="{9D8B030D-6E8A-4147-A177-3AD203B41FA5}">
                      <a16:colId xmlns:a16="http://schemas.microsoft.com/office/drawing/2014/main" val="1903835494"/>
                    </a:ext>
                  </a:extLst>
                </a:gridCol>
                <a:gridCol w="481487">
                  <a:extLst>
                    <a:ext uri="{9D8B030D-6E8A-4147-A177-3AD203B41FA5}">
                      <a16:colId xmlns:a16="http://schemas.microsoft.com/office/drawing/2014/main" val="3981953611"/>
                    </a:ext>
                  </a:extLst>
                </a:gridCol>
                <a:gridCol w="481487">
                  <a:extLst>
                    <a:ext uri="{9D8B030D-6E8A-4147-A177-3AD203B41FA5}">
                      <a16:colId xmlns:a16="http://schemas.microsoft.com/office/drawing/2014/main" val="625981704"/>
                    </a:ext>
                  </a:extLst>
                </a:gridCol>
                <a:gridCol w="481487">
                  <a:extLst>
                    <a:ext uri="{9D8B030D-6E8A-4147-A177-3AD203B41FA5}">
                      <a16:colId xmlns:a16="http://schemas.microsoft.com/office/drawing/2014/main" val="332098831"/>
                    </a:ext>
                  </a:extLst>
                </a:gridCol>
                <a:gridCol w="481487">
                  <a:extLst>
                    <a:ext uri="{9D8B030D-6E8A-4147-A177-3AD203B41FA5}">
                      <a16:colId xmlns:a16="http://schemas.microsoft.com/office/drawing/2014/main" val="1390985239"/>
                    </a:ext>
                  </a:extLst>
                </a:gridCol>
                <a:gridCol w="481487">
                  <a:extLst>
                    <a:ext uri="{9D8B030D-6E8A-4147-A177-3AD203B41FA5}">
                      <a16:colId xmlns:a16="http://schemas.microsoft.com/office/drawing/2014/main" val="518392452"/>
                    </a:ext>
                  </a:extLst>
                </a:gridCol>
                <a:gridCol w="481487">
                  <a:extLst>
                    <a:ext uri="{9D8B030D-6E8A-4147-A177-3AD203B41FA5}">
                      <a16:colId xmlns:a16="http://schemas.microsoft.com/office/drawing/2014/main" val="525437241"/>
                    </a:ext>
                  </a:extLst>
                </a:gridCol>
                <a:gridCol w="481487">
                  <a:extLst>
                    <a:ext uri="{9D8B030D-6E8A-4147-A177-3AD203B41FA5}">
                      <a16:colId xmlns:a16="http://schemas.microsoft.com/office/drawing/2014/main" val="2352805034"/>
                    </a:ext>
                  </a:extLst>
                </a:gridCol>
                <a:gridCol w="481487">
                  <a:extLst>
                    <a:ext uri="{9D8B030D-6E8A-4147-A177-3AD203B41FA5}">
                      <a16:colId xmlns:a16="http://schemas.microsoft.com/office/drawing/2014/main" val="3871574809"/>
                    </a:ext>
                  </a:extLst>
                </a:gridCol>
              </a:tblGrid>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800" b="1" i="0" u="none" strike="noStrike" dirty="0">
                          <a:solidFill>
                            <a:srgbClr val="000000"/>
                          </a:solidFill>
                          <a:effectLst/>
                          <a:latin typeface="Aptos Narrow" panose="020B0004020202020204" pitchFamily="34" charset="0"/>
                        </a:rPr>
                        <a:t>Køn</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Alder</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800" b="1" i="0" u="none" strike="noStrike" dirty="0">
                          <a:solidFill>
                            <a:srgbClr val="000000"/>
                          </a:solidFill>
                          <a:effectLst/>
                          <a:latin typeface="Aptos Narrow" panose="020B0004020202020204" pitchFamily="34" charset="0"/>
                        </a:rPr>
                        <a:t>Område</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1" i="0" u="none" strike="noStrike" dirty="0">
                          <a:solidFill>
                            <a:srgbClr val="000000"/>
                          </a:solidFill>
                          <a:effectLst/>
                          <a:latin typeface="Aptos Narrow" panose="020B0004020202020204" pitchFamily="34" charset="0"/>
                        </a:rPr>
                        <a:t>Bolig type</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14786649"/>
                  </a:ext>
                </a:extLst>
              </a:tr>
              <a:tr h="163673">
                <a:tc>
                  <a:txBody>
                    <a:bodyPr/>
                    <a:lstStyle/>
                    <a:p>
                      <a:pPr algn="l" fontAlgn="b">
                        <a:buNone/>
                      </a:pPr>
                      <a:r>
                        <a:rPr lang="da-DK" sz="800" b="1" i="0" u="none" strike="noStrike" dirty="0">
                          <a:solidFill>
                            <a:srgbClr val="000000"/>
                          </a:solidFill>
                          <a:effectLst/>
                          <a:latin typeface="Aptos Narrow" panose="020B0004020202020204" pitchFamily="34" charset="0"/>
                        </a:rPr>
                        <a:t>21g. Sikring af gode folkeskoler?</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1" i="0" u="none" strike="noStrike" dirty="0">
                          <a:solidFill>
                            <a:srgbClr val="000000"/>
                          </a:solidFill>
                          <a:effectLst/>
                          <a:latin typeface="Aptos Narrow" panose="020B0004020202020204" pitchFamily="34" charset="0"/>
                        </a:rPr>
                        <a:t>Mand</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Kvinde</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18-39år</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40-64år</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 år+</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Øst for Storebælt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Fyn</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Jylland</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Eget hus</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Ejerlejlighed</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Almen</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Privat udlejning</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Andelsbolig</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Andet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4020631"/>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644168"/>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3677172"/>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3562293"/>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36,6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0666426"/>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59,8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9629350"/>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7891830"/>
                  </a:ext>
                </a:extLst>
              </a:tr>
              <a:tr h="90427">
                <a:tc>
                  <a:txBody>
                    <a:bodyPr/>
                    <a:lstStyle/>
                    <a:p>
                      <a:pPr algn="l" fontAlgn="b">
                        <a:buNone/>
                      </a:pPr>
                      <a:r>
                        <a:rPr lang="da-DK" sz="800" b="1" i="0" u="none" strike="noStrike" dirty="0">
                          <a:solidFill>
                            <a:srgbClr val="000000"/>
                          </a:solidFill>
                          <a:effectLst/>
                          <a:latin typeface="Aptos Narrow" panose="020B0004020202020204" pitchFamily="34" charset="0"/>
                        </a:rPr>
                        <a:t>21h. Hjemmeplejen for de ældre?</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4774077"/>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2266951"/>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7157215"/>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23,9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5053065"/>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39,3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773502"/>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29,5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2050467"/>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6833081"/>
                  </a:ext>
                </a:extLst>
              </a:tr>
              <a:tr h="163673">
                <a:tc>
                  <a:txBody>
                    <a:bodyPr/>
                    <a:lstStyle/>
                    <a:p>
                      <a:pPr algn="l" fontAlgn="b">
                        <a:buNone/>
                      </a:pPr>
                      <a:r>
                        <a:rPr lang="da-DK" sz="800" b="1" i="0" u="none" strike="noStrike" dirty="0">
                          <a:solidFill>
                            <a:srgbClr val="000000"/>
                          </a:solidFill>
                          <a:effectLst/>
                          <a:latin typeface="Aptos Narrow" panose="020B0004020202020204" pitchFamily="34" charset="0"/>
                        </a:rPr>
                        <a:t>21i. Fremme af nærheden for sundhedstilbud?</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4836943"/>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8594850"/>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7445842"/>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9461808"/>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38,4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9787790"/>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21,9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264457"/>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1923377"/>
                  </a:ext>
                </a:extLst>
              </a:tr>
              <a:tr h="90427">
                <a:tc>
                  <a:txBody>
                    <a:bodyPr/>
                    <a:lstStyle/>
                    <a:p>
                      <a:pPr algn="l" fontAlgn="b">
                        <a:buNone/>
                      </a:pPr>
                      <a:r>
                        <a:rPr lang="da-DK" sz="800" b="1" i="0" u="none" strike="noStrike" dirty="0">
                          <a:solidFill>
                            <a:srgbClr val="000000"/>
                          </a:solidFill>
                          <a:effectLst/>
                          <a:latin typeface="Aptos Narrow" panose="020B0004020202020204" pitchFamily="34" charset="0"/>
                        </a:rPr>
                        <a:t>21j. Bekæmpelse af ensomhed?</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7256788"/>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0320460"/>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8,6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632891"/>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0231543"/>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35,2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0473457"/>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907155"/>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1885752"/>
                  </a:ext>
                </a:extLst>
              </a:tr>
              <a:tr h="243248">
                <a:tc>
                  <a:txBody>
                    <a:bodyPr/>
                    <a:lstStyle/>
                    <a:p>
                      <a:pPr algn="l" fontAlgn="b">
                        <a:buNone/>
                      </a:pPr>
                      <a:r>
                        <a:rPr lang="da-DK" sz="800" b="1" i="0" u="none" strike="noStrike" dirty="0">
                          <a:solidFill>
                            <a:srgbClr val="000000"/>
                          </a:solidFill>
                          <a:effectLst/>
                          <a:latin typeface="Aptos Narrow" panose="020B0004020202020204" pitchFamily="34" charset="0"/>
                        </a:rPr>
                        <a:t>21k. General tilgængelighed i hele byen fir ældre og alle andre med syns- eller bevægelsesreduktion?</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6382484"/>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3724547"/>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6695104"/>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9143639"/>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38,8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67,2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6631184"/>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067074"/>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9149578"/>
                  </a:ext>
                </a:extLst>
              </a:tr>
              <a:tr h="163673">
                <a:tc>
                  <a:txBody>
                    <a:bodyPr/>
                    <a:lstStyle/>
                    <a:p>
                      <a:pPr algn="l" fontAlgn="b">
                        <a:buNone/>
                      </a:pPr>
                      <a:r>
                        <a:rPr lang="da-DK" sz="800" b="1" i="0" u="none" strike="noStrike" dirty="0">
                          <a:solidFill>
                            <a:srgbClr val="000000"/>
                          </a:solidFill>
                          <a:effectLst/>
                          <a:latin typeface="Aptos Narrow" panose="020B0004020202020204" pitchFamily="34" charset="0"/>
                        </a:rPr>
                        <a:t>21l. Flere arbejdspladser og vækst til hele kommunen?</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511417"/>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5834952"/>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Ikke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7581332"/>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Lidt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24,3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56,7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7508714"/>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37,8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58,8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38,7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37,6</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086854"/>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Meget vigtigt</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31,4</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35,9</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30,8</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33,3</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17,2</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35,1</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31,5</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19,7</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5271214"/>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716326"/>
                  </a:ext>
                </a:extLst>
              </a:tr>
              <a:tr h="90427">
                <a:tc>
                  <a:txBody>
                    <a:bodyPr/>
                    <a:lstStyle/>
                    <a:p>
                      <a:pPr algn="l" fontAlgn="b">
                        <a:buNone/>
                      </a:pPr>
                      <a:r>
                        <a:rPr lang="da-DK" sz="800" b="0" i="0" u="none" strike="noStrike" dirty="0">
                          <a:solidFill>
                            <a:srgbClr val="000000"/>
                          </a:solidFill>
                          <a:effectLst/>
                          <a:latin typeface="Aptos Narrow" panose="020B0004020202020204" pitchFamily="34" charset="0"/>
                        </a:rPr>
                        <a:t>Total</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4521" marR="4521" marT="4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8423298"/>
                  </a:ext>
                </a:extLst>
              </a:tr>
            </a:tbl>
          </a:graphicData>
        </a:graphic>
      </p:graphicFrame>
    </p:spTree>
    <p:extLst>
      <p:ext uri="{BB962C8B-B14F-4D97-AF65-F5344CB8AC3E}">
        <p14:creationId xmlns:p14="http://schemas.microsoft.com/office/powerpoint/2010/main" val="2663000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F9B86DB-C1B1-DF65-0628-19EBD0F304F1}"/>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819" t="35768" r="69571" b="26018"/>
          <a:stretch/>
        </p:blipFill>
        <p:spPr>
          <a:xfrm>
            <a:off x="1455159" y="1366551"/>
            <a:ext cx="3286599" cy="3846872"/>
          </a:xfrm>
          <a:custGeom>
            <a:avLst/>
            <a:gdLst/>
            <a:ahLst/>
            <a:cxnLst/>
            <a:rect l="l" t="t" r="r" b="b"/>
            <a:pathLst>
              <a:path w="2513339" h="2941793">
                <a:moveTo>
                  <a:pt x="1180182" y="463003"/>
                </a:moveTo>
                <a:lnTo>
                  <a:pt x="681883" y="1796882"/>
                </a:lnTo>
                <a:lnTo>
                  <a:pt x="1674109" y="1796882"/>
                </a:lnTo>
                <a:close/>
                <a:moveTo>
                  <a:pt x="633801" y="0"/>
                </a:moveTo>
                <a:lnTo>
                  <a:pt x="1385621" y="0"/>
                </a:lnTo>
                <a:lnTo>
                  <a:pt x="2513339" y="2941793"/>
                </a:lnTo>
                <a:lnTo>
                  <a:pt x="2089358" y="2941793"/>
                </a:lnTo>
                <a:lnTo>
                  <a:pt x="1722191" y="1966842"/>
                </a:lnTo>
                <a:lnTo>
                  <a:pt x="620688" y="1966842"/>
                </a:lnTo>
                <a:lnTo>
                  <a:pt x="275376" y="2941793"/>
                </a:lnTo>
                <a:lnTo>
                  <a:pt x="0" y="2941793"/>
                </a:lnTo>
                <a:lnTo>
                  <a:pt x="904806" y="515483"/>
                </a:lnTo>
                <a:cubicBezTo>
                  <a:pt x="920924" y="475576"/>
                  <a:pt x="935677" y="435122"/>
                  <a:pt x="949063" y="394122"/>
                </a:cubicBezTo>
                <a:cubicBezTo>
                  <a:pt x="962449" y="353121"/>
                  <a:pt x="969552" y="314854"/>
                  <a:pt x="970372" y="279321"/>
                </a:cubicBezTo>
                <a:cubicBezTo>
                  <a:pt x="970007" y="224289"/>
                  <a:pt x="941231" y="182378"/>
                  <a:pt x="884043" y="153587"/>
                </a:cubicBezTo>
                <a:cubicBezTo>
                  <a:pt x="826856" y="124796"/>
                  <a:pt x="743442" y="98193"/>
                  <a:pt x="633801" y="73777"/>
                </a:cubicBezTo>
                <a:close/>
              </a:path>
            </a:pathLst>
          </a:custGeom>
        </p:spPr>
      </p:pic>
      <p:pic>
        <p:nvPicPr>
          <p:cNvPr id="3" name="Billede 2">
            <a:extLst>
              <a:ext uri="{FF2B5EF4-FFF2-40B4-BE49-F238E27FC236}">
                <a16:creationId xmlns:a16="http://schemas.microsoft.com/office/drawing/2014/main" id="{D9B8F091-B4B7-7FEB-B56D-4380EE3D5F6E}"/>
              </a:ext>
            </a:extLst>
          </p:cNvPr>
          <p:cNvPicPr>
            <a:picLocks noChangeAspect="1"/>
          </p:cNvPicPr>
          <p:nvPr/>
        </p:nvPicPr>
        <p:blipFill rotWithShape="1">
          <a:blip r:embed="rId4"/>
          <a:srcRect l="-5738" t="-1211" r="22010" b="-1145"/>
          <a:stretch/>
        </p:blipFill>
        <p:spPr>
          <a:xfrm>
            <a:off x="4524362" y="1366551"/>
            <a:ext cx="3157441" cy="3846872"/>
          </a:xfrm>
          <a:prstGeom prst="rect">
            <a:avLst/>
          </a:prstGeom>
        </p:spPr>
      </p:pic>
      <p:pic>
        <p:nvPicPr>
          <p:cNvPr id="4" name="Billede 3">
            <a:extLst>
              <a:ext uri="{FF2B5EF4-FFF2-40B4-BE49-F238E27FC236}">
                <a16:creationId xmlns:a16="http://schemas.microsoft.com/office/drawing/2014/main" id="{3BC554B3-3F10-FB45-770E-CDDFAB474581}"/>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522" t="26431" r="67287" b="27676"/>
          <a:stretch/>
        </p:blipFill>
        <p:spPr>
          <a:xfrm>
            <a:off x="7673560" y="1368928"/>
            <a:ext cx="3082834" cy="3851113"/>
          </a:xfrm>
          <a:custGeom>
            <a:avLst/>
            <a:gdLst/>
            <a:ahLst/>
            <a:cxnLst/>
            <a:rect l="l" t="t" r="r" b="b"/>
            <a:pathLst>
              <a:path w="2828165" h="3532977">
                <a:moveTo>
                  <a:pt x="1278643" y="1767861"/>
                </a:moveTo>
                <a:cubicBezTo>
                  <a:pt x="1262997" y="1767976"/>
                  <a:pt x="1247727" y="1768335"/>
                  <a:pt x="1232834" y="1768939"/>
                </a:cubicBezTo>
                <a:lnTo>
                  <a:pt x="975524" y="1768939"/>
                </a:lnTo>
                <a:lnTo>
                  <a:pt x="975524" y="2897790"/>
                </a:lnTo>
                <a:cubicBezTo>
                  <a:pt x="972833" y="3028729"/>
                  <a:pt x="978214" y="3125053"/>
                  <a:pt x="991665" y="3186763"/>
                </a:cubicBezTo>
                <a:cubicBezTo>
                  <a:pt x="1005116" y="3248473"/>
                  <a:pt x="1042780" y="3288014"/>
                  <a:pt x="1104655" y="3305386"/>
                </a:cubicBezTo>
                <a:cubicBezTo>
                  <a:pt x="1166531" y="3322758"/>
                  <a:pt x="1268760" y="3330407"/>
                  <a:pt x="1411343" y="3328332"/>
                </a:cubicBezTo>
                <a:cubicBezTo>
                  <a:pt x="1566308" y="3330115"/>
                  <a:pt x="1712035" y="3309632"/>
                  <a:pt x="1848525" y="3266882"/>
                </a:cubicBezTo>
                <a:cubicBezTo>
                  <a:pt x="1985014" y="3224132"/>
                  <a:pt x="2096125" y="3148421"/>
                  <a:pt x="2181857" y="3039749"/>
                </a:cubicBezTo>
                <a:cubicBezTo>
                  <a:pt x="2267589" y="2931076"/>
                  <a:pt x="2311800" y="2778746"/>
                  <a:pt x="2314490" y="2582759"/>
                </a:cubicBezTo>
                <a:cubicBezTo>
                  <a:pt x="2307359" y="2319812"/>
                  <a:pt x="2238774" y="2130470"/>
                  <a:pt x="2108735" y="2014733"/>
                </a:cubicBezTo>
                <a:cubicBezTo>
                  <a:pt x="1978696" y="1898997"/>
                  <a:pt x="1829988" y="1827889"/>
                  <a:pt x="1662612" y="1801411"/>
                </a:cubicBezTo>
                <a:cubicBezTo>
                  <a:pt x="1516158" y="1778243"/>
                  <a:pt x="1388168" y="1767060"/>
                  <a:pt x="1278643" y="1767861"/>
                </a:cubicBezTo>
                <a:close/>
                <a:moveTo>
                  <a:pt x="1296490" y="204137"/>
                </a:moveTo>
                <a:cubicBezTo>
                  <a:pt x="1158095" y="205214"/>
                  <a:pt x="1069704" y="227144"/>
                  <a:pt x="1031318" y="269928"/>
                </a:cubicBezTo>
                <a:cubicBezTo>
                  <a:pt x="987448" y="318824"/>
                  <a:pt x="968850" y="428435"/>
                  <a:pt x="975524" y="598758"/>
                </a:cubicBezTo>
                <a:lnTo>
                  <a:pt x="975524" y="1564912"/>
                </a:lnTo>
                <a:lnTo>
                  <a:pt x="1232834" y="1564912"/>
                </a:lnTo>
                <a:cubicBezTo>
                  <a:pt x="1336562" y="1568510"/>
                  <a:pt x="1458184" y="1557814"/>
                  <a:pt x="1597698" y="1532824"/>
                </a:cubicBezTo>
                <a:cubicBezTo>
                  <a:pt x="1737213" y="1507833"/>
                  <a:pt x="1860390" y="1446963"/>
                  <a:pt x="1967231" y="1350211"/>
                </a:cubicBezTo>
                <a:cubicBezTo>
                  <a:pt x="2074071" y="1253460"/>
                  <a:pt x="2130343" y="1099241"/>
                  <a:pt x="2136049" y="887554"/>
                </a:cubicBezTo>
                <a:cubicBezTo>
                  <a:pt x="2129922" y="622496"/>
                  <a:pt x="2052904" y="441125"/>
                  <a:pt x="1904993" y="343440"/>
                </a:cubicBezTo>
                <a:cubicBezTo>
                  <a:pt x="1757083" y="245754"/>
                  <a:pt x="1575040" y="199592"/>
                  <a:pt x="1358864" y="204953"/>
                </a:cubicBezTo>
                <a:cubicBezTo>
                  <a:pt x="1337052" y="204255"/>
                  <a:pt x="1316261" y="203984"/>
                  <a:pt x="1296490" y="204137"/>
                </a:cubicBezTo>
                <a:close/>
                <a:moveTo>
                  <a:pt x="1520387" y="4"/>
                </a:moveTo>
                <a:cubicBezTo>
                  <a:pt x="1642635" y="-247"/>
                  <a:pt x="1783591" y="12813"/>
                  <a:pt x="1943257" y="39184"/>
                </a:cubicBezTo>
                <a:cubicBezTo>
                  <a:pt x="2125731" y="69321"/>
                  <a:pt x="2287201" y="144638"/>
                  <a:pt x="2427666" y="265135"/>
                </a:cubicBezTo>
                <a:cubicBezTo>
                  <a:pt x="2568131" y="385631"/>
                  <a:pt x="2642150" y="579103"/>
                  <a:pt x="2649723" y="845547"/>
                </a:cubicBezTo>
                <a:cubicBezTo>
                  <a:pt x="2646490" y="1024692"/>
                  <a:pt x="2610442" y="1169889"/>
                  <a:pt x="2541581" y="1281140"/>
                </a:cubicBezTo>
                <a:cubicBezTo>
                  <a:pt x="2472719" y="1392391"/>
                  <a:pt x="2390447" y="1476501"/>
                  <a:pt x="2294764" y="1533472"/>
                </a:cubicBezTo>
                <a:cubicBezTo>
                  <a:pt x="2199081" y="1590443"/>
                  <a:pt x="2109390" y="1627080"/>
                  <a:pt x="2025691" y="1643384"/>
                </a:cubicBezTo>
                <a:lnTo>
                  <a:pt x="2025691" y="1653846"/>
                </a:lnTo>
                <a:cubicBezTo>
                  <a:pt x="2151268" y="1674668"/>
                  <a:pt x="2275050" y="1716793"/>
                  <a:pt x="2397038" y="1780221"/>
                </a:cubicBezTo>
                <a:cubicBezTo>
                  <a:pt x="2519027" y="1843649"/>
                  <a:pt x="2620602" y="1939469"/>
                  <a:pt x="2701765" y="2067681"/>
                </a:cubicBezTo>
                <a:cubicBezTo>
                  <a:pt x="2782929" y="2195893"/>
                  <a:pt x="2825062" y="2367586"/>
                  <a:pt x="2828165" y="2582759"/>
                </a:cubicBezTo>
                <a:cubicBezTo>
                  <a:pt x="2824013" y="2817686"/>
                  <a:pt x="2770020" y="3000682"/>
                  <a:pt x="2666186" y="3131746"/>
                </a:cubicBezTo>
                <a:cubicBezTo>
                  <a:pt x="2562353" y="3262811"/>
                  <a:pt x="2433593" y="3356782"/>
                  <a:pt x="2279905" y="3413659"/>
                </a:cubicBezTo>
                <a:cubicBezTo>
                  <a:pt x="2126216" y="3470536"/>
                  <a:pt x="1972514" y="3505157"/>
                  <a:pt x="1818798" y="3517522"/>
                </a:cubicBezTo>
                <a:cubicBezTo>
                  <a:pt x="1665082" y="3529886"/>
                  <a:pt x="1536265" y="3534832"/>
                  <a:pt x="1432347" y="3532359"/>
                </a:cubicBezTo>
                <a:lnTo>
                  <a:pt x="519580" y="3532359"/>
                </a:lnTo>
                <a:lnTo>
                  <a:pt x="519580" y="598802"/>
                </a:lnTo>
                <a:cubicBezTo>
                  <a:pt x="521426" y="466889"/>
                  <a:pt x="509569" y="369591"/>
                  <a:pt x="484008" y="306908"/>
                </a:cubicBezTo>
                <a:cubicBezTo>
                  <a:pt x="458447" y="244225"/>
                  <a:pt x="408102" y="199043"/>
                  <a:pt x="332974" y="171364"/>
                </a:cubicBezTo>
                <a:cubicBezTo>
                  <a:pt x="257846" y="143684"/>
                  <a:pt x="146855" y="116393"/>
                  <a:pt x="0" y="89491"/>
                </a:cubicBezTo>
                <a:lnTo>
                  <a:pt x="0" y="926"/>
                </a:lnTo>
                <a:lnTo>
                  <a:pt x="1469140" y="926"/>
                </a:lnTo>
                <a:cubicBezTo>
                  <a:pt x="1485841" y="347"/>
                  <a:pt x="1502923" y="40"/>
                  <a:pt x="1520387" y="4"/>
                </a:cubicBezTo>
                <a:close/>
              </a:path>
            </a:pathLst>
          </a:custGeom>
        </p:spPr>
      </p:pic>
      <p:pic>
        <p:nvPicPr>
          <p:cNvPr id="6" name="Billede 5">
            <a:extLst>
              <a:ext uri="{FF2B5EF4-FFF2-40B4-BE49-F238E27FC236}">
                <a16:creationId xmlns:a16="http://schemas.microsoft.com/office/drawing/2014/main" id="{768A2823-8A1E-E389-FCF8-061D1A9BC9B4}"/>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006" t="68365" r="39676" b="28495"/>
          <a:stretch/>
        </p:blipFill>
        <p:spPr>
          <a:xfrm>
            <a:off x="3224840" y="5811921"/>
            <a:ext cx="6014419" cy="241729"/>
          </a:xfrm>
          <a:custGeom>
            <a:avLst/>
            <a:gdLst/>
            <a:ahLst/>
            <a:cxnLst/>
            <a:rect l="l" t="t" r="r" b="b"/>
            <a:pathLst>
              <a:path w="6014419" h="241729">
                <a:moveTo>
                  <a:pt x="5988463" y="159855"/>
                </a:moveTo>
                <a:lnTo>
                  <a:pt x="6014419" y="159855"/>
                </a:lnTo>
                <a:lnTo>
                  <a:pt x="6014419" y="188611"/>
                </a:lnTo>
                <a:lnTo>
                  <a:pt x="5988463" y="188611"/>
                </a:lnTo>
                <a:close/>
                <a:moveTo>
                  <a:pt x="3845338" y="159855"/>
                </a:moveTo>
                <a:lnTo>
                  <a:pt x="3871294" y="159855"/>
                </a:lnTo>
                <a:lnTo>
                  <a:pt x="3871294" y="188611"/>
                </a:lnTo>
                <a:lnTo>
                  <a:pt x="3845338" y="188611"/>
                </a:lnTo>
                <a:close/>
                <a:moveTo>
                  <a:pt x="1892713" y="159855"/>
                </a:moveTo>
                <a:lnTo>
                  <a:pt x="1918670" y="159855"/>
                </a:lnTo>
                <a:lnTo>
                  <a:pt x="1918670" y="188611"/>
                </a:lnTo>
                <a:lnTo>
                  <a:pt x="1892713" y="188611"/>
                </a:lnTo>
                <a:close/>
                <a:moveTo>
                  <a:pt x="5724995" y="118541"/>
                </a:moveTo>
                <a:cubicBezTo>
                  <a:pt x="5723608" y="120580"/>
                  <a:pt x="5718834" y="123158"/>
                  <a:pt x="5710670" y="126274"/>
                </a:cubicBezTo>
                <a:cubicBezTo>
                  <a:pt x="5704633" y="128578"/>
                  <a:pt x="5699937" y="130799"/>
                  <a:pt x="5696580" y="132935"/>
                </a:cubicBezTo>
                <a:cubicBezTo>
                  <a:pt x="5693223" y="135071"/>
                  <a:pt x="5690667" y="137695"/>
                  <a:pt x="5688911" y="140807"/>
                </a:cubicBezTo>
                <a:cubicBezTo>
                  <a:pt x="5687155" y="143919"/>
                  <a:pt x="5686277" y="148028"/>
                  <a:pt x="5686277" y="153135"/>
                </a:cubicBezTo>
                <a:cubicBezTo>
                  <a:pt x="5686277" y="159757"/>
                  <a:pt x="5687737" y="164939"/>
                  <a:pt x="5690658" y="168680"/>
                </a:cubicBezTo>
                <a:cubicBezTo>
                  <a:pt x="5693579" y="172421"/>
                  <a:pt x="5697689" y="174292"/>
                  <a:pt x="5702986" y="174292"/>
                </a:cubicBezTo>
                <a:cubicBezTo>
                  <a:pt x="5707023" y="174292"/>
                  <a:pt x="5710685" y="173068"/>
                  <a:pt x="5713972" y="170620"/>
                </a:cubicBezTo>
                <a:cubicBezTo>
                  <a:pt x="5717259" y="168172"/>
                  <a:pt x="5719918" y="164303"/>
                  <a:pt x="5721949" y="159012"/>
                </a:cubicBezTo>
                <a:cubicBezTo>
                  <a:pt x="5723979" y="153722"/>
                  <a:pt x="5724995" y="147037"/>
                  <a:pt x="5724995" y="138959"/>
                </a:cubicBezTo>
                <a:close/>
                <a:moveTo>
                  <a:pt x="4772495" y="118541"/>
                </a:moveTo>
                <a:cubicBezTo>
                  <a:pt x="4771108" y="120580"/>
                  <a:pt x="4766333" y="123158"/>
                  <a:pt x="4758170" y="126274"/>
                </a:cubicBezTo>
                <a:cubicBezTo>
                  <a:pt x="4752133" y="128578"/>
                  <a:pt x="4747437" y="130799"/>
                  <a:pt x="4744080" y="132935"/>
                </a:cubicBezTo>
                <a:cubicBezTo>
                  <a:pt x="4740724" y="135071"/>
                  <a:pt x="4738168" y="137695"/>
                  <a:pt x="4736412" y="140807"/>
                </a:cubicBezTo>
                <a:cubicBezTo>
                  <a:pt x="4734655" y="143919"/>
                  <a:pt x="4733778" y="148028"/>
                  <a:pt x="4733778" y="153135"/>
                </a:cubicBezTo>
                <a:cubicBezTo>
                  <a:pt x="4733778" y="159757"/>
                  <a:pt x="4735238" y="164939"/>
                  <a:pt x="4738159" y="168680"/>
                </a:cubicBezTo>
                <a:cubicBezTo>
                  <a:pt x="4741079" y="172421"/>
                  <a:pt x="4745189" y="174292"/>
                  <a:pt x="4750487" y="174292"/>
                </a:cubicBezTo>
                <a:cubicBezTo>
                  <a:pt x="4754523" y="174292"/>
                  <a:pt x="4758185" y="173068"/>
                  <a:pt x="4761472" y="170620"/>
                </a:cubicBezTo>
                <a:cubicBezTo>
                  <a:pt x="4764759" y="168172"/>
                  <a:pt x="4767419" y="164303"/>
                  <a:pt x="4769449" y="159012"/>
                </a:cubicBezTo>
                <a:cubicBezTo>
                  <a:pt x="4771480" y="153722"/>
                  <a:pt x="4772495" y="147037"/>
                  <a:pt x="4772495" y="138959"/>
                </a:cubicBezTo>
                <a:close/>
                <a:moveTo>
                  <a:pt x="371945" y="118541"/>
                </a:moveTo>
                <a:cubicBezTo>
                  <a:pt x="370559" y="120580"/>
                  <a:pt x="365784" y="123158"/>
                  <a:pt x="357620" y="126274"/>
                </a:cubicBezTo>
                <a:cubicBezTo>
                  <a:pt x="351583" y="128578"/>
                  <a:pt x="346887" y="130799"/>
                  <a:pt x="343530" y="132935"/>
                </a:cubicBezTo>
                <a:cubicBezTo>
                  <a:pt x="340174" y="135071"/>
                  <a:pt x="337618" y="137695"/>
                  <a:pt x="335862" y="140807"/>
                </a:cubicBezTo>
                <a:cubicBezTo>
                  <a:pt x="334105" y="143919"/>
                  <a:pt x="333227" y="148028"/>
                  <a:pt x="333227" y="153135"/>
                </a:cubicBezTo>
                <a:cubicBezTo>
                  <a:pt x="333227" y="159757"/>
                  <a:pt x="334688" y="164939"/>
                  <a:pt x="337609" y="168680"/>
                </a:cubicBezTo>
                <a:cubicBezTo>
                  <a:pt x="340530" y="172421"/>
                  <a:pt x="344639" y="174292"/>
                  <a:pt x="349937" y="174292"/>
                </a:cubicBezTo>
                <a:cubicBezTo>
                  <a:pt x="353973" y="174292"/>
                  <a:pt x="357635" y="173068"/>
                  <a:pt x="360922" y="170620"/>
                </a:cubicBezTo>
                <a:cubicBezTo>
                  <a:pt x="364209" y="168172"/>
                  <a:pt x="366868" y="164303"/>
                  <a:pt x="368899" y="159012"/>
                </a:cubicBezTo>
                <a:cubicBezTo>
                  <a:pt x="370930" y="153722"/>
                  <a:pt x="371945" y="147037"/>
                  <a:pt x="371945" y="138959"/>
                </a:cubicBezTo>
                <a:close/>
                <a:moveTo>
                  <a:pt x="200495" y="118541"/>
                </a:moveTo>
                <a:cubicBezTo>
                  <a:pt x="199109" y="120580"/>
                  <a:pt x="194334" y="123158"/>
                  <a:pt x="186170" y="126274"/>
                </a:cubicBezTo>
                <a:cubicBezTo>
                  <a:pt x="180133" y="128578"/>
                  <a:pt x="175437" y="130799"/>
                  <a:pt x="172080" y="132935"/>
                </a:cubicBezTo>
                <a:cubicBezTo>
                  <a:pt x="168724" y="135071"/>
                  <a:pt x="166168" y="137695"/>
                  <a:pt x="164412" y="140807"/>
                </a:cubicBezTo>
                <a:cubicBezTo>
                  <a:pt x="162655" y="143919"/>
                  <a:pt x="161777" y="148028"/>
                  <a:pt x="161777" y="153135"/>
                </a:cubicBezTo>
                <a:cubicBezTo>
                  <a:pt x="161777" y="159757"/>
                  <a:pt x="163238" y="164939"/>
                  <a:pt x="166159" y="168680"/>
                </a:cubicBezTo>
                <a:cubicBezTo>
                  <a:pt x="169080" y="172421"/>
                  <a:pt x="173189" y="174292"/>
                  <a:pt x="178486" y="174292"/>
                </a:cubicBezTo>
                <a:cubicBezTo>
                  <a:pt x="182523" y="174292"/>
                  <a:pt x="186185" y="173068"/>
                  <a:pt x="189472" y="170620"/>
                </a:cubicBezTo>
                <a:cubicBezTo>
                  <a:pt x="192759" y="168172"/>
                  <a:pt x="195418" y="164303"/>
                  <a:pt x="197449" y="159012"/>
                </a:cubicBezTo>
                <a:cubicBezTo>
                  <a:pt x="199480" y="153722"/>
                  <a:pt x="200495" y="147037"/>
                  <a:pt x="200495" y="138959"/>
                </a:cubicBezTo>
                <a:close/>
                <a:moveTo>
                  <a:pt x="4872275" y="67187"/>
                </a:moveTo>
                <a:cubicBezTo>
                  <a:pt x="4863736" y="67187"/>
                  <a:pt x="4857382" y="71702"/>
                  <a:pt x="4853215" y="80733"/>
                </a:cubicBezTo>
                <a:cubicBezTo>
                  <a:pt x="4849048" y="89763"/>
                  <a:pt x="4846964" y="104413"/>
                  <a:pt x="4846964" y="124682"/>
                </a:cubicBezTo>
                <a:cubicBezTo>
                  <a:pt x="4846964" y="141923"/>
                  <a:pt x="4849200" y="154583"/>
                  <a:pt x="4853673" y="162664"/>
                </a:cubicBezTo>
                <a:cubicBezTo>
                  <a:pt x="4858146" y="170744"/>
                  <a:pt x="4864305" y="174784"/>
                  <a:pt x="4872151" y="174784"/>
                </a:cubicBezTo>
                <a:cubicBezTo>
                  <a:pt x="4880053" y="174784"/>
                  <a:pt x="4886063" y="170683"/>
                  <a:pt x="4890181" y="162479"/>
                </a:cubicBezTo>
                <a:cubicBezTo>
                  <a:pt x="4894298" y="154276"/>
                  <a:pt x="4896357" y="141348"/>
                  <a:pt x="4896357" y="123697"/>
                </a:cubicBezTo>
                <a:cubicBezTo>
                  <a:pt x="4896357" y="111088"/>
                  <a:pt x="4895637" y="100640"/>
                  <a:pt x="4894197" y="92354"/>
                </a:cubicBezTo>
                <a:cubicBezTo>
                  <a:pt x="4892757" y="84068"/>
                  <a:pt x="4890285" y="77802"/>
                  <a:pt x="4886780" y="73556"/>
                </a:cubicBezTo>
                <a:cubicBezTo>
                  <a:pt x="4883276" y="69310"/>
                  <a:pt x="4878441" y="67187"/>
                  <a:pt x="4872275" y="67187"/>
                </a:cubicBezTo>
                <a:close/>
                <a:moveTo>
                  <a:pt x="4168443" y="67187"/>
                </a:moveTo>
                <a:cubicBezTo>
                  <a:pt x="4160849" y="67187"/>
                  <a:pt x="4155019" y="71371"/>
                  <a:pt x="4150952" y="79738"/>
                </a:cubicBezTo>
                <a:cubicBezTo>
                  <a:pt x="4146885" y="88105"/>
                  <a:pt x="4144852" y="101854"/>
                  <a:pt x="4144852" y="120986"/>
                </a:cubicBezTo>
                <a:cubicBezTo>
                  <a:pt x="4144852" y="139737"/>
                  <a:pt x="4146904" y="153391"/>
                  <a:pt x="4151009" y="161948"/>
                </a:cubicBezTo>
                <a:cubicBezTo>
                  <a:pt x="4155114" y="170506"/>
                  <a:pt x="4161089" y="174784"/>
                  <a:pt x="4168934" y="174784"/>
                </a:cubicBezTo>
                <a:cubicBezTo>
                  <a:pt x="4185812" y="174784"/>
                  <a:pt x="4194251" y="157632"/>
                  <a:pt x="4194251" y="123327"/>
                </a:cubicBezTo>
                <a:cubicBezTo>
                  <a:pt x="4194251" y="103974"/>
                  <a:pt x="4192003" y="89779"/>
                  <a:pt x="4187508" y="80742"/>
                </a:cubicBezTo>
                <a:cubicBezTo>
                  <a:pt x="4183012" y="71706"/>
                  <a:pt x="4176657" y="67187"/>
                  <a:pt x="4168443" y="67187"/>
                </a:cubicBezTo>
                <a:close/>
                <a:moveTo>
                  <a:pt x="3539792" y="67187"/>
                </a:moveTo>
                <a:cubicBezTo>
                  <a:pt x="3532199" y="67187"/>
                  <a:pt x="3526369" y="71371"/>
                  <a:pt x="3522302" y="79738"/>
                </a:cubicBezTo>
                <a:cubicBezTo>
                  <a:pt x="3518235" y="88105"/>
                  <a:pt x="3516202" y="101854"/>
                  <a:pt x="3516202" y="120986"/>
                </a:cubicBezTo>
                <a:cubicBezTo>
                  <a:pt x="3516202" y="139737"/>
                  <a:pt x="3518254" y="153391"/>
                  <a:pt x="3522359" y="161948"/>
                </a:cubicBezTo>
                <a:cubicBezTo>
                  <a:pt x="3526464" y="170506"/>
                  <a:pt x="3532439" y="174784"/>
                  <a:pt x="3540285" y="174784"/>
                </a:cubicBezTo>
                <a:cubicBezTo>
                  <a:pt x="3557163" y="174784"/>
                  <a:pt x="3565601" y="157632"/>
                  <a:pt x="3565601" y="123327"/>
                </a:cubicBezTo>
                <a:cubicBezTo>
                  <a:pt x="3565601" y="103974"/>
                  <a:pt x="3563354" y="89779"/>
                  <a:pt x="3558858" y="80742"/>
                </a:cubicBezTo>
                <a:cubicBezTo>
                  <a:pt x="3554362" y="71706"/>
                  <a:pt x="3548007" y="67187"/>
                  <a:pt x="3539792" y="67187"/>
                </a:cubicBezTo>
                <a:close/>
                <a:moveTo>
                  <a:pt x="2710100" y="67187"/>
                </a:moveTo>
                <a:cubicBezTo>
                  <a:pt x="2701561" y="67187"/>
                  <a:pt x="2695207" y="71702"/>
                  <a:pt x="2691040" y="80733"/>
                </a:cubicBezTo>
                <a:cubicBezTo>
                  <a:pt x="2686873" y="89763"/>
                  <a:pt x="2684789" y="104413"/>
                  <a:pt x="2684789" y="124682"/>
                </a:cubicBezTo>
                <a:cubicBezTo>
                  <a:pt x="2684789" y="141923"/>
                  <a:pt x="2687025" y="154583"/>
                  <a:pt x="2691498" y="162664"/>
                </a:cubicBezTo>
                <a:cubicBezTo>
                  <a:pt x="2695971" y="170744"/>
                  <a:pt x="2702130" y="174784"/>
                  <a:pt x="2709976" y="174784"/>
                </a:cubicBezTo>
                <a:cubicBezTo>
                  <a:pt x="2717878" y="174784"/>
                  <a:pt x="2723888" y="170683"/>
                  <a:pt x="2728006" y="162479"/>
                </a:cubicBezTo>
                <a:cubicBezTo>
                  <a:pt x="2732124" y="154276"/>
                  <a:pt x="2734183" y="141348"/>
                  <a:pt x="2734183" y="123697"/>
                </a:cubicBezTo>
                <a:cubicBezTo>
                  <a:pt x="2734183" y="111088"/>
                  <a:pt x="2733462" y="100640"/>
                  <a:pt x="2732022" y="92354"/>
                </a:cubicBezTo>
                <a:cubicBezTo>
                  <a:pt x="2730582" y="84068"/>
                  <a:pt x="2728110" y="77802"/>
                  <a:pt x="2724606" y="73556"/>
                </a:cubicBezTo>
                <a:cubicBezTo>
                  <a:pt x="2721101" y="69310"/>
                  <a:pt x="2716266" y="67187"/>
                  <a:pt x="2710100" y="67187"/>
                </a:cubicBezTo>
                <a:close/>
                <a:moveTo>
                  <a:pt x="2215817" y="67187"/>
                </a:moveTo>
                <a:cubicBezTo>
                  <a:pt x="2208224" y="67187"/>
                  <a:pt x="2202394" y="71371"/>
                  <a:pt x="2198327" y="79738"/>
                </a:cubicBezTo>
                <a:cubicBezTo>
                  <a:pt x="2194261" y="88105"/>
                  <a:pt x="2192227" y="101854"/>
                  <a:pt x="2192227" y="120986"/>
                </a:cubicBezTo>
                <a:cubicBezTo>
                  <a:pt x="2192227" y="139737"/>
                  <a:pt x="2194280" y="153391"/>
                  <a:pt x="2198384" y="161948"/>
                </a:cubicBezTo>
                <a:cubicBezTo>
                  <a:pt x="2202489" y="170506"/>
                  <a:pt x="2208464" y="174784"/>
                  <a:pt x="2216310" y="174784"/>
                </a:cubicBezTo>
                <a:cubicBezTo>
                  <a:pt x="2233187" y="174784"/>
                  <a:pt x="2241627" y="157632"/>
                  <a:pt x="2241627" y="123327"/>
                </a:cubicBezTo>
                <a:cubicBezTo>
                  <a:pt x="2241627" y="103974"/>
                  <a:pt x="2239379" y="89779"/>
                  <a:pt x="2234883" y="80742"/>
                </a:cubicBezTo>
                <a:cubicBezTo>
                  <a:pt x="2230387" y="71706"/>
                  <a:pt x="2224032" y="67187"/>
                  <a:pt x="2215817" y="67187"/>
                </a:cubicBezTo>
                <a:close/>
                <a:moveTo>
                  <a:pt x="1491917" y="67187"/>
                </a:moveTo>
                <a:cubicBezTo>
                  <a:pt x="1484324" y="67187"/>
                  <a:pt x="1478494" y="71371"/>
                  <a:pt x="1474427" y="79738"/>
                </a:cubicBezTo>
                <a:cubicBezTo>
                  <a:pt x="1470360" y="88105"/>
                  <a:pt x="1468327" y="101854"/>
                  <a:pt x="1468327" y="120986"/>
                </a:cubicBezTo>
                <a:cubicBezTo>
                  <a:pt x="1468327" y="139737"/>
                  <a:pt x="1470379" y="153391"/>
                  <a:pt x="1474484" y="161948"/>
                </a:cubicBezTo>
                <a:cubicBezTo>
                  <a:pt x="1478589" y="170506"/>
                  <a:pt x="1484564" y="174784"/>
                  <a:pt x="1492410" y="174784"/>
                </a:cubicBezTo>
                <a:cubicBezTo>
                  <a:pt x="1509288" y="174784"/>
                  <a:pt x="1517727" y="157632"/>
                  <a:pt x="1517727" y="123327"/>
                </a:cubicBezTo>
                <a:cubicBezTo>
                  <a:pt x="1517727" y="103974"/>
                  <a:pt x="1515479" y="89779"/>
                  <a:pt x="1510983" y="80742"/>
                </a:cubicBezTo>
                <a:cubicBezTo>
                  <a:pt x="1506487" y="71706"/>
                  <a:pt x="1500132" y="67187"/>
                  <a:pt x="1491917" y="67187"/>
                </a:cubicBezTo>
                <a:close/>
                <a:moveTo>
                  <a:pt x="806117" y="67187"/>
                </a:moveTo>
                <a:cubicBezTo>
                  <a:pt x="798524" y="67187"/>
                  <a:pt x="792694" y="71371"/>
                  <a:pt x="788627" y="79738"/>
                </a:cubicBezTo>
                <a:cubicBezTo>
                  <a:pt x="784560" y="88105"/>
                  <a:pt x="782527" y="101854"/>
                  <a:pt x="782527" y="120986"/>
                </a:cubicBezTo>
                <a:cubicBezTo>
                  <a:pt x="782527" y="139737"/>
                  <a:pt x="784579" y="153391"/>
                  <a:pt x="788684" y="161948"/>
                </a:cubicBezTo>
                <a:cubicBezTo>
                  <a:pt x="792789" y="170506"/>
                  <a:pt x="798764" y="174784"/>
                  <a:pt x="806610" y="174784"/>
                </a:cubicBezTo>
                <a:cubicBezTo>
                  <a:pt x="823488" y="174784"/>
                  <a:pt x="831927" y="157632"/>
                  <a:pt x="831927" y="123327"/>
                </a:cubicBezTo>
                <a:cubicBezTo>
                  <a:pt x="831927" y="103974"/>
                  <a:pt x="829679" y="89779"/>
                  <a:pt x="825183" y="80742"/>
                </a:cubicBezTo>
                <a:cubicBezTo>
                  <a:pt x="820687" y="71706"/>
                  <a:pt x="814332" y="67187"/>
                  <a:pt x="806117" y="67187"/>
                </a:cubicBezTo>
                <a:close/>
                <a:moveTo>
                  <a:pt x="5865177" y="66940"/>
                </a:moveTo>
                <a:cubicBezTo>
                  <a:pt x="5858487" y="66940"/>
                  <a:pt x="5853292" y="68990"/>
                  <a:pt x="5849592" y="73090"/>
                </a:cubicBezTo>
                <a:cubicBezTo>
                  <a:pt x="5845892" y="77190"/>
                  <a:pt x="5843472" y="82281"/>
                  <a:pt x="5842333" y="88361"/>
                </a:cubicBezTo>
                <a:cubicBezTo>
                  <a:pt x="5841195" y="94442"/>
                  <a:pt x="5840476" y="100860"/>
                  <a:pt x="5840178" y="107616"/>
                </a:cubicBezTo>
                <a:lnTo>
                  <a:pt x="5888822" y="107616"/>
                </a:lnTo>
                <a:cubicBezTo>
                  <a:pt x="5888822" y="98457"/>
                  <a:pt x="5887968" y="90735"/>
                  <a:pt x="5886258" y="84450"/>
                </a:cubicBezTo>
                <a:cubicBezTo>
                  <a:pt x="5884548" y="78165"/>
                  <a:pt x="5882016" y="73675"/>
                  <a:pt x="5878661" y="70981"/>
                </a:cubicBezTo>
                <a:cubicBezTo>
                  <a:pt x="5875305" y="68287"/>
                  <a:pt x="5870811" y="66940"/>
                  <a:pt x="5865177" y="66940"/>
                </a:cubicBezTo>
                <a:close/>
                <a:moveTo>
                  <a:pt x="5293677" y="66940"/>
                </a:moveTo>
                <a:cubicBezTo>
                  <a:pt x="5286988" y="66940"/>
                  <a:pt x="5281793" y="68990"/>
                  <a:pt x="5278092" y="73090"/>
                </a:cubicBezTo>
                <a:cubicBezTo>
                  <a:pt x="5274392" y="77190"/>
                  <a:pt x="5271972" y="82281"/>
                  <a:pt x="5270834" y="88361"/>
                </a:cubicBezTo>
                <a:cubicBezTo>
                  <a:pt x="5269695" y="94442"/>
                  <a:pt x="5268976" y="100860"/>
                  <a:pt x="5268678" y="107616"/>
                </a:cubicBezTo>
                <a:lnTo>
                  <a:pt x="5317322" y="107616"/>
                </a:lnTo>
                <a:cubicBezTo>
                  <a:pt x="5317322" y="98457"/>
                  <a:pt x="5316467" y="90735"/>
                  <a:pt x="5314758" y="84450"/>
                </a:cubicBezTo>
                <a:cubicBezTo>
                  <a:pt x="5313048" y="78165"/>
                  <a:pt x="5310516" y="73675"/>
                  <a:pt x="5307161" y="70981"/>
                </a:cubicBezTo>
                <a:cubicBezTo>
                  <a:pt x="5303806" y="68287"/>
                  <a:pt x="5299310" y="66940"/>
                  <a:pt x="5293677" y="66940"/>
                </a:cubicBezTo>
                <a:close/>
                <a:moveTo>
                  <a:pt x="4979352" y="66940"/>
                </a:moveTo>
                <a:cubicBezTo>
                  <a:pt x="4972662" y="66940"/>
                  <a:pt x="4967467" y="68990"/>
                  <a:pt x="4963767" y="73090"/>
                </a:cubicBezTo>
                <a:cubicBezTo>
                  <a:pt x="4960067" y="77190"/>
                  <a:pt x="4957647" y="82281"/>
                  <a:pt x="4956508" y="88361"/>
                </a:cubicBezTo>
                <a:cubicBezTo>
                  <a:pt x="4955370" y="94442"/>
                  <a:pt x="4954651" y="100860"/>
                  <a:pt x="4954353" y="107616"/>
                </a:cubicBezTo>
                <a:lnTo>
                  <a:pt x="5002997" y="107616"/>
                </a:lnTo>
                <a:cubicBezTo>
                  <a:pt x="5002997" y="98457"/>
                  <a:pt x="5002143" y="90735"/>
                  <a:pt x="5000432" y="84450"/>
                </a:cubicBezTo>
                <a:cubicBezTo>
                  <a:pt x="4998723" y="78165"/>
                  <a:pt x="4996191" y="73675"/>
                  <a:pt x="4992835" y="70981"/>
                </a:cubicBezTo>
                <a:cubicBezTo>
                  <a:pt x="4989480" y="68287"/>
                  <a:pt x="4984986" y="66940"/>
                  <a:pt x="4979352" y="66940"/>
                </a:cubicBezTo>
                <a:close/>
                <a:moveTo>
                  <a:pt x="4284028" y="66940"/>
                </a:moveTo>
                <a:cubicBezTo>
                  <a:pt x="4277338" y="66940"/>
                  <a:pt x="4272143" y="68990"/>
                  <a:pt x="4268442" y="73090"/>
                </a:cubicBezTo>
                <a:cubicBezTo>
                  <a:pt x="4264742" y="77190"/>
                  <a:pt x="4262322" y="82281"/>
                  <a:pt x="4261184" y="88361"/>
                </a:cubicBezTo>
                <a:cubicBezTo>
                  <a:pt x="4260045" y="94442"/>
                  <a:pt x="4259327" y="100860"/>
                  <a:pt x="4259028" y="107616"/>
                </a:cubicBezTo>
                <a:lnTo>
                  <a:pt x="4307672" y="107616"/>
                </a:lnTo>
                <a:cubicBezTo>
                  <a:pt x="4307672" y="98457"/>
                  <a:pt x="4306818" y="90735"/>
                  <a:pt x="4305108" y="84450"/>
                </a:cubicBezTo>
                <a:cubicBezTo>
                  <a:pt x="4303399" y="78165"/>
                  <a:pt x="4300866" y="73675"/>
                  <a:pt x="4297511" y="70981"/>
                </a:cubicBezTo>
                <a:cubicBezTo>
                  <a:pt x="4294156" y="68287"/>
                  <a:pt x="4289661" y="66940"/>
                  <a:pt x="4284028" y="66940"/>
                </a:cubicBezTo>
                <a:close/>
                <a:moveTo>
                  <a:pt x="3664902" y="66940"/>
                </a:moveTo>
                <a:cubicBezTo>
                  <a:pt x="3658213" y="66940"/>
                  <a:pt x="3653019" y="68990"/>
                  <a:pt x="3649317" y="73090"/>
                </a:cubicBezTo>
                <a:cubicBezTo>
                  <a:pt x="3645618" y="77190"/>
                  <a:pt x="3643198" y="82281"/>
                  <a:pt x="3642058" y="88361"/>
                </a:cubicBezTo>
                <a:cubicBezTo>
                  <a:pt x="3640920" y="94442"/>
                  <a:pt x="3640201" y="100860"/>
                  <a:pt x="3639903" y="107616"/>
                </a:cubicBezTo>
                <a:lnTo>
                  <a:pt x="3688547" y="107616"/>
                </a:lnTo>
                <a:cubicBezTo>
                  <a:pt x="3688547" y="98457"/>
                  <a:pt x="3687692" y="90735"/>
                  <a:pt x="3685983" y="84450"/>
                </a:cubicBezTo>
                <a:cubicBezTo>
                  <a:pt x="3684273" y="78165"/>
                  <a:pt x="3681741" y="73675"/>
                  <a:pt x="3678385" y="70981"/>
                </a:cubicBezTo>
                <a:cubicBezTo>
                  <a:pt x="3675030" y="68287"/>
                  <a:pt x="3670536" y="66940"/>
                  <a:pt x="3664902" y="66940"/>
                </a:cubicBezTo>
                <a:close/>
                <a:moveTo>
                  <a:pt x="3160077" y="66940"/>
                </a:moveTo>
                <a:cubicBezTo>
                  <a:pt x="3153388" y="66940"/>
                  <a:pt x="3148193" y="68990"/>
                  <a:pt x="3144493" y="73090"/>
                </a:cubicBezTo>
                <a:cubicBezTo>
                  <a:pt x="3140792" y="77190"/>
                  <a:pt x="3138372" y="82281"/>
                  <a:pt x="3137234" y="88361"/>
                </a:cubicBezTo>
                <a:cubicBezTo>
                  <a:pt x="3136095" y="94442"/>
                  <a:pt x="3135376" y="100860"/>
                  <a:pt x="3135078" y="107616"/>
                </a:cubicBezTo>
                <a:lnTo>
                  <a:pt x="3183722" y="107616"/>
                </a:lnTo>
                <a:cubicBezTo>
                  <a:pt x="3183722" y="98457"/>
                  <a:pt x="3182867" y="90735"/>
                  <a:pt x="3181158" y="84450"/>
                </a:cubicBezTo>
                <a:cubicBezTo>
                  <a:pt x="3179448" y="78165"/>
                  <a:pt x="3176916" y="73675"/>
                  <a:pt x="3173561" y="70981"/>
                </a:cubicBezTo>
                <a:cubicBezTo>
                  <a:pt x="3170206" y="68287"/>
                  <a:pt x="3165711" y="66940"/>
                  <a:pt x="3160077" y="66940"/>
                </a:cubicBezTo>
                <a:close/>
                <a:moveTo>
                  <a:pt x="3044859" y="66940"/>
                </a:moveTo>
                <a:cubicBezTo>
                  <a:pt x="3038595" y="66940"/>
                  <a:pt x="3033710" y="69155"/>
                  <a:pt x="3030206" y="73586"/>
                </a:cubicBezTo>
                <a:cubicBezTo>
                  <a:pt x="3026702" y="78016"/>
                  <a:pt x="3024275" y="84283"/>
                  <a:pt x="3022926" y="92385"/>
                </a:cubicBezTo>
                <a:cubicBezTo>
                  <a:pt x="3021577" y="100488"/>
                  <a:pt x="3020902" y="110638"/>
                  <a:pt x="3020902" y="122834"/>
                </a:cubicBezTo>
                <a:cubicBezTo>
                  <a:pt x="3020902" y="141335"/>
                  <a:pt x="3022850" y="154598"/>
                  <a:pt x="3026746" y="162623"/>
                </a:cubicBezTo>
                <a:cubicBezTo>
                  <a:pt x="3030642" y="170648"/>
                  <a:pt x="3036515" y="174661"/>
                  <a:pt x="3044367" y="174661"/>
                </a:cubicBezTo>
                <a:cubicBezTo>
                  <a:pt x="3054064" y="174661"/>
                  <a:pt x="3060831" y="169901"/>
                  <a:pt x="3064667" y="160382"/>
                </a:cubicBezTo>
                <a:cubicBezTo>
                  <a:pt x="3068504" y="150862"/>
                  <a:pt x="3070421" y="136785"/>
                  <a:pt x="3070421" y="118151"/>
                </a:cubicBezTo>
                <a:cubicBezTo>
                  <a:pt x="3070421" y="100721"/>
                  <a:pt x="3068123" y="87828"/>
                  <a:pt x="3063527" y="79473"/>
                </a:cubicBezTo>
                <a:cubicBezTo>
                  <a:pt x="3058931" y="71118"/>
                  <a:pt x="3052709" y="66940"/>
                  <a:pt x="3044859" y="66940"/>
                </a:cubicBezTo>
                <a:close/>
                <a:moveTo>
                  <a:pt x="2930559" y="66940"/>
                </a:moveTo>
                <a:cubicBezTo>
                  <a:pt x="2924295" y="66940"/>
                  <a:pt x="2919410" y="69155"/>
                  <a:pt x="2915906" y="73586"/>
                </a:cubicBezTo>
                <a:cubicBezTo>
                  <a:pt x="2912402" y="78016"/>
                  <a:pt x="2909975" y="84283"/>
                  <a:pt x="2908626" y="92385"/>
                </a:cubicBezTo>
                <a:cubicBezTo>
                  <a:pt x="2907276" y="100488"/>
                  <a:pt x="2906602" y="110638"/>
                  <a:pt x="2906602" y="122834"/>
                </a:cubicBezTo>
                <a:cubicBezTo>
                  <a:pt x="2906602" y="141335"/>
                  <a:pt x="2908550" y="154598"/>
                  <a:pt x="2912446" y="162623"/>
                </a:cubicBezTo>
                <a:cubicBezTo>
                  <a:pt x="2916342" y="170648"/>
                  <a:pt x="2922215" y="174661"/>
                  <a:pt x="2930066" y="174661"/>
                </a:cubicBezTo>
                <a:cubicBezTo>
                  <a:pt x="2939764" y="174661"/>
                  <a:pt x="2946532" y="169901"/>
                  <a:pt x="2950367" y="160382"/>
                </a:cubicBezTo>
                <a:cubicBezTo>
                  <a:pt x="2954203" y="150862"/>
                  <a:pt x="2956121" y="136785"/>
                  <a:pt x="2956121" y="118151"/>
                </a:cubicBezTo>
                <a:cubicBezTo>
                  <a:pt x="2956121" y="100721"/>
                  <a:pt x="2953823" y="87828"/>
                  <a:pt x="2949227" y="79473"/>
                </a:cubicBezTo>
                <a:cubicBezTo>
                  <a:pt x="2944631" y="71118"/>
                  <a:pt x="2938409" y="66940"/>
                  <a:pt x="2930559" y="66940"/>
                </a:cubicBezTo>
                <a:close/>
                <a:moveTo>
                  <a:pt x="2482884" y="66940"/>
                </a:moveTo>
                <a:cubicBezTo>
                  <a:pt x="2476620" y="66940"/>
                  <a:pt x="2471736" y="69155"/>
                  <a:pt x="2468231" y="73586"/>
                </a:cubicBezTo>
                <a:cubicBezTo>
                  <a:pt x="2464727" y="78016"/>
                  <a:pt x="2462300" y="84283"/>
                  <a:pt x="2460951" y="92385"/>
                </a:cubicBezTo>
                <a:cubicBezTo>
                  <a:pt x="2459602" y="100488"/>
                  <a:pt x="2458927" y="110638"/>
                  <a:pt x="2458927" y="122834"/>
                </a:cubicBezTo>
                <a:cubicBezTo>
                  <a:pt x="2458927" y="141335"/>
                  <a:pt x="2460875" y="154598"/>
                  <a:pt x="2464771" y="162623"/>
                </a:cubicBezTo>
                <a:cubicBezTo>
                  <a:pt x="2468667" y="170648"/>
                  <a:pt x="2474540" y="174661"/>
                  <a:pt x="2482392" y="174661"/>
                </a:cubicBezTo>
                <a:cubicBezTo>
                  <a:pt x="2492090" y="174661"/>
                  <a:pt x="2498857" y="169901"/>
                  <a:pt x="2502692" y="160382"/>
                </a:cubicBezTo>
                <a:cubicBezTo>
                  <a:pt x="2506528" y="150862"/>
                  <a:pt x="2508446" y="136785"/>
                  <a:pt x="2508446" y="118151"/>
                </a:cubicBezTo>
                <a:cubicBezTo>
                  <a:pt x="2508446" y="100721"/>
                  <a:pt x="2506149" y="87828"/>
                  <a:pt x="2501553" y="79473"/>
                </a:cubicBezTo>
                <a:cubicBezTo>
                  <a:pt x="2496957" y="71118"/>
                  <a:pt x="2490734" y="66940"/>
                  <a:pt x="2482884" y="66940"/>
                </a:cubicBezTo>
                <a:close/>
                <a:moveTo>
                  <a:pt x="1758984" y="66940"/>
                </a:moveTo>
                <a:cubicBezTo>
                  <a:pt x="1752720" y="66940"/>
                  <a:pt x="1747836" y="69155"/>
                  <a:pt x="1744331" y="73586"/>
                </a:cubicBezTo>
                <a:cubicBezTo>
                  <a:pt x="1740827" y="78016"/>
                  <a:pt x="1738400" y="84283"/>
                  <a:pt x="1737051" y="92385"/>
                </a:cubicBezTo>
                <a:cubicBezTo>
                  <a:pt x="1735702" y="100488"/>
                  <a:pt x="1735027" y="110638"/>
                  <a:pt x="1735027" y="122834"/>
                </a:cubicBezTo>
                <a:cubicBezTo>
                  <a:pt x="1735027" y="141335"/>
                  <a:pt x="1736975" y="154598"/>
                  <a:pt x="1740871" y="162623"/>
                </a:cubicBezTo>
                <a:cubicBezTo>
                  <a:pt x="1744767" y="170648"/>
                  <a:pt x="1750641" y="174661"/>
                  <a:pt x="1758492" y="174661"/>
                </a:cubicBezTo>
                <a:cubicBezTo>
                  <a:pt x="1768190" y="174661"/>
                  <a:pt x="1774957" y="169901"/>
                  <a:pt x="1778793" y="160382"/>
                </a:cubicBezTo>
                <a:cubicBezTo>
                  <a:pt x="1782629" y="150862"/>
                  <a:pt x="1784546" y="136785"/>
                  <a:pt x="1784546" y="118151"/>
                </a:cubicBezTo>
                <a:cubicBezTo>
                  <a:pt x="1784546" y="100721"/>
                  <a:pt x="1782248" y="87828"/>
                  <a:pt x="1777653" y="79473"/>
                </a:cubicBezTo>
                <a:cubicBezTo>
                  <a:pt x="1773056" y="71118"/>
                  <a:pt x="1766834" y="66940"/>
                  <a:pt x="1758984" y="66940"/>
                </a:cubicBezTo>
                <a:close/>
                <a:moveTo>
                  <a:pt x="1093152" y="66940"/>
                </a:moveTo>
                <a:cubicBezTo>
                  <a:pt x="1086463" y="66940"/>
                  <a:pt x="1081268" y="68990"/>
                  <a:pt x="1077568" y="73090"/>
                </a:cubicBezTo>
                <a:cubicBezTo>
                  <a:pt x="1073867" y="77190"/>
                  <a:pt x="1071447" y="82281"/>
                  <a:pt x="1070309" y="88361"/>
                </a:cubicBezTo>
                <a:cubicBezTo>
                  <a:pt x="1069170" y="94442"/>
                  <a:pt x="1068452" y="100860"/>
                  <a:pt x="1068153" y="107616"/>
                </a:cubicBezTo>
                <a:lnTo>
                  <a:pt x="1116798" y="107616"/>
                </a:lnTo>
                <a:cubicBezTo>
                  <a:pt x="1116798" y="98457"/>
                  <a:pt x="1115943" y="90735"/>
                  <a:pt x="1114233" y="84450"/>
                </a:cubicBezTo>
                <a:cubicBezTo>
                  <a:pt x="1112524" y="78165"/>
                  <a:pt x="1109991" y="73675"/>
                  <a:pt x="1106636" y="70981"/>
                </a:cubicBezTo>
                <a:cubicBezTo>
                  <a:pt x="1103281" y="68287"/>
                  <a:pt x="1098786" y="66940"/>
                  <a:pt x="1093152" y="66940"/>
                </a:cubicBezTo>
                <a:close/>
                <a:moveTo>
                  <a:pt x="921702" y="66940"/>
                </a:moveTo>
                <a:cubicBezTo>
                  <a:pt x="915013" y="66940"/>
                  <a:pt x="909818" y="68990"/>
                  <a:pt x="906118" y="73090"/>
                </a:cubicBezTo>
                <a:cubicBezTo>
                  <a:pt x="902417" y="77190"/>
                  <a:pt x="899998" y="82281"/>
                  <a:pt x="898859" y="88361"/>
                </a:cubicBezTo>
                <a:cubicBezTo>
                  <a:pt x="897720" y="94442"/>
                  <a:pt x="897002" y="100860"/>
                  <a:pt x="896703" y="107616"/>
                </a:cubicBezTo>
                <a:lnTo>
                  <a:pt x="945348" y="107616"/>
                </a:lnTo>
                <a:cubicBezTo>
                  <a:pt x="945348" y="98457"/>
                  <a:pt x="944493" y="90735"/>
                  <a:pt x="942783" y="84450"/>
                </a:cubicBezTo>
                <a:cubicBezTo>
                  <a:pt x="941074" y="78165"/>
                  <a:pt x="938541" y="73675"/>
                  <a:pt x="935186" y="70981"/>
                </a:cubicBezTo>
                <a:cubicBezTo>
                  <a:pt x="931831" y="68287"/>
                  <a:pt x="927336" y="66940"/>
                  <a:pt x="921702" y="66940"/>
                </a:cubicBezTo>
                <a:close/>
                <a:moveTo>
                  <a:pt x="5454435" y="52866"/>
                </a:moveTo>
                <a:lnTo>
                  <a:pt x="5474357" y="52866"/>
                </a:lnTo>
                <a:lnTo>
                  <a:pt x="5474357" y="151434"/>
                </a:lnTo>
                <a:cubicBezTo>
                  <a:pt x="5474357" y="159231"/>
                  <a:pt x="5475479" y="164969"/>
                  <a:pt x="5477723" y="168649"/>
                </a:cubicBezTo>
                <a:cubicBezTo>
                  <a:pt x="5479966" y="172329"/>
                  <a:pt x="5484001" y="174168"/>
                  <a:pt x="5489827" y="174168"/>
                </a:cubicBezTo>
                <a:cubicBezTo>
                  <a:pt x="5496039" y="174168"/>
                  <a:pt x="5501274" y="172638"/>
                  <a:pt x="5505530" y="169576"/>
                </a:cubicBezTo>
                <a:cubicBezTo>
                  <a:pt x="5509788" y="166515"/>
                  <a:pt x="5513010" y="162413"/>
                  <a:pt x="5515197" y="157271"/>
                </a:cubicBezTo>
                <a:cubicBezTo>
                  <a:pt x="5517384" y="152129"/>
                  <a:pt x="5518477" y="146324"/>
                  <a:pt x="5518477" y="139857"/>
                </a:cubicBezTo>
                <a:lnTo>
                  <a:pt x="5518477" y="52866"/>
                </a:lnTo>
                <a:lnTo>
                  <a:pt x="5538400" y="52866"/>
                </a:lnTo>
                <a:lnTo>
                  <a:pt x="5538400" y="188611"/>
                </a:lnTo>
                <a:lnTo>
                  <a:pt x="5518477" y="188611"/>
                </a:lnTo>
                <a:lnTo>
                  <a:pt x="5518477" y="175864"/>
                </a:lnTo>
                <a:cubicBezTo>
                  <a:pt x="5513697" y="186455"/>
                  <a:pt x="5504025" y="191751"/>
                  <a:pt x="5489460" y="191751"/>
                </a:cubicBezTo>
                <a:cubicBezTo>
                  <a:pt x="5477869" y="191751"/>
                  <a:pt x="5469134" y="188678"/>
                  <a:pt x="5463254" y="182533"/>
                </a:cubicBezTo>
                <a:cubicBezTo>
                  <a:pt x="5457375" y="176387"/>
                  <a:pt x="5454435" y="166349"/>
                  <a:pt x="5454435" y="152419"/>
                </a:cubicBezTo>
                <a:close/>
                <a:moveTo>
                  <a:pt x="4084091" y="52866"/>
                </a:moveTo>
                <a:lnTo>
                  <a:pt x="4103890" y="52866"/>
                </a:lnTo>
                <a:lnTo>
                  <a:pt x="4103890" y="188611"/>
                </a:lnTo>
                <a:lnTo>
                  <a:pt x="4084091" y="188611"/>
                </a:lnTo>
                <a:close/>
                <a:moveTo>
                  <a:pt x="3445916" y="52866"/>
                </a:moveTo>
                <a:lnTo>
                  <a:pt x="3465715" y="52866"/>
                </a:lnTo>
                <a:lnTo>
                  <a:pt x="3465715" y="188611"/>
                </a:lnTo>
                <a:lnTo>
                  <a:pt x="3445916" y="188611"/>
                </a:lnTo>
                <a:close/>
                <a:moveTo>
                  <a:pt x="3323309" y="52866"/>
                </a:moveTo>
                <a:lnTo>
                  <a:pt x="3342434" y="52866"/>
                </a:lnTo>
                <a:lnTo>
                  <a:pt x="3372066" y="146581"/>
                </a:lnTo>
                <a:cubicBezTo>
                  <a:pt x="3374142" y="153192"/>
                  <a:pt x="3374989" y="158184"/>
                  <a:pt x="3374606" y="161556"/>
                </a:cubicBezTo>
                <a:cubicBezTo>
                  <a:pt x="3373797" y="159797"/>
                  <a:pt x="3374722" y="154805"/>
                  <a:pt x="3377383" y="146581"/>
                </a:cubicBezTo>
                <a:lnTo>
                  <a:pt x="3407389" y="52866"/>
                </a:lnTo>
                <a:lnTo>
                  <a:pt x="3425652" y="52866"/>
                </a:lnTo>
                <a:lnTo>
                  <a:pt x="3383587" y="188611"/>
                </a:lnTo>
                <a:lnTo>
                  <a:pt x="3365492" y="188611"/>
                </a:lnTo>
                <a:close/>
                <a:moveTo>
                  <a:pt x="2771236" y="52866"/>
                </a:moveTo>
                <a:lnTo>
                  <a:pt x="2790182" y="52866"/>
                </a:lnTo>
                <a:lnTo>
                  <a:pt x="2823814" y="162209"/>
                </a:lnTo>
                <a:lnTo>
                  <a:pt x="2854888" y="52866"/>
                </a:lnTo>
                <a:lnTo>
                  <a:pt x="2873704" y="52866"/>
                </a:lnTo>
                <a:lnTo>
                  <a:pt x="2826765" y="211026"/>
                </a:lnTo>
                <a:cubicBezTo>
                  <a:pt x="2824598" y="218192"/>
                  <a:pt x="2822266" y="223985"/>
                  <a:pt x="2819769" y="228407"/>
                </a:cubicBezTo>
                <a:cubicBezTo>
                  <a:pt x="2817273" y="232829"/>
                  <a:pt x="2814305" y="236155"/>
                  <a:pt x="2810865" y="238385"/>
                </a:cubicBezTo>
                <a:cubicBezTo>
                  <a:pt x="2807426" y="240614"/>
                  <a:pt x="2803264" y="241729"/>
                  <a:pt x="2798380" y="241729"/>
                </a:cubicBezTo>
                <a:cubicBezTo>
                  <a:pt x="2794843" y="241729"/>
                  <a:pt x="2791626" y="241466"/>
                  <a:pt x="2788728" y="240939"/>
                </a:cubicBezTo>
                <a:cubicBezTo>
                  <a:pt x="2785831" y="240413"/>
                  <a:pt x="2782051" y="239272"/>
                  <a:pt x="2777389" y="237516"/>
                </a:cubicBezTo>
                <a:lnTo>
                  <a:pt x="2782174" y="219343"/>
                </a:lnTo>
                <a:cubicBezTo>
                  <a:pt x="2788218" y="221232"/>
                  <a:pt x="2792956" y="222177"/>
                  <a:pt x="2796390" y="222177"/>
                </a:cubicBezTo>
                <a:cubicBezTo>
                  <a:pt x="2798764" y="222177"/>
                  <a:pt x="2800647" y="221543"/>
                  <a:pt x="2802040" y="220276"/>
                </a:cubicBezTo>
                <a:cubicBezTo>
                  <a:pt x="2803432" y="219010"/>
                  <a:pt x="2805013" y="215662"/>
                  <a:pt x="2806783" y="210233"/>
                </a:cubicBezTo>
                <a:lnTo>
                  <a:pt x="2814308" y="186166"/>
                </a:lnTo>
                <a:close/>
                <a:moveTo>
                  <a:pt x="2398166" y="52866"/>
                </a:moveTo>
                <a:lnTo>
                  <a:pt x="2417965" y="52866"/>
                </a:lnTo>
                <a:lnTo>
                  <a:pt x="2417965" y="188611"/>
                </a:lnTo>
                <a:lnTo>
                  <a:pt x="2398166" y="188611"/>
                </a:lnTo>
                <a:close/>
                <a:moveTo>
                  <a:pt x="1674266" y="52866"/>
                </a:moveTo>
                <a:lnTo>
                  <a:pt x="1694065" y="52866"/>
                </a:lnTo>
                <a:lnTo>
                  <a:pt x="1694065" y="188611"/>
                </a:lnTo>
                <a:lnTo>
                  <a:pt x="1674266" y="188611"/>
                </a:lnTo>
                <a:close/>
                <a:moveTo>
                  <a:pt x="1274216" y="52866"/>
                </a:moveTo>
                <a:lnTo>
                  <a:pt x="1294016" y="52866"/>
                </a:lnTo>
                <a:lnTo>
                  <a:pt x="1294016" y="188611"/>
                </a:lnTo>
                <a:lnTo>
                  <a:pt x="1274216" y="188611"/>
                </a:lnTo>
                <a:close/>
                <a:moveTo>
                  <a:pt x="530010" y="52866"/>
                </a:moveTo>
                <a:lnTo>
                  <a:pt x="549933" y="52866"/>
                </a:lnTo>
                <a:lnTo>
                  <a:pt x="549933" y="151434"/>
                </a:lnTo>
                <a:cubicBezTo>
                  <a:pt x="549933" y="159231"/>
                  <a:pt x="551055" y="164969"/>
                  <a:pt x="553298" y="168649"/>
                </a:cubicBezTo>
                <a:cubicBezTo>
                  <a:pt x="555541" y="172329"/>
                  <a:pt x="559576" y="174168"/>
                  <a:pt x="565402" y="174168"/>
                </a:cubicBezTo>
                <a:cubicBezTo>
                  <a:pt x="571614" y="174168"/>
                  <a:pt x="576849" y="172638"/>
                  <a:pt x="581106" y="169576"/>
                </a:cubicBezTo>
                <a:cubicBezTo>
                  <a:pt x="585363" y="166515"/>
                  <a:pt x="588585" y="162413"/>
                  <a:pt x="590772" y="157271"/>
                </a:cubicBezTo>
                <a:cubicBezTo>
                  <a:pt x="592959" y="152129"/>
                  <a:pt x="594053" y="146324"/>
                  <a:pt x="594053" y="139857"/>
                </a:cubicBezTo>
                <a:lnTo>
                  <a:pt x="594053" y="52866"/>
                </a:lnTo>
                <a:lnTo>
                  <a:pt x="613976" y="52866"/>
                </a:lnTo>
                <a:lnTo>
                  <a:pt x="613976" y="188611"/>
                </a:lnTo>
                <a:lnTo>
                  <a:pt x="594053" y="188611"/>
                </a:lnTo>
                <a:lnTo>
                  <a:pt x="594053" y="175864"/>
                </a:lnTo>
                <a:cubicBezTo>
                  <a:pt x="589273" y="186455"/>
                  <a:pt x="579601" y="191751"/>
                  <a:pt x="565035" y="191751"/>
                </a:cubicBezTo>
                <a:cubicBezTo>
                  <a:pt x="553445" y="191751"/>
                  <a:pt x="544710" y="188678"/>
                  <a:pt x="538830" y="182533"/>
                </a:cubicBezTo>
                <a:cubicBezTo>
                  <a:pt x="532950" y="176387"/>
                  <a:pt x="530010" y="166349"/>
                  <a:pt x="530010" y="152419"/>
                </a:cubicBezTo>
                <a:close/>
                <a:moveTo>
                  <a:pt x="5974973" y="49852"/>
                </a:moveTo>
                <a:cubicBezTo>
                  <a:pt x="5981737" y="49852"/>
                  <a:pt x="5988406" y="52574"/>
                  <a:pt x="5994978" y="58017"/>
                </a:cubicBezTo>
                <a:lnTo>
                  <a:pt x="5987721" y="75065"/>
                </a:lnTo>
                <a:cubicBezTo>
                  <a:pt x="5983716" y="73639"/>
                  <a:pt x="5980888" y="72688"/>
                  <a:pt x="5979235" y="72211"/>
                </a:cubicBezTo>
                <a:cubicBezTo>
                  <a:pt x="5977581" y="71734"/>
                  <a:pt x="5975832" y="71496"/>
                  <a:pt x="5973986" y="71496"/>
                </a:cubicBezTo>
                <a:cubicBezTo>
                  <a:pt x="5959238" y="71496"/>
                  <a:pt x="5951864" y="88475"/>
                  <a:pt x="5951864" y="122432"/>
                </a:cubicBezTo>
                <a:lnTo>
                  <a:pt x="5951864" y="188611"/>
                </a:lnTo>
                <a:lnTo>
                  <a:pt x="5931940" y="188611"/>
                </a:lnTo>
                <a:lnTo>
                  <a:pt x="5931940" y="52866"/>
                </a:lnTo>
                <a:lnTo>
                  <a:pt x="5950631" y="52866"/>
                </a:lnTo>
                <a:lnTo>
                  <a:pt x="5950631" y="77608"/>
                </a:lnTo>
                <a:cubicBezTo>
                  <a:pt x="5953654" y="59104"/>
                  <a:pt x="5961768" y="49852"/>
                  <a:pt x="5974973" y="49852"/>
                </a:cubicBezTo>
                <a:close/>
                <a:moveTo>
                  <a:pt x="5864929" y="49852"/>
                </a:moveTo>
                <a:cubicBezTo>
                  <a:pt x="5879634" y="49852"/>
                  <a:pt x="5890674" y="54823"/>
                  <a:pt x="5898050" y="64763"/>
                </a:cubicBezTo>
                <a:cubicBezTo>
                  <a:pt x="5905426" y="74704"/>
                  <a:pt x="5909114" y="90399"/>
                  <a:pt x="5909114" y="111848"/>
                </a:cubicBezTo>
                <a:lnTo>
                  <a:pt x="5909114" y="125320"/>
                </a:lnTo>
                <a:lnTo>
                  <a:pt x="5840301" y="125320"/>
                </a:lnTo>
                <a:cubicBezTo>
                  <a:pt x="5840518" y="136568"/>
                  <a:pt x="5841629" y="145970"/>
                  <a:pt x="5843637" y="153525"/>
                </a:cubicBezTo>
                <a:cubicBezTo>
                  <a:pt x="5845645" y="161080"/>
                  <a:pt x="5848497" y="166430"/>
                  <a:pt x="5852193" y="169575"/>
                </a:cubicBezTo>
                <a:cubicBezTo>
                  <a:pt x="5855889" y="172720"/>
                  <a:pt x="5860751" y="174292"/>
                  <a:pt x="5866780" y="174292"/>
                </a:cubicBezTo>
                <a:cubicBezTo>
                  <a:pt x="5873599" y="174292"/>
                  <a:pt x="5878925" y="171800"/>
                  <a:pt x="5882758" y="166817"/>
                </a:cubicBezTo>
                <a:cubicBezTo>
                  <a:pt x="5886592" y="161834"/>
                  <a:pt x="5888968" y="153232"/>
                  <a:pt x="5889887" y="141011"/>
                </a:cubicBezTo>
                <a:lnTo>
                  <a:pt x="5908990" y="143783"/>
                </a:lnTo>
                <a:cubicBezTo>
                  <a:pt x="5906541" y="175762"/>
                  <a:pt x="5892430" y="191751"/>
                  <a:pt x="5866656" y="191751"/>
                </a:cubicBezTo>
                <a:cubicBezTo>
                  <a:pt x="5855429" y="191751"/>
                  <a:pt x="5846355" y="188927"/>
                  <a:pt x="5839433" y="183279"/>
                </a:cubicBezTo>
                <a:cubicBezTo>
                  <a:pt x="5832512" y="177632"/>
                  <a:pt x="5827544" y="169440"/>
                  <a:pt x="5824529" y="158705"/>
                </a:cubicBezTo>
                <a:cubicBezTo>
                  <a:pt x="5821515" y="147970"/>
                  <a:pt x="5820008" y="134494"/>
                  <a:pt x="5820008" y="118276"/>
                </a:cubicBezTo>
                <a:cubicBezTo>
                  <a:pt x="5820008" y="94837"/>
                  <a:pt x="5823822" y="77573"/>
                  <a:pt x="5831451" y="66485"/>
                </a:cubicBezTo>
                <a:cubicBezTo>
                  <a:pt x="5839079" y="55396"/>
                  <a:pt x="5850239" y="49852"/>
                  <a:pt x="5864929" y="49852"/>
                </a:cubicBezTo>
                <a:close/>
                <a:moveTo>
                  <a:pt x="5707789" y="49852"/>
                </a:moveTo>
                <a:cubicBezTo>
                  <a:pt x="5720743" y="49852"/>
                  <a:pt x="5730067" y="53721"/>
                  <a:pt x="5735761" y="61459"/>
                </a:cubicBezTo>
                <a:cubicBezTo>
                  <a:pt x="5741455" y="69197"/>
                  <a:pt x="5744302" y="80983"/>
                  <a:pt x="5744302" y="96819"/>
                </a:cubicBezTo>
                <a:lnTo>
                  <a:pt x="5744302" y="151496"/>
                </a:lnTo>
                <a:cubicBezTo>
                  <a:pt x="5744302" y="157383"/>
                  <a:pt x="5744476" y="161851"/>
                  <a:pt x="5744823" y="164901"/>
                </a:cubicBezTo>
                <a:cubicBezTo>
                  <a:pt x="5745170" y="167952"/>
                  <a:pt x="5745817" y="170897"/>
                  <a:pt x="5746763" y="173737"/>
                </a:cubicBezTo>
                <a:cubicBezTo>
                  <a:pt x="5747709" y="176576"/>
                  <a:pt x="5749393" y="181535"/>
                  <a:pt x="5751813" y="188611"/>
                </a:cubicBezTo>
                <a:lnTo>
                  <a:pt x="5732361" y="188611"/>
                </a:lnTo>
                <a:cubicBezTo>
                  <a:pt x="5729628" y="183476"/>
                  <a:pt x="5728201" y="178976"/>
                  <a:pt x="5728079" y="175112"/>
                </a:cubicBezTo>
                <a:cubicBezTo>
                  <a:pt x="5726830" y="180261"/>
                  <a:pt x="5723678" y="184321"/>
                  <a:pt x="5718624" y="187293"/>
                </a:cubicBezTo>
                <a:cubicBezTo>
                  <a:pt x="5713570" y="190265"/>
                  <a:pt x="5707743" y="191751"/>
                  <a:pt x="5701142" y="191751"/>
                </a:cubicBezTo>
                <a:cubicBezTo>
                  <a:pt x="5694143" y="191751"/>
                  <a:pt x="5687999" y="190105"/>
                  <a:pt x="5682711" y="186815"/>
                </a:cubicBezTo>
                <a:cubicBezTo>
                  <a:pt x="5677423" y="183525"/>
                  <a:pt x="5673395" y="179046"/>
                  <a:pt x="5670629" y="173380"/>
                </a:cubicBezTo>
                <a:cubicBezTo>
                  <a:pt x="5667861" y="167713"/>
                  <a:pt x="5666478" y="161334"/>
                  <a:pt x="5666478" y="154241"/>
                </a:cubicBezTo>
                <a:cubicBezTo>
                  <a:pt x="5666478" y="146505"/>
                  <a:pt x="5667684" y="140049"/>
                  <a:pt x="5670095" y="134873"/>
                </a:cubicBezTo>
                <a:cubicBezTo>
                  <a:pt x="5672507" y="129696"/>
                  <a:pt x="5676325" y="125301"/>
                  <a:pt x="5681548" y="121688"/>
                </a:cubicBezTo>
                <a:cubicBezTo>
                  <a:pt x="5686770" y="118075"/>
                  <a:pt x="5693684" y="114792"/>
                  <a:pt x="5702289" y="111839"/>
                </a:cubicBezTo>
                <a:cubicBezTo>
                  <a:pt x="5714281" y="107734"/>
                  <a:pt x="5721849" y="104621"/>
                  <a:pt x="5724995" y="102501"/>
                </a:cubicBezTo>
                <a:lnTo>
                  <a:pt x="5724995" y="97190"/>
                </a:lnTo>
                <a:cubicBezTo>
                  <a:pt x="5724995" y="90661"/>
                  <a:pt x="5724575" y="85216"/>
                  <a:pt x="5723733" y="80855"/>
                </a:cubicBezTo>
                <a:cubicBezTo>
                  <a:pt x="5722892" y="76494"/>
                  <a:pt x="5721234" y="73023"/>
                  <a:pt x="5718758" y="70442"/>
                </a:cubicBezTo>
                <a:cubicBezTo>
                  <a:pt x="5716282" y="67862"/>
                  <a:pt x="5712627" y="66571"/>
                  <a:pt x="5707795" y="66571"/>
                </a:cubicBezTo>
                <a:cubicBezTo>
                  <a:pt x="5701476" y="66571"/>
                  <a:pt x="5696743" y="68414"/>
                  <a:pt x="5693596" y="72099"/>
                </a:cubicBezTo>
                <a:cubicBezTo>
                  <a:pt x="5690450" y="75785"/>
                  <a:pt x="5688360" y="82475"/>
                  <a:pt x="5687327" y="92171"/>
                </a:cubicBezTo>
                <a:lnTo>
                  <a:pt x="5668324" y="89730"/>
                </a:lnTo>
                <a:cubicBezTo>
                  <a:pt x="5669620" y="76126"/>
                  <a:pt x="5673605" y="66079"/>
                  <a:pt x="5680276" y="59588"/>
                </a:cubicBezTo>
                <a:cubicBezTo>
                  <a:pt x="5686947" y="53098"/>
                  <a:pt x="5696119" y="49852"/>
                  <a:pt x="5707789" y="49852"/>
                </a:cubicBezTo>
                <a:close/>
                <a:moveTo>
                  <a:pt x="5391642" y="49852"/>
                </a:moveTo>
                <a:cubicBezTo>
                  <a:pt x="5399054" y="49852"/>
                  <a:pt x="5405655" y="51398"/>
                  <a:pt x="5411442" y="54491"/>
                </a:cubicBezTo>
                <a:cubicBezTo>
                  <a:pt x="5417229" y="57583"/>
                  <a:pt x="5421876" y="61934"/>
                  <a:pt x="5425380" y="67542"/>
                </a:cubicBezTo>
                <a:cubicBezTo>
                  <a:pt x="5428884" y="73151"/>
                  <a:pt x="5431123" y="80435"/>
                  <a:pt x="5432096" y="89392"/>
                </a:cubicBezTo>
                <a:lnTo>
                  <a:pt x="5412434" y="91711"/>
                </a:lnTo>
                <a:cubicBezTo>
                  <a:pt x="5412112" y="86036"/>
                  <a:pt x="5410997" y="81459"/>
                  <a:pt x="5409090" y="77981"/>
                </a:cubicBezTo>
                <a:cubicBezTo>
                  <a:pt x="5407182" y="74503"/>
                  <a:pt x="5404614" y="71773"/>
                  <a:pt x="5401387" y="69791"/>
                </a:cubicBezTo>
                <a:cubicBezTo>
                  <a:pt x="5398160" y="67809"/>
                  <a:pt x="5394499" y="66818"/>
                  <a:pt x="5390404" y="66818"/>
                </a:cubicBezTo>
                <a:cubicBezTo>
                  <a:pt x="5385009" y="66818"/>
                  <a:pt x="5380712" y="68419"/>
                  <a:pt x="5377513" y="71620"/>
                </a:cubicBezTo>
                <a:cubicBezTo>
                  <a:pt x="5374313" y="74821"/>
                  <a:pt x="5372714" y="78874"/>
                  <a:pt x="5372714" y="83781"/>
                </a:cubicBezTo>
                <a:cubicBezTo>
                  <a:pt x="5372714" y="87662"/>
                  <a:pt x="5373750" y="91040"/>
                  <a:pt x="5375823" y="93915"/>
                </a:cubicBezTo>
                <a:cubicBezTo>
                  <a:pt x="5377896" y="96790"/>
                  <a:pt x="5380456" y="99244"/>
                  <a:pt x="5383503" y="101276"/>
                </a:cubicBezTo>
                <a:cubicBezTo>
                  <a:pt x="5386549" y="103308"/>
                  <a:pt x="5389953" y="105591"/>
                  <a:pt x="5393712" y="108126"/>
                </a:cubicBezTo>
                <a:cubicBezTo>
                  <a:pt x="5406702" y="114192"/>
                  <a:pt x="5415905" y="119400"/>
                  <a:pt x="5421319" y="123751"/>
                </a:cubicBezTo>
                <a:cubicBezTo>
                  <a:pt x="5426734" y="128103"/>
                  <a:pt x="5430616" y="132718"/>
                  <a:pt x="5432966" y="137598"/>
                </a:cubicBezTo>
                <a:cubicBezTo>
                  <a:pt x="5435316" y="142478"/>
                  <a:pt x="5436491" y="148233"/>
                  <a:pt x="5436491" y="154865"/>
                </a:cubicBezTo>
                <a:cubicBezTo>
                  <a:pt x="5436491" y="161177"/>
                  <a:pt x="5434896" y="167172"/>
                  <a:pt x="5431705" y="172853"/>
                </a:cubicBezTo>
                <a:cubicBezTo>
                  <a:pt x="5428513" y="178533"/>
                  <a:pt x="5423704" y="183103"/>
                  <a:pt x="5417278" y="186562"/>
                </a:cubicBezTo>
                <a:cubicBezTo>
                  <a:pt x="5410850" y="190021"/>
                  <a:pt x="5403047" y="191751"/>
                  <a:pt x="5393869" y="191751"/>
                </a:cubicBezTo>
                <a:cubicBezTo>
                  <a:pt x="5380710" y="191751"/>
                  <a:pt x="5370457" y="188183"/>
                  <a:pt x="5363113" y="181047"/>
                </a:cubicBezTo>
                <a:cubicBezTo>
                  <a:pt x="5355768" y="173912"/>
                  <a:pt x="5351403" y="164006"/>
                  <a:pt x="5350018" y="151330"/>
                </a:cubicBezTo>
                <a:lnTo>
                  <a:pt x="5369688" y="148288"/>
                </a:lnTo>
                <a:cubicBezTo>
                  <a:pt x="5370817" y="157341"/>
                  <a:pt x="5373548" y="164021"/>
                  <a:pt x="5377884" y="168326"/>
                </a:cubicBezTo>
                <a:cubicBezTo>
                  <a:pt x="5382218" y="172632"/>
                  <a:pt x="5387708" y="174784"/>
                  <a:pt x="5394354" y="174784"/>
                </a:cubicBezTo>
                <a:cubicBezTo>
                  <a:pt x="5398672" y="174784"/>
                  <a:pt x="5402490" y="173981"/>
                  <a:pt x="5405807" y="172375"/>
                </a:cubicBezTo>
                <a:cubicBezTo>
                  <a:pt x="5409124" y="170769"/>
                  <a:pt x="5411705" y="168478"/>
                  <a:pt x="5413551" y="165504"/>
                </a:cubicBezTo>
                <a:cubicBezTo>
                  <a:pt x="5415398" y="162529"/>
                  <a:pt x="5416321" y="159065"/>
                  <a:pt x="5416321" y="155112"/>
                </a:cubicBezTo>
                <a:cubicBezTo>
                  <a:pt x="5416321" y="152073"/>
                  <a:pt x="5415707" y="149288"/>
                  <a:pt x="5414480" y="146760"/>
                </a:cubicBezTo>
                <a:cubicBezTo>
                  <a:pt x="5413253" y="144231"/>
                  <a:pt x="5410632" y="141368"/>
                  <a:pt x="5406617" y="138170"/>
                </a:cubicBezTo>
                <a:cubicBezTo>
                  <a:pt x="5402602" y="134972"/>
                  <a:pt x="5396567" y="131357"/>
                  <a:pt x="5388514" y="127327"/>
                </a:cubicBezTo>
                <a:cubicBezTo>
                  <a:pt x="5379662" y="122898"/>
                  <a:pt x="5372705" y="118688"/>
                  <a:pt x="5367645" y="114697"/>
                </a:cubicBezTo>
                <a:cubicBezTo>
                  <a:pt x="5362583" y="110706"/>
                  <a:pt x="5358924" y="106298"/>
                  <a:pt x="5356667" y="101472"/>
                </a:cubicBezTo>
                <a:cubicBezTo>
                  <a:pt x="5354411" y="96646"/>
                  <a:pt x="5353283" y="90913"/>
                  <a:pt x="5353283" y="84273"/>
                </a:cubicBezTo>
                <a:cubicBezTo>
                  <a:pt x="5353283" y="78124"/>
                  <a:pt x="5354832" y="72416"/>
                  <a:pt x="5357929" y="67150"/>
                </a:cubicBezTo>
                <a:cubicBezTo>
                  <a:pt x="5361026" y="61884"/>
                  <a:pt x="5365487" y="57684"/>
                  <a:pt x="5371310" y="54551"/>
                </a:cubicBezTo>
                <a:cubicBezTo>
                  <a:pt x="5377132" y="51419"/>
                  <a:pt x="5383909" y="49852"/>
                  <a:pt x="5391642" y="49852"/>
                </a:cubicBezTo>
                <a:close/>
                <a:moveTo>
                  <a:pt x="5293430" y="49852"/>
                </a:moveTo>
                <a:cubicBezTo>
                  <a:pt x="5308134" y="49852"/>
                  <a:pt x="5319174" y="54823"/>
                  <a:pt x="5326550" y="64763"/>
                </a:cubicBezTo>
                <a:cubicBezTo>
                  <a:pt x="5333926" y="74704"/>
                  <a:pt x="5337614" y="90399"/>
                  <a:pt x="5337614" y="111848"/>
                </a:cubicBezTo>
                <a:lnTo>
                  <a:pt x="5337614" y="125320"/>
                </a:lnTo>
                <a:lnTo>
                  <a:pt x="5268802" y="125320"/>
                </a:lnTo>
                <a:cubicBezTo>
                  <a:pt x="5269018" y="136568"/>
                  <a:pt x="5270130" y="145970"/>
                  <a:pt x="5272137" y="153525"/>
                </a:cubicBezTo>
                <a:cubicBezTo>
                  <a:pt x="5274145" y="161080"/>
                  <a:pt x="5276997" y="166430"/>
                  <a:pt x="5280693" y="169575"/>
                </a:cubicBezTo>
                <a:cubicBezTo>
                  <a:pt x="5284389" y="172720"/>
                  <a:pt x="5289251" y="174292"/>
                  <a:pt x="5295280" y="174292"/>
                </a:cubicBezTo>
                <a:cubicBezTo>
                  <a:pt x="5302099" y="174292"/>
                  <a:pt x="5307425" y="171800"/>
                  <a:pt x="5311259" y="166817"/>
                </a:cubicBezTo>
                <a:cubicBezTo>
                  <a:pt x="5315092" y="161834"/>
                  <a:pt x="5317468" y="153232"/>
                  <a:pt x="5318388" y="141011"/>
                </a:cubicBezTo>
                <a:lnTo>
                  <a:pt x="5337491" y="143783"/>
                </a:lnTo>
                <a:cubicBezTo>
                  <a:pt x="5335042" y="175762"/>
                  <a:pt x="5320931" y="191751"/>
                  <a:pt x="5295157" y="191751"/>
                </a:cubicBezTo>
                <a:cubicBezTo>
                  <a:pt x="5283929" y="191751"/>
                  <a:pt x="5274855" y="188927"/>
                  <a:pt x="5267933" y="183279"/>
                </a:cubicBezTo>
                <a:cubicBezTo>
                  <a:pt x="5261012" y="177632"/>
                  <a:pt x="5256044" y="169440"/>
                  <a:pt x="5253030" y="158705"/>
                </a:cubicBezTo>
                <a:cubicBezTo>
                  <a:pt x="5250015" y="147970"/>
                  <a:pt x="5248508" y="134494"/>
                  <a:pt x="5248508" y="118276"/>
                </a:cubicBezTo>
                <a:cubicBezTo>
                  <a:pt x="5248508" y="94837"/>
                  <a:pt x="5252322" y="77573"/>
                  <a:pt x="5259951" y="66485"/>
                </a:cubicBezTo>
                <a:cubicBezTo>
                  <a:pt x="5267579" y="55396"/>
                  <a:pt x="5278739" y="49852"/>
                  <a:pt x="5293430" y="49852"/>
                </a:cubicBezTo>
                <a:close/>
                <a:moveTo>
                  <a:pt x="5212973" y="49852"/>
                </a:moveTo>
                <a:cubicBezTo>
                  <a:pt x="5219737" y="49852"/>
                  <a:pt x="5226406" y="52574"/>
                  <a:pt x="5232978" y="58017"/>
                </a:cubicBezTo>
                <a:lnTo>
                  <a:pt x="5225721" y="75065"/>
                </a:lnTo>
                <a:cubicBezTo>
                  <a:pt x="5221716" y="73639"/>
                  <a:pt x="5218888" y="72688"/>
                  <a:pt x="5217235" y="72211"/>
                </a:cubicBezTo>
                <a:cubicBezTo>
                  <a:pt x="5215581" y="71734"/>
                  <a:pt x="5213832" y="71496"/>
                  <a:pt x="5211986" y="71496"/>
                </a:cubicBezTo>
                <a:cubicBezTo>
                  <a:pt x="5197238" y="71496"/>
                  <a:pt x="5189864" y="88475"/>
                  <a:pt x="5189864" y="122432"/>
                </a:cubicBezTo>
                <a:lnTo>
                  <a:pt x="5189864" y="188611"/>
                </a:lnTo>
                <a:lnTo>
                  <a:pt x="5169940" y="188611"/>
                </a:lnTo>
                <a:lnTo>
                  <a:pt x="5169940" y="52866"/>
                </a:lnTo>
                <a:lnTo>
                  <a:pt x="5188631" y="52866"/>
                </a:lnTo>
                <a:lnTo>
                  <a:pt x="5188631" y="77608"/>
                </a:lnTo>
                <a:cubicBezTo>
                  <a:pt x="5191654" y="59104"/>
                  <a:pt x="5199768" y="49852"/>
                  <a:pt x="5212973" y="49852"/>
                </a:cubicBezTo>
                <a:close/>
                <a:moveTo>
                  <a:pt x="5089148" y="49852"/>
                </a:moveTo>
                <a:cubicBezTo>
                  <a:pt x="5095912" y="49852"/>
                  <a:pt x="5102581" y="52574"/>
                  <a:pt x="5109153" y="58017"/>
                </a:cubicBezTo>
                <a:lnTo>
                  <a:pt x="5101896" y="75065"/>
                </a:lnTo>
                <a:cubicBezTo>
                  <a:pt x="5097892" y="73639"/>
                  <a:pt x="5095063" y="72688"/>
                  <a:pt x="5093410" y="72211"/>
                </a:cubicBezTo>
                <a:cubicBezTo>
                  <a:pt x="5091756" y="71734"/>
                  <a:pt x="5090007" y="71496"/>
                  <a:pt x="5088161" y="71496"/>
                </a:cubicBezTo>
                <a:cubicBezTo>
                  <a:pt x="5073413" y="71496"/>
                  <a:pt x="5066039" y="88475"/>
                  <a:pt x="5066039" y="122432"/>
                </a:cubicBezTo>
                <a:lnTo>
                  <a:pt x="5066039" y="188611"/>
                </a:lnTo>
                <a:lnTo>
                  <a:pt x="5046115" y="188611"/>
                </a:lnTo>
                <a:lnTo>
                  <a:pt x="5046115" y="52866"/>
                </a:lnTo>
                <a:lnTo>
                  <a:pt x="5064806" y="52866"/>
                </a:lnTo>
                <a:lnTo>
                  <a:pt x="5064806" y="77608"/>
                </a:lnTo>
                <a:cubicBezTo>
                  <a:pt x="5067829" y="59104"/>
                  <a:pt x="5075943" y="49852"/>
                  <a:pt x="5089148" y="49852"/>
                </a:cubicBezTo>
                <a:close/>
                <a:moveTo>
                  <a:pt x="4979104" y="49852"/>
                </a:moveTo>
                <a:cubicBezTo>
                  <a:pt x="4993808" y="49852"/>
                  <a:pt x="5004849" y="54823"/>
                  <a:pt x="5012225" y="64763"/>
                </a:cubicBezTo>
                <a:cubicBezTo>
                  <a:pt x="5019601" y="74704"/>
                  <a:pt x="5023289" y="90399"/>
                  <a:pt x="5023289" y="111848"/>
                </a:cubicBezTo>
                <a:lnTo>
                  <a:pt x="5023289" y="125320"/>
                </a:lnTo>
                <a:lnTo>
                  <a:pt x="4954476" y="125320"/>
                </a:lnTo>
                <a:cubicBezTo>
                  <a:pt x="4954692" y="136568"/>
                  <a:pt x="4955804" y="145970"/>
                  <a:pt x="4957812" y="153525"/>
                </a:cubicBezTo>
                <a:cubicBezTo>
                  <a:pt x="4959820" y="161080"/>
                  <a:pt x="4962672" y="166430"/>
                  <a:pt x="4966367" y="169575"/>
                </a:cubicBezTo>
                <a:cubicBezTo>
                  <a:pt x="4970064" y="172720"/>
                  <a:pt x="4974926" y="174292"/>
                  <a:pt x="4980955" y="174292"/>
                </a:cubicBezTo>
                <a:cubicBezTo>
                  <a:pt x="4987774" y="174292"/>
                  <a:pt x="4993100" y="171800"/>
                  <a:pt x="4996933" y="166817"/>
                </a:cubicBezTo>
                <a:cubicBezTo>
                  <a:pt x="5000767" y="161834"/>
                  <a:pt x="5003143" y="153232"/>
                  <a:pt x="5004062" y="141011"/>
                </a:cubicBezTo>
                <a:lnTo>
                  <a:pt x="5023165" y="143783"/>
                </a:lnTo>
                <a:cubicBezTo>
                  <a:pt x="5020716" y="175762"/>
                  <a:pt x="5006605" y="191751"/>
                  <a:pt x="4980831" y="191751"/>
                </a:cubicBezTo>
                <a:cubicBezTo>
                  <a:pt x="4969604" y="191751"/>
                  <a:pt x="4960530" y="188927"/>
                  <a:pt x="4953608" y="183279"/>
                </a:cubicBezTo>
                <a:cubicBezTo>
                  <a:pt x="4946687" y="177632"/>
                  <a:pt x="4941719" y="169440"/>
                  <a:pt x="4938704" y="158705"/>
                </a:cubicBezTo>
                <a:cubicBezTo>
                  <a:pt x="4935690" y="147970"/>
                  <a:pt x="4934183" y="134494"/>
                  <a:pt x="4934183" y="118276"/>
                </a:cubicBezTo>
                <a:cubicBezTo>
                  <a:pt x="4934183" y="94837"/>
                  <a:pt x="4937997" y="77573"/>
                  <a:pt x="4945626" y="66485"/>
                </a:cubicBezTo>
                <a:cubicBezTo>
                  <a:pt x="4953254" y="55396"/>
                  <a:pt x="4964414" y="49852"/>
                  <a:pt x="4979104" y="49852"/>
                </a:cubicBezTo>
                <a:close/>
                <a:moveTo>
                  <a:pt x="4755290" y="49852"/>
                </a:moveTo>
                <a:cubicBezTo>
                  <a:pt x="4768243" y="49852"/>
                  <a:pt x="4777567" y="53721"/>
                  <a:pt x="4783261" y="61459"/>
                </a:cubicBezTo>
                <a:cubicBezTo>
                  <a:pt x="4788955" y="69197"/>
                  <a:pt x="4791802" y="80983"/>
                  <a:pt x="4791802" y="96819"/>
                </a:cubicBezTo>
                <a:lnTo>
                  <a:pt x="4791802" y="151496"/>
                </a:lnTo>
                <a:cubicBezTo>
                  <a:pt x="4791802" y="157383"/>
                  <a:pt x="4791976" y="161851"/>
                  <a:pt x="4792323" y="164901"/>
                </a:cubicBezTo>
                <a:cubicBezTo>
                  <a:pt x="4792670" y="167952"/>
                  <a:pt x="4793317" y="170897"/>
                  <a:pt x="4794263" y="173737"/>
                </a:cubicBezTo>
                <a:cubicBezTo>
                  <a:pt x="4795210" y="176576"/>
                  <a:pt x="4796893" y="181535"/>
                  <a:pt x="4799313" y="188611"/>
                </a:cubicBezTo>
                <a:lnTo>
                  <a:pt x="4779861" y="188611"/>
                </a:lnTo>
                <a:cubicBezTo>
                  <a:pt x="4777128" y="183476"/>
                  <a:pt x="4775701" y="178976"/>
                  <a:pt x="4775580" y="175112"/>
                </a:cubicBezTo>
                <a:cubicBezTo>
                  <a:pt x="4774330" y="180261"/>
                  <a:pt x="4771179" y="184321"/>
                  <a:pt x="4766124" y="187293"/>
                </a:cubicBezTo>
                <a:cubicBezTo>
                  <a:pt x="4761070" y="190265"/>
                  <a:pt x="4755243" y="191751"/>
                  <a:pt x="4748643" y="191751"/>
                </a:cubicBezTo>
                <a:cubicBezTo>
                  <a:pt x="4741643" y="191751"/>
                  <a:pt x="4735499" y="190105"/>
                  <a:pt x="4730212" y="186815"/>
                </a:cubicBezTo>
                <a:cubicBezTo>
                  <a:pt x="4724923" y="183525"/>
                  <a:pt x="4720896" y="179046"/>
                  <a:pt x="4718129" y="173380"/>
                </a:cubicBezTo>
                <a:cubicBezTo>
                  <a:pt x="4715361" y="167713"/>
                  <a:pt x="4713978" y="161334"/>
                  <a:pt x="4713978" y="154241"/>
                </a:cubicBezTo>
                <a:cubicBezTo>
                  <a:pt x="4713978" y="146505"/>
                  <a:pt x="4715184" y="140049"/>
                  <a:pt x="4717596" y="134873"/>
                </a:cubicBezTo>
                <a:cubicBezTo>
                  <a:pt x="4720008" y="129696"/>
                  <a:pt x="4723825" y="125301"/>
                  <a:pt x="4729048" y="121688"/>
                </a:cubicBezTo>
                <a:cubicBezTo>
                  <a:pt x="4734270" y="118075"/>
                  <a:pt x="4741184" y="114792"/>
                  <a:pt x="4749790" y="111839"/>
                </a:cubicBezTo>
                <a:cubicBezTo>
                  <a:pt x="4761781" y="107734"/>
                  <a:pt x="4769349" y="104621"/>
                  <a:pt x="4772495" y="102501"/>
                </a:cubicBezTo>
                <a:lnTo>
                  <a:pt x="4772495" y="97190"/>
                </a:lnTo>
                <a:cubicBezTo>
                  <a:pt x="4772495" y="90661"/>
                  <a:pt x="4772075" y="85216"/>
                  <a:pt x="4771233" y="80855"/>
                </a:cubicBezTo>
                <a:cubicBezTo>
                  <a:pt x="4770392" y="76494"/>
                  <a:pt x="4768734" y="73023"/>
                  <a:pt x="4766258" y="70442"/>
                </a:cubicBezTo>
                <a:cubicBezTo>
                  <a:pt x="4763782" y="67862"/>
                  <a:pt x="4760127" y="66571"/>
                  <a:pt x="4755296" y="66571"/>
                </a:cubicBezTo>
                <a:cubicBezTo>
                  <a:pt x="4748977" y="66571"/>
                  <a:pt x="4744243" y="68414"/>
                  <a:pt x="4741097" y="72099"/>
                </a:cubicBezTo>
                <a:cubicBezTo>
                  <a:pt x="4737951" y="75785"/>
                  <a:pt x="4735860" y="82475"/>
                  <a:pt x="4734827" y="92171"/>
                </a:cubicBezTo>
                <a:lnTo>
                  <a:pt x="4715824" y="89730"/>
                </a:lnTo>
                <a:cubicBezTo>
                  <a:pt x="4717120" y="76126"/>
                  <a:pt x="4721104" y="66079"/>
                  <a:pt x="4727776" y="59588"/>
                </a:cubicBezTo>
                <a:cubicBezTo>
                  <a:pt x="4734448" y="53098"/>
                  <a:pt x="4743619" y="49852"/>
                  <a:pt x="4755290" y="49852"/>
                </a:cubicBezTo>
                <a:close/>
                <a:moveTo>
                  <a:pt x="4543917" y="49852"/>
                </a:moveTo>
                <a:cubicBezTo>
                  <a:pt x="4551330" y="49852"/>
                  <a:pt x="4557930" y="51398"/>
                  <a:pt x="4563717" y="54491"/>
                </a:cubicBezTo>
                <a:cubicBezTo>
                  <a:pt x="4569505" y="57583"/>
                  <a:pt x="4574151" y="61934"/>
                  <a:pt x="4577655" y="67542"/>
                </a:cubicBezTo>
                <a:cubicBezTo>
                  <a:pt x="4581159" y="73151"/>
                  <a:pt x="4583398" y="80435"/>
                  <a:pt x="4584371" y="89392"/>
                </a:cubicBezTo>
                <a:lnTo>
                  <a:pt x="4564709" y="91711"/>
                </a:lnTo>
                <a:cubicBezTo>
                  <a:pt x="4564387" y="86036"/>
                  <a:pt x="4563273" y="81459"/>
                  <a:pt x="4561365" y="77981"/>
                </a:cubicBezTo>
                <a:cubicBezTo>
                  <a:pt x="4559457" y="74503"/>
                  <a:pt x="4556890" y="71773"/>
                  <a:pt x="4553663" y="69791"/>
                </a:cubicBezTo>
                <a:cubicBezTo>
                  <a:pt x="4550436" y="67809"/>
                  <a:pt x="4546774" y="66818"/>
                  <a:pt x="4542679" y="66818"/>
                </a:cubicBezTo>
                <a:cubicBezTo>
                  <a:pt x="4537285" y="66818"/>
                  <a:pt x="4532988" y="68419"/>
                  <a:pt x="4529788" y="71620"/>
                </a:cubicBezTo>
                <a:cubicBezTo>
                  <a:pt x="4526588" y="74821"/>
                  <a:pt x="4524989" y="78874"/>
                  <a:pt x="4524989" y="83781"/>
                </a:cubicBezTo>
                <a:cubicBezTo>
                  <a:pt x="4524989" y="87662"/>
                  <a:pt x="4526025" y="91040"/>
                  <a:pt x="4528099" y="93915"/>
                </a:cubicBezTo>
                <a:cubicBezTo>
                  <a:pt x="4530172" y="96790"/>
                  <a:pt x="4532731" y="99244"/>
                  <a:pt x="4535778" y="101276"/>
                </a:cubicBezTo>
                <a:cubicBezTo>
                  <a:pt x="4538825" y="103308"/>
                  <a:pt x="4542228" y="105591"/>
                  <a:pt x="4545987" y="108126"/>
                </a:cubicBezTo>
                <a:cubicBezTo>
                  <a:pt x="4558978" y="114192"/>
                  <a:pt x="4568180" y="119400"/>
                  <a:pt x="4573594" y="123751"/>
                </a:cubicBezTo>
                <a:cubicBezTo>
                  <a:pt x="4579009" y="128103"/>
                  <a:pt x="4582891" y="132718"/>
                  <a:pt x="4585241" y="137598"/>
                </a:cubicBezTo>
                <a:cubicBezTo>
                  <a:pt x="4587592" y="142478"/>
                  <a:pt x="4588767" y="148233"/>
                  <a:pt x="4588767" y="154865"/>
                </a:cubicBezTo>
                <a:cubicBezTo>
                  <a:pt x="4588767" y="161177"/>
                  <a:pt x="4587171" y="167172"/>
                  <a:pt x="4583980" y="172853"/>
                </a:cubicBezTo>
                <a:cubicBezTo>
                  <a:pt x="4580789" y="178533"/>
                  <a:pt x="4575980" y="183103"/>
                  <a:pt x="4569552" y="186562"/>
                </a:cubicBezTo>
                <a:cubicBezTo>
                  <a:pt x="4563126" y="190021"/>
                  <a:pt x="4555322" y="191751"/>
                  <a:pt x="4546144" y="191751"/>
                </a:cubicBezTo>
                <a:cubicBezTo>
                  <a:pt x="4532985" y="191751"/>
                  <a:pt x="4522733" y="188183"/>
                  <a:pt x="4515388" y="181047"/>
                </a:cubicBezTo>
                <a:cubicBezTo>
                  <a:pt x="4508043" y="173912"/>
                  <a:pt x="4503679" y="164006"/>
                  <a:pt x="4502293" y="151330"/>
                </a:cubicBezTo>
                <a:lnTo>
                  <a:pt x="4521963" y="148288"/>
                </a:lnTo>
                <a:cubicBezTo>
                  <a:pt x="4523092" y="157341"/>
                  <a:pt x="4525824" y="164021"/>
                  <a:pt x="4530159" y="168326"/>
                </a:cubicBezTo>
                <a:cubicBezTo>
                  <a:pt x="4534494" y="172632"/>
                  <a:pt x="4539983" y="174784"/>
                  <a:pt x="4546629" y="174784"/>
                </a:cubicBezTo>
                <a:cubicBezTo>
                  <a:pt x="4550947" y="174784"/>
                  <a:pt x="4554766" y="173981"/>
                  <a:pt x="4558082" y="172375"/>
                </a:cubicBezTo>
                <a:cubicBezTo>
                  <a:pt x="4561399" y="170769"/>
                  <a:pt x="4563981" y="168478"/>
                  <a:pt x="4565826" y="165504"/>
                </a:cubicBezTo>
                <a:cubicBezTo>
                  <a:pt x="4567673" y="162529"/>
                  <a:pt x="4568596" y="159065"/>
                  <a:pt x="4568596" y="155112"/>
                </a:cubicBezTo>
                <a:cubicBezTo>
                  <a:pt x="4568596" y="152073"/>
                  <a:pt x="4567982" y="149288"/>
                  <a:pt x="4566756" y="146760"/>
                </a:cubicBezTo>
                <a:cubicBezTo>
                  <a:pt x="4565529" y="144231"/>
                  <a:pt x="4562907" y="141368"/>
                  <a:pt x="4558893" y="138170"/>
                </a:cubicBezTo>
                <a:cubicBezTo>
                  <a:pt x="4554878" y="134972"/>
                  <a:pt x="4548843" y="131357"/>
                  <a:pt x="4540789" y="127327"/>
                </a:cubicBezTo>
                <a:cubicBezTo>
                  <a:pt x="4531938" y="122898"/>
                  <a:pt x="4524981" y="118688"/>
                  <a:pt x="4519919" y="114697"/>
                </a:cubicBezTo>
                <a:cubicBezTo>
                  <a:pt x="4514858" y="110706"/>
                  <a:pt x="4511199" y="106298"/>
                  <a:pt x="4508943" y="101472"/>
                </a:cubicBezTo>
                <a:cubicBezTo>
                  <a:pt x="4506686" y="96646"/>
                  <a:pt x="4505558" y="90913"/>
                  <a:pt x="4505558" y="84273"/>
                </a:cubicBezTo>
                <a:cubicBezTo>
                  <a:pt x="4505558" y="78124"/>
                  <a:pt x="4507107" y="72416"/>
                  <a:pt x="4510205" y="67150"/>
                </a:cubicBezTo>
                <a:cubicBezTo>
                  <a:pt x="4513302" y="61884"/>
                  <a:pt x="4517762" y="57684"/>
                  <a:pt x="4523585" y="54551"/>
                </a:cubicBezTo>
                <a:cubicBezTo>
                  <a:pt x="4529408" y="51419"/>
                  <a:pt x="4536185" y="49852"/>
                  <a:pt x="4543917" y="49852"/>
                </a:cubicBezTo>
                <a:close/>
                <a:moveTo>
                  <a:pt x="4400222" y="49852"/>
                </a:moveTo>
                <a:cubicBezTo>
                  <a:pt x="4423329" y="49852"/>
                  <a:pt x="4434882" y="62676"/>
                  <a:pt x="4434882" y="88323"/>
                </a:cubicBezTo>
                <a:lnTo>
                  <a:pt x="4434882" y="188611"/>
                </a:lnTo>
                <a:lnTo>
                  <a:pt x="4414959" y="188611"/>
                </a:lnTo>
                <a:lnTo>
                  <a:pt x="4414959" y="92384"/>
                </a:lnTo>
                <a:cubicBezTo>
                  <a:pt x="4414959" y="83568"/>
                  <a:pt x="4413701" y="77165"/>
                  <a:pt x="4411184" y="73174"/>
                </a:cubicBezTo>
                <a:cubicBezTo>
                  <a:pt x="4408667" y="69183"/>
                  <a:pt x="4404194" y="67187"/>
                  <a:pt x="4397763" y="67187"/>
                </a:cubicBezTo>
                <a:cubicBezTo>
                  <a:pt x="4389915" y="67187"/>
                  <a:pt x="4383445" y="70318"/>
                  <a:pt x="4378352" y="76578"/>
                </a:cubicBezTo>
                <a:cubicBezTo>
                  <a:pt x="4373260" y="82838"/>
                  <a:pt x="4370714" y="93238"/>
                  <a:pt x="4370714" y="107777"/>
                </a:cubicBezTo>
                <a:lnTo>
                  <a:pt x="4370714" y="188611"/>
                </a:lnTo>
                <a:lnTo>
                  <a:pt x="4350791" y="188611"/>
                </a:lnTo>
                <a:lnTo>
                  <a:pt x="4350791" y="52866"/>
                </a:lnTo>
                <a:lnTo>
                  <a:pt x="4370714" y="52866"/>
                </a:lnTo>
                <a:lnTo>
                  <a:pt x="4370714" y="66283"/>
                </a:lnTo>
                <a:cubicBezTo>
                  <a:pt x="4375541" y="55329"/>
                  <a:pt x="4385376" y="49852"/>
                  <a:pt x="4400222" y="49852"/>
                </a:cubicBezTo>
                <a:close/>
                <a:moveTo>
                  <a:pt x="4283780" y="49852"/>
                </a:moveTo>
                <a:cubicBezTo>
                  <a:pt x="4298484" y="49852"/>
                  <a:pt x="4309524" y="54823"/>
                  <a:pt x="4316900" y="64763"/>
                </a:cubicBezTo>
                <a:cubicBezTo>
                  <a:pt x="4324276" y="74704"/>
                  <a:pt x="4327965" y="90399"/>
                  <a:pt x="4327965" y="111848"/>
                </a:cubicBezTo>
                <a:lnTo>
                  <a:pt x="4327965" y="125320"/>
                </a:lnTo>
                <a:lnTo>
                  <a:pt x="4259152" y="125320"/>
                </a:lnTo>
                <a:cubicBezTo>
                  <a:pt x="4259368" y="136568"/>
                  <a:pt x="4260480" y="145970"/>
                  <a:pt x="4262487" y="153525"/>
                </a:cubicBezTo>
                <a:cubicBezTo>
                  <a:pt x="4264495" y="161080"/>
                  <a:pt x="4267347" y="166430"/>
                  <a:pt x="4271043" y="169575"/>
                </a:cubicBezTo>
                <a:cubicBezTo>
                  <a:pt x="4274740" y="172720"/>
                  <a:pt x="4279601" y="174292"/>
                  <a:pt x="4285630" y="174292"/>
                </a:cubicBezTo>
                <a:cubicBezTo>
                  <a:pt x="4292449" y="174292"/>
                  <a:pt x="4297775" y="171800"/>
                  <a:pt x="4301609" y="166817"/>
                </a:cubicBezTo>
                <a:cubicBezTo>
                  <a:pt x="4305442" y="161834"/>
                  <a:pt x="4307818" y="153232"/>
                  <a:pt x="4308738" y="141011"/>
                </a:cubicBezTo>
                <a:lnTo>
                  <a:pt x="4327841" y="143783"/>
                </a:lnTo>
                <a:cubicBezTo>
                  <a:pt x="4325392" y="175762"/>
                  <a:pt x="4311281" y="191751"/>
                  <a:pt x="4285507" y="191751"/>
                </a:cubicBezTo>
                <a:cubicBezTo>
                  <a:pt x="4274280" y="191751"/>
                  <a:pt x="4265206" y="188927"/>
                  <a:pt x="4258284" y="183279"/>
                </a:cubicBezTo>
                <a:cubicBezTo>
                  <a:pt x="4251362" y="177632"/>
                  <a:pt x="4246394" y="169440"/>
                  <a:pt x="4243380" y="158705"/>
                </a:cubicBezTo>
                <a:cubicBezTo>
                  <a:pt x="4240366" y="147970"/>
                  <a:pt x="4238858" y="134494"/>
                  <a:pt x="4238858" y="118276"/>
                </a:cubicBezTo>
                <a:cubicBezTo>
                  <a:pt x="4238858" y="94837"/>
                  <a:pt x="4242672" y="77573"/>
                  <a:pt x="4250301" y="66485"/>
                </a:cubicBezTo>
                <a:cubicBezTo>
                  <a:pt x="4257930" y="55396"/>
                  <a:pt x="4269089" y="49852"/>
                  <a:pt x="4283780" y="49852"/>
                </a:cubicBezTo>
                <a:close/>
                <a:moveTo>
                  <a:pt x="3781097" y="49852"/>
                </a:moveTo>
                <a:cubicBezTo>
                  <a:pt x="3804203" y="49852"/>
                  <a:pt x="3815757" y="62676"/>
                  <a:pt x="3815757" y="88323"/>
                </a:cubicBezTo>
                <a:lnTo>
                  <a:pt x="3815757" y="188611"/>
                </a:lnTo>
                <a:lnTo>
                  <a:pt x="3795834" y="188611"/>
                </a:lnTo>
                <a:lnTo>
                  <a:pt x="3795834" y="92384"/>
                </a:lnTo>
                <a:cubicBezTo>
                  <a:pt x="3795834" y="83568"/>
                  <a:pt x="3794575" y="77165"/>
                  <a:pt x="3792060" y="73174"/>
                </a:cubicBezTo>
                <a:cubicBezTo>
                  <a:pt x="3789542" y="69183"/>
                  <a:pt x="3785068" y="67187"/>
                  <a:pt x="3778638" y="67187"/>
                </a:cubicBezTo>
                <a:cubicBezTo>
                  <a:pt x="3770790" y="67187"/>
                  <a:pt x="3764319" y="70318"/>
                  <a:pt x="3759227" y="76578"/>
                </a:cubicBezTo>
                <a:cubicBezTo>
                  <a:pt x="3754135" y="82838"/>
                  <a:pt x="3751589" y="93238"/>
                  <a:pt x="3751589" y="107777"/>
                </a:cubicBezTo>
                <a:lnTo>
                  <a:pt x="3751589" y="188611"/>
                </a:lnTo>
                <a:lnTo>
                  <a:pt x="3731666" y="188611"/>
                </a:lnTo>
                <a:lnTo>
                  <a:pt x="3731666" y="52866"/>
                </a:lnTo>
                <a:lnTo>
                  <a:pt x="3751589" y="52866"/>
                </a:lnTo>
                <a:lnTo>
                  <a:pt x="3751589" y="66283"/>
                </a:lnTo>
                <a:cubicBezTo>
                  <a:pt x="3756415" y="55329"/>
                  <a:pt x="3766251" y="49852"/>
                  <a:pt x="3781097" y="49852"/>
                </a:cubicBezTo>
                <a:close/>
                <a:moveTo>
                  <a:pt x="3664655" y="49852"/>
                </a:moveTo>
                <a:cubicBezTo>
                  <a:pt x="3679359" y="49852"/>
                  <a:pt x="3690400" y="54823"/>
                  <a:pt x="3697775" y="64763"/>
                </a:cubicBezTo>
                <a:cubicBezTo>
                  <a:pt x="3705151" y="74704"/>
                  <a:pt x="3708839" y="90399"/>
                  <a:pt x="3708839" y="111848"/>
                </a:cubicBezTo>
                <a:lnTo>
                  <a:pt x="3708839" y="125320"/>
                </a:lnTo>
                <a:lnTo>
                  <a:pt x="3640027" y="125320"/>
                </a:lnTo>
                <a:cubicBezTo>
                  <a:pt x="3640242" y="136568"/>
                  <a:pt x="3641355" y="145970"/>
                  <a:pt x="3643363" y="153525"/>
                </a:cubicBezTo>
                <a:cubicBezTo>
                  <a:pt x="3645370" y="161080"/>
                  <a:pt x="3648222" y="166430"/>
                  <a:pt x="3651918" y="169575"/>
                </a:cubicBezTo>
                <a:cubicBezTo>
                  <a:pt x="3655614" y="172720"/>
                  <a:pt x="3660476" y="174292"/>
                  <a:pt x="3666505" y="174292"/>
                </a:cubicBezTo>
                <a:cubicBezTo>
                  <a:pt x="3673324" y="174292"/>
                  <a:pt x="3678650" y="171800"/>
                  <a:pt x="3682484" y="166817"/>
                </a:cubicBezTo>
                <a:cubicBezTo>
                  <a:pt x="3686317" y="161834"/>
                  <a:pt x="3688694" y="153232"/>
                  <a:pt x="3689613" y="141011"/>
                </a:cubicBezTo>
                <a:lnTo>
                  <a:pt x="3708716" y="143783"/>
                </a:lnTo>
                <a:cubicBezTo>
                  <a:pt x="3706268" y="175762"/>
                  <a:pt x="3692156" y="191751"/>
                  <a:pt x="3666382" y="191751"/>
                </a:cubicBezTo>
                <a:cubicBezTo>
                  <a:pt x="3655154" y="191751"/>
                  <a:pt x="3646080" y="188927"/>
                  <a:pt x="3639159" y="183279"/>
                </a:cubicBezTo>
                <a:cubicBezTo>
                  <a:pt x="3632237" y="177632"/>
                  <a:pt x="3627269" y="169440"/>
                  <a:pt x="3624254" y="158705"/>
                </a:cubicBezTo>
                <a:cubicBezTo>
                  <a:pt x="3621240" y="147970"/>
                  <a:pt x="3619733" y="134494"/>
                  <a:pt x="3619733" y="118276"/>
                </a:cubicBezTo>
                <a:cubicBezTo>
                  <a:pt x="3619733" y="94837"/>
                  <a:pt x="3623548" y="77573"/>
                  <a:pt x="3631176" y="66485"/>
                </a:cubicBezTo>
                <a:cubicBezTo>
                  <a:pt x="3638804" y="55396"/>
                  <a:pt x="3649964" y="49852"/>
                  <a:pt x="3664655" y="49852"/>
                </a:cubicBezTo>
                <a:close/>
                <a:moveTo>
                  <a:pt x="3269873" y="49852"/>
                </a:moveTo>
                <a:cubicBezTo>
                  <a:pt x="3276637" y="49852"/>
                  <a:pt x="3283306" y="52574"/>
                  <a:pt x="3289879" y="58017"/>
                </a:cubicBezTo>
                <a:lnTo>
                  <a:pt x="3282621" y="75065"/>
                </a:lnTo>
                <a:cubicBezTo>
                  <a:pt x="3278617" y="73639"/>
                  <a:pt x="3275788" y="72688"/>
                  <a:pt x="3274135" y="72211"/>
                </a:cubicBezTo>
                <a:cubicBezTo>
                  <a:pt x="3272482" y="71734"/>
                  <a:pt x="3270732" y="71496"/>
                  <a:pt x="3268886" y="71496"/>
                </a:cubicBezTo>
                <a:cubicBezTo>
                  <a:pt x="3254138" y="71496"/>
                  <a:pt x="3246764" y="88475"/>
                  <a:pt x="3246764" y="122432"/>
                </a:cubicBezTo>
                <a:lnTo>
                  <a:pt x="3246764" y="188611"/>
                </a:lnTo>
                <a:lnTo>
                  <a:pt x="3226841" y="188611"/>
                </a:lnTo>
                <a:lnTo>
                  <a:pt x="3226841" y="52866"/>
                </a:lnTo>
                <a:lnTo>
                  <a:pt x="3245531" y="52866"/>
                </a:lnTo>
                <a:lnTo>
                  <a:pt x="3245531" y="77608"/>
                </a:lnTo>
                <a:cubicBezTo>
                  <a:pt x="3248555" y="59104"/>
                  <a:pt x="3256668" y="49852"/>
                  <a:pt x="3269873" y="49852"/>
                </a:cubicBezTo>
                <a:close/>
                <a:moveTo>
                  <a:pt x="3159830" y="49852"/>
                </a:moveTo>
                <a:cubicBezTo>
                  <a:pt x="3174534" y="49852"/>
                  <a:pt x="3185574" y="54823"/>
                  <a:pt x="3192950" y="64763"/>
                </a:cubicBezTo>
                <a:cubicBezTo>
                  <a:pt x="3200326" y="74704"/>
                  <a:pt x="3204014" y="90399"/>
                  <a:pt x="3204014" y="111848"/>
                </a:cubicBezTo>
                <a:lnTo>
                  <a:pt x="3204014" y="125320"/>
                </a:lnTo>
                <a:lnTo>
                  <a:pt x="3135203" y="125320"/>
                </a:lnTo>
                <a:cubicBezTo>
                  <a:pt x="3135418" y="136568"/>
                  <a:pt x="3136530" y="145970"/>
                  <a:pt x="3138538" y="153525"/>
                </a:cubicBezTo>
                <a:cubicBezTo>
                  <a:pt x="3140545" y="161080"/>
                  <a:pt x="3143397" y="166430"/>
                  <a:pt x="3147093" y="169575"/>
                </a:cubicBezTo>
                <a:cubicBezTo>
                  <a:pt x="3150789" y="172720"/>
                  <a:pt x="3155651" y="174292"/>
                  <a:pt x="3161680" y="174292"/>
                </a:cubicBezTo>
                <a:cubicBezTo>
                  <a:pt x="3168499" y="174292"/>
                  <a:pt x="3173825" y="171800"/>
                  <a:pt x="3177658" y="166817"/>
                </a:cubicBezTo>
                <a:cubicBezTo>
                  <a:pt x="3181492" y="161834"/>
                  <a:pt x="3183868" y="153232"/>
                  <a:pt x="3184789" y="141011"/>
                </a:cubicBezTo>
                <a:lnTo>
                  <a:pt x="3203891" y="143783"/>
                </a:lnTo>
                <a:cubicBezTo>
                  <a:pt x="3201442" y="175762"/>
                  <a:pt x="3187331" y="191751"/>
                  <a:pt x="3161558" y="191751"/>
                </a:cubicBezTo>
                <a:cubicBezTo>
                  <a:pt x="3150330" y="191751"/>
                  <a:pt x="3141255" y="188927"/>
                  <a:pt x="3134334" y="183279"/>
                </a:cubicBezTo>
                <a:cubicBezTo>
                  <a:pt x="3127412" y="177632"/>
                  <a:pt x="3122445" y="169440"/>
                  <a:pt x="3119430" y="158705"/>
                </a:cubicBezTo>
                <a:cubicBezTo>
                  <a:pt x="3116416" y="147970"/>
                  <a:pt x="3114908" y="134494"/>
                  <a:pt x="3114908" y="118276"/>
                </a:cubicBezTo>
                <a:cubicBezTo>
                  <a:pt x="3114908" y="94837"/>
                  <a:pt x="3118722" y="77573"/>
                  <a:pt x="3126351" y="66485"/>
                </a:cubicBezTo>
                <a:cubicBezTo>
                  <a:pt x="3133980" y="55396"/>
                  <a:pt x="3145139" y="49852"/>
                  <a:pt x="3159830" y="49852"/>
                </a:cubicBezTo>
                <a:close/>
                <a:moveTo>
                  <a:pt x="3043505" y="49852"/>
                </a:moveTo>
                <a:cubicBezTo>
                  <a:pt x="3050215" y="49852"/>
                  <a:pt x="3056111" y="51324"/>
                  <a:pt x="3061191" y="54266"/>
                </a:cubicBezTo>
                <a:cubicBezTo>
                  <a:pt x="3066271" y="57208"/>
                  <a:pt x="3069470" y="61979"/>
                  <a:pt x="3070790" y="68578"/>
                </a:cubicBezTo>
                <a:lnTo>
                  <a:pt x="3070790" y="52866"/>
                </a:lnTo>
                <a:lnTo>
                  <a:pt x="3089973" y="52866"/>
                </a:lnTo>
                <a:lnTo>
                  <a:pt x="3089973" y="189839"/>
                </a:lnTo>
                <a:cubicBezTo>
                  <a:pt x="3089973" y="207252"/>
                  <a:pt x="3086314" y="220254"/>
                  <a:pt x="3078995" y="228844"/>
                </a:cubicBezTo>
                <a:cubicBezTo>
                  <a:pt x="3071677" y="237434"/>
                  <a:pt x="3060380" y="241729"/>
                  <a:pt x="3045104" y="241729"/>
                </a:cubicBezTo>
                <a:cubicBezTo>
                  <a:pt x="3031838" y="241729"/>
                  <a:pt x="3021865" y="238566"/>
                  <a:pt x="3015184" y="232240"/>
                </a:cubicBezTo>
                <a:cubicBezTo>
                  <a:pt x="3008504" y="225914"/>
                  <a:pt x="3005164" y="217243"/>
                  <a:pt x="3005164" y="206227"/>
                </a:cubicBezTo>
                <a:lnTo>
                  <a:pt x="3005164" y="202730"/>
                </a:lnTo>
                <a:lnTo>
                  <a:pt x="3025088" y="205048"/>
                </a:lnTo>
                <a:lnTo>
                  <a:pt x="3025088" y="209272"/>
                </a:lnTo>
                <a:cubicBezTo>
                  <a:pt x="3025275" y="213992"/>
                  <a:pt x="3027038" y="217753"/>
                  <a:pt x="3030376" y="220557"/>
                </a:cubicBezTo>
                <a:cubicBezTo>
                  <a:pt x="3033714" y="223361"/>
                  <a:pt x="3038623" y="224763"/>
                  <a:pt x="3045104" y="224763"/>
                </a:cubicBezTo>
                <a:cubicBezTo>
                  <a:pt x="3053690" y="224763"/>
                  <a:pt x="3059993" y="222382"/>
                  <a:pt x="3064016" y="217621"/>
                </a:cubicBezTo>
                <a:cubicBezTo>
                  <a:pt x="3068039" y="212859"/>
                  <a:pt x="3070051" y="205078"/>
                  <a:pt x="3070051" y="194276"/>
                </a:cubicBezTo>
                <a:lnTo>
                  <a:pt x="3070051" y="173270"/>
                </a:lnTo>
                <a:cubicBezTo>
                  <a:pt x="3069352" y="179022"/>
                  <a:pt x="3066320" y="183541"/>
                  <a:pt x="3060954" y="186825"/>
                </a:cubicBezTo>
                <a:cubicBezTo>
                  <a:pt x="3055589" y="190109"/>
                  <a:pt x="3049403" y="191751"/>
                  <a:pt x="3042397" y="191751"/>
                </a:cubicBezTo>
                <a:cubicBezTo>
                  <a:pt x="3026975" y="191751"/>
                  <a:pt x="3016154" y="185571"/>
                  <a:pt x="3009936" y="173213"/>
                </a:cubicBezTo>
                <a:cubicBezTo>
                  <a:pt x="3003717" y="160854"/>
                  <a:pt x="3000608" y="143692"/>
                  <a:pt x="3000608" y="121726"/>
                </a:cubicBezTo>
                <a:cubicBezTo>
                  <a:pt x="3000608" y="96323"/>
                  <a:pt x="3004286" y="77994"/>
                  <a:pt x="3011642" y="66737"/>
                </a:cubicBezTo>
                <a:cubicBezTo>
                  <a:pt x="3018998" y="55481"/>
                  <a:pt x="3029619" y="49852"/>
                  <a:pt x="3043505" y="49852"/>
                </a:cubicBezTo>
                <a:close/>
                <a:moveTo>
                  <a:pt x="2929205" y="49852"/>
                </a:moveTo>
                <a:cubicBezTo>
                  <a:pt x="2935915" y="49852"/>
                  <a:pt x="2941811" y="51324"/>
                  <a:pt x="2946890" y="54266"/>
                </a:cubicBezTo>
                <a:cubicBezTo>
                  <a:pt x="2951970" y="57208"/>
                  <a:pt x="2955170" y="61979"/>
                  <a:pt x="2956490" y="68578"/>
                </a:cubicBezTo>
                <a:lnTo>
                  <a:pt x="2956490" y="52866"/>
                </a:lnTo>
                <a:lnTo>
                  <a:pt x="2975673" y="52866"/>
                </a:lnTo>
                <a:lnTo>
                  <a:pt x="2975673" y="189839"/>
                </a:lnTo>
                <a:cubicBezTo>
                  <a:pt x="2975673" y="207252"/>
                  <a:pt x="2972014" y="220254"/>
                  <a:pt x="2964695" y="228844"/>
                </a:cubicBezTo>
                <a:cubicBezTo>
                  <a:pt x="2957377" y="237434"/>
                  <a:pt x="2946080" y="241729"/>
                  <a:pt x="2930804" y="241729"/>
                </a:cubicBezTo>
                <a:cubicBezTo>
                  <a:pt x="2917538" y="241729"/>
                  <a:pt x="2907565" y="238566"/>
                  <a:pt x="2900885" y="232240"/>
                </a:cubicBezTo>
                <a:cubicBezTo>
                  <a:pt x="2894204" y="225914"/>
                  <a:pt x="2890864" y="217243"/>
                  <a:pt x="2890864" y="206227"/>
                </a:cubicBezTo>
                <a:lnTo>
                  <a:pt x="2890864" y="202730"/>
                </a:lnTo>
                <a:lnTo>
                  <a:pt x="2910787" y="205048"/>
                </a:lnTo>
                <a:lnTo>
                  <a:pt x="2910787" y="209272"/>
                </a:lnTo>
                <a:cubicBezTo>
                  <a:pt x="2910975" y="213992"/>
                  <a:pt x="2912738" y="217753"/>
                  <a:pt x="2916077" y="220557"/>
                </a:cubicBezTo>
                <a:cubicBezTo>
                  <a:pt x="2919413" y="223361"/>
                  <a:pt x="2924323" y="224763"/>
                  <a:pt x="2930804" y="224763"/>
                </a:cubicBezTo>
                <a:cubicBezTo>
                  <a:pt x="2939389" y="224763"/>
                  <a:pt x="2945693" y="222382"/>
                  <a:pt x="2949716" y="217621"/>
                </a:cubicBezTo>
                <a:cubicBezTo>
                  <a:pt x="2953739" y="212859"/>
                  <a:pt x="2955750" y="205078"/>
                  <a:pt x="2955750" y="194276"/>
                </a:cubicBezTo>
                <a:lnTo>
                  <a:pt x="2955750" y="173270"/>
                </a:lnTo>
                <a:cubicBezTo>
                  <a:pt x="2955052" y="179022"/>
                  <a:pt x="2952020" y="183541"/>
                  <a:pt x="2946654" y="186825"/>
                </a:cubicBezTo>
                <a:cubicBezTo>
                  <a:pt x="2941288" y="190109"/>
                  <a:pt x="2935102" y="191751"/>
                  <a:pt x="2928097" y="191751"/>
                </a:cubicBezTo>
                <a:cubicBezTo>
                  <a:pt x="2912674" y="191751"/>
                  <a:pt x="2901854" y="185571"/>
                  <a:pt x="2895636" y="173213"/>
                </a:cubicBezTo>
                <a:cubicBezTo>
                  <a:pt x="2889417" y="160854"/>
                  <a:pt x="2886308" y="143692"/>
                  <a:pt x="2886308" y="121726"/>
                </a:cubicBezTo>
                <a:cubicBezTo>
                  <a:pt x="2886308" y="96323"/>
                  <a:pt x="2889986" y="77994"/>
                  <a:pt x="2897342" y="66737"/>
                </a:cubicBezTo>
                <a:cubicBezTo>
                  <a:pt x="2904698" y="55481"/>
                  <a:pt x="2915319" y="49852"/>
                  <a:pt x="2929205" y="49852"/>
                </a:cubicBezTo>
                <a:close/>
                <a:moveTo>
                  <a:pt x="2481530" y="49852"/>
                </a:moveTo>
                <a:cubicBezTo>
                  <a:pt x="2488241" y="49852"/>
                  <a:pt x="2494136" y="51324"/>
                  <a:pt x="2499216" y="54266"/>
                </a:cubicBezTo>
                <a:cubicBezTo>
                  <a:pt x="2504295" y="57208"/>
                  <a:pt x="2507495" y="61979"/>
                  <a:pt x="2508815" y="68578"/>
                </a:cubicBezTo>
                <a:lnTo>
                  <a:pt x="2508815" y="52866"/>
                </a:lnTo>
                <a:lnTo>
                  <a:pt x="2527998" y="52866"/>
                </a:lnTo>
                <a:lnTo>
                  <a:pt x="2527998" y="189839"/>
                </a:lnTo>
                <a:cubicBezTo>
                  <a:pt x="2527998" y="207252"/>
                  <a:pt x="2524339" y="220254"/>
                  <a:pt x="2517021" y="228844"/>
                </a:cubicBezTo>
                <a:cubicBezTo>
                  <a:pt x="2509702" y="237434"/>
                  <a:pt x="2498405" y="241729"/>
                  <a:pt x="2483129" y="241729"/>
                </a:cubicBezTo>
                <a:cubicBezTo>
                  <a:pt x="2469863" y="241729"/>
                  <a:pt x="2459890" y="238566"/>
                  <a:pt x="2453210" y="232240"/>
                </a:cubicBezTo>
                <a:cubicBezTo>
                  <a:pt x="2446529" y="225914"/>
                  <a:pt x="2443189" y="217243"/>
                  <a:pt x="2443189" y="206227"/>
                </a:cubicBezTo>
                <a:lnTo>
                  <a:pt x="2443189" y="202730"/>
                </a:lnTo>
                <a:lnTo>
                  <a:pt x="2463112" y="205048"/>
                </a:lnTo>
                <a:lnTo>
                  <a:pt x="2463112" y="209272"/>
                </a:lnTo>
                <a:cubicBezTo>
                  <a:pt x="2463301" y="213992"/>
                  <a:pt x="2465063" y="217753"/>
                  <a:pt x="2468401" y="220557"/>
                </a:cubicBezTo>
                <a:cubicBezTo>
                  <a:pt x="2471738" y="223361"/>
                  <a:pt x="2476648" y="224763"/>
                  <a:pt x="2483129" y="224763"/>
                </a:cubicBezTo>
                <a:cubicBezTo>
                  <a:pt x="2491714" y="224763"/>
                  <a:pt x="2498018" y="222382"/>
                  <a:pt x="2502041" y="217621"/>
                </a:cubicBezTo>
                <a:cubicBezTo>
                  <a:pt x="2506064" y="212859"/>
                  <a:pt x="2508075" y="205078"/>
                  <a:pt x="2508075" y="194276"/>
                </a:cubicBezTo>
                <a:lnTo>
                  <a:pt x="2508075" y="173270"/>
                </a:lnTo>
                <a:cubicBezTo>
                  <a:pt x="2507377" y="179022"/>
                  <a:pt x="2504345" y="183541"/>
                  <a:pt x="2498979" y="186825"/>
                </a:cubicBezTo>
                <a:cubicBezTo>
                  <a:pt x="2493614" y="190109"/>
                  <a:pt x="2487427" y="191751"/>
                  <a:pt x="2480422" y="191751"/>
                </a:cubicBezTo>
                <a:cubicBezTo>
                  <a:pt x="2465000" y="191751"/>
                  <a:pt x="2454180" y="185571"/>
                  <a:pt x="2447961" y="173213"/>
                </a:cubicBezTo>
                <a:cubicBezTo>
                  <a:pt x="2441742" y="160854"/>
                  <a:pt x="2438633" y="143692"/>
                  <a:pt x="2438633" y="121726"/>
                </a:cubicBezTo>
                <a:cubicBezTo>
                  <a:pt x="2438633" y="96323"/>
                  <a:pt x="2442311" y="77994"/>
                  <a:pt x="2449667" y="66737"/>
                </a:cubicBezTo>
                <a:cubicBezTo>
                  <a:pt x="2457023" y="55481"/>
                  <a:pt x="2467644" y="49852"/>
                  <a:pt x="2481530" y="49852"/>
                </a:cubicBezTo>
                <a:close/>
                <a:moveTo>
                  <a:pt x="2324592" y="49852"/>
                </a:moveTo>
                <a:cubicBezTo>
                  <a:pt x="2332005" y="49852"/>
                  <a:pt x="2338605" y="51398"/>
                  <a:pt x="2344392" y="54491"/>
                </a:cubicBezTo>
                <a:cubicBezTo>
                  <a:pt x="2350180" y="57583"/>
                  <a:pt x="2354826" y="61934"/>
                  <a:pt x="2358330" y="67542"/>
                </a:cubicBezTo>
                <a:cubicBezTo>
                  <a:pt x="2361834" y="73151"/>
                  <a:pt x="2364073" y="80435"/>
                  <a:pt x="2365046" y="89392"/>
                </a:cubicBezTo>
                <a:lnTo>
                  <a:pt x="2345385" y="91711"/>
                </a:lnTo>
                <a:cubicBezTo>
                  <a:pt x="2345062" y="86036"/>
                  <a:pt x="2343948" y="81459"/>
                  <a:pt x="2342040" y="77981"/>
                </a:cubicBezTo>
                <a:cubicBezTo>
                  <a:pt x="2340132" y="74503"/>
                  <a:pt x="2337565" y="71773"/>
                  <a:pt x="2334338" y="69791"/>
                </a:cubicBezTo>
                <a:cubicBezTo>
                  <a:pt x="2331111" y="67809"/>
                  <a:pt x="2327450" y="66818"/>
                  <a:pt x="2323354" y="66818"/>
                </a:cubicBezTo>
                <a:cubicBezTo>
                  <a:pt x="2317959" y="66818"/>
                  <a:pt x="2313663" y="68419"/>
                  <a:pt x="2310463" y="71620"/>
                </a:cubicBezTo>
                <a:cubicBezTo>
                  <a:pt x="2307263" y="74821"/>
                  <a:pt x="2305664" y="78874"/>
                  <a:pt x="2305664" y="83781"/>
                </a:cubicBezTo>
                <a:cubicBezTo>
                  <a:pt x="2305664" y="87662"/>
                  <a:pt x="2306700" y="91040"/>
                  <a:pt x="2308774" y="93915"/>
                </a:cubicBezTo>
                <a:cubicBezTo>
                  <a:pt x="2310847" y="96790"/>
                  <a:pt x="2313407" y="99244"/>
                  <a:pt x="2316454" y="101276"/>
                </a:cubicBezTo>
                <a:cubicBezTo>
                  <a:pt x="2319500" y="103308"/>
                  <a:pt x="2322903" y="105591"/>
                  <a:pt x="2326662" y="108126"/>
                </a:cubicBezTo>
                <a:cubicBezTo>
                  <a:pt x="2339652" y="114192"/>
                  <a:pt x="2348855" y="119400"/>
                  <a:pt x="2354270" y="123751"/>
                </a:cubicBezTo>
                <a:cubicBezTo>
                  <a:pt x="2359684" y="128103"/>
                  <a:pt x="2363566" y="132718"/>
                  <a:pt x="2365917" y="137598"/>
                </a:cubicBezTo>
                <a:cubicBezTo>
                  <a:pt x="2368267" y="142478"/>
                  <a:pt x="2369441" y="148233"/>
                  <a:pt x="2369441" y="154865"/>
                </a:cubicBezTo>
                <a:cubicBezTo>
                  <a:pt x="2369441" y="161177"/>
                  <a:pt x="2367846" y="167172"/>
                  <a:pt x="2364655" y="172853"/>
                </a:cubicBezTo>
                <a:cubicBezTo>
                  <a:pt x="2361464" y="178533"/>
                  <a:pt x="2356655" y="183103"/>
                  <a:pt x="2350228" y="186562"/>
                </a:cubicBezTo>
                <a:cubicBezTo>
                  <a:pt x="2343801" y="190021"/>
                  <a:pt x="2335998" y="191751"/>
                  <a:pt x="2326819" y="191751"/>
                </a:cubicBezTo>
                <a:cubicBezTo>
                  <a:pt x="2313660" y="191751"/>
                  <a:pt x="2303408" y="188183"/>
                  <a:pt x="2296064" y="181047"/>
                </a:cubicBezTo>
                <a:cubicBezTo>
                  <a:pt x="2288719" y="173912"/>
                  <a:pt x="2284354" y="164006"/>
                  <a:pt x="2282968" y="151330"/>
                </a:cubicBezTo>
                <a:lnTo>
                  <a:pt x="2302638" y="148288"/>
                </a:lnTo>
                <a:cubicBezTo>
                  <a:pt x="2303767" y="157341"/>
                  <a:pt x="2306499" y="164021"/>
                  <a:pt x="2310834" y="168326"/>
                </a:cubicBezTo>
                <a:cubicBezTo>
                  <a:pt x="2315169" y="172632"/>
                  <a:pt x="2320659" y="174784"/>
                  <a:pt x="2327304" y="174784"/>
                </a:cubicBezTo>
                <a:cubicBezTo>
                  <a:pt x="2331623" y="174784"/>
                  <a:pt x="2335441" y="173981"/>
                  <a:pt x="2338758" y="172375"/>
                </a:cubicBezTo>
                <a:cubicBezTo>
                  <a:pt x="2342074" y="170769"/>
                  <a:pt x="2344656" y="168478"/>
                  <a:pt x="2346502" y="165504"/>
                </a:cubicBezTo>
                <a:cubicBezTo>
                  <a:pt x="2348348" y="162529"/>
                  <a:pt x="2349271" y="159065"/>
                  <a:pt x="2349271" y="155112"/>
                </a:cubicBezTo>
                <a:cubicBezTo>
                  <a:pt x="2349271" y="152073"/>
                  <a:pt x="2348658" y="149288"/>
                  <a:pt x="2347431" y="146760"/>
                </a:cubicBezTo>
                <a:cubicBezTo>
                  <a:pt x="2346204" y="144231"/>
                  <a:pt x="2343582" y="141368"/>
                  <a:pt x="2339568" y="138170"/>
                </a:cubicBezTo>
                <a:cubicBezTo>
                  <a:pt x="2335553" y="134972"/>
                  <a:pt x="2329518" y="131357"/>
                  <a:pt x="2321465" y="127327"/>
                </a:cubicBezTo>
                <a:cubicBezTo>
                  <a:pt x="2312613" y="122898"/>
                  <a:pt x="2305656" y="118688"/>
                  <a:pt x="2300595" y="114697"/>
                </a:cubicBezTo>
                <a:cubicBezTo>
                  <a:pt x="2295533" y="110706"/>
                  <a:pt x="2291874" y="106298"/>
                  <a:pt x="2289618" y="101472"/>
                </a:cubicBezTo>
                <a:cubicBezTo>
                  <a:pt x="2287362" y="96646"/>
                  <a:pt x="2286233" y="90913"/>
                  <a:pt x="2286233" y="84273"/>
                </a:cubicBezTo>
                <a:cubicBezTo>
                  <a:pt x="2286233" y="78124"/>
                  <a:pt x="2287782" y="72416"/>
                  <a:pt x="2290880" y="67150"/>
                </a:cubicBezTo>
                <a:cubicBezTo>
                  <a:pt x="2293977" y="61884"/>
                  <a:pt x="2298437" y="57684"/>
                  <a:pt x="2304260" y="54551"/>
                </a:cubicBezTo>
                <a:cubicBezTo>
                  <a:pt x="2310083" y="51419"/>
                  <a:pt x="2316860" y="49852"/>
                  <a:pt x="2324592" y="49852"/>
                </a:cubicBezTo>
                <a:close/>
                <a:moveTo>
                  <a:pt x="2114222" y="49852"/>
                </a:moveTo>
                <a:cubicBezTo>
                  <a:pt x="2137329" y="49852"/>
                  <a:pt x="2148882" y="62676"/>
                  <a:pt x="2148882" y="88323"/>
                </a:cubicBezTo>
                <a:lnTo>
                  <a:pt x="2148882" y="188611"/>
                </a:lnTo>
                <a:lnTo>
                  <a:pt x="2128959" y="188611"/>
                </a:lnTo>
                <a:lnTo>
                  <a:pt x="2128959" y="92384"/>
                </a:lnTo>
                <a:cubicBezTo>
                  <a:pt x="2128959" y="83568"/>
                  <a:pt x="2127701" y="77165"/>
                  <a:pt x="2125184" y="73174"/>
                </a:cubicBezTo>
                <a:cubicBezTo>
                  <a:pt x="2122667" y="69183"/>
                  <a:pt x="2118194" y="67187"/>
                  <a:pt x="2111763" y="67187"/>
                </a:cubicBezTo>
                <a:cubicBezTo>
                  <a:pt x="2103915" y="67187"/>
                  <a:pt x="2097445" y="70318"/>
                  <a:pt x="2092352" y="76578"/>
                </a:cubicBezTo>
                <a:cubicBezTo>
                  <a:pt x="2087260" y="82838"/>
                  <a:pt x="2084714" y="93238"/>
                  <a:pt x="2084714" y="107777"/>
                </a:cubicBezTo>
                <a:lnTo>
                  <a:pt x="2084714" y="188611"/>
                </a:lnTo>
                <a:lnTo>
                  <a:pt x="2064791" y="188611"/>
                </a:lnTo>
                <a:lnTo>
                  <a:pt x="2064791" y="52866"/>
                </a:lnTo>
                <a:lnTo>
                  <a:pt x="2084714" y="52866"/>
                </a:lnTo>
                <a:lnTo>
                  <a:pt x="2084714" y="66283"/>
                </a:lnTo>
                <a:cubicBezTo>
                  <a:pt x="2089541" y="55329"/>
                  <a:pt x="2099377" y="49852"/>
                  <a:pt x="2114222" y="49852"/>
                </a:cubicBezTo>
                <a:close/>
                <a:moveTo>
                  <a:pt x="1757631" y="49852"/>
                </a:moveTo>
                <a:cubicBezTo>
                  <a:pt x="1764341" y="49852"/>
                  <a:pt x="1770236" y="51324"/>
                  <a:pt x="1775316" y="54266"/>
                </a:cubicBezTo>
                <a:cubicBezTo>
                  <a:pt x="1780396" y="57208"/>
                  <a:pt x="1783596" y="61979"/>
                  <a:pt x="1784915" y="68578"/>
                </a:cubicBezTo>
                <a:lnTo>
                  <a:pt x="1784915" y="52866"/>
                </a:lnTo>
                <a:lnTo>
                  <a:pt x="1804098" y="52866"/>
                </a:lnTo>
                <a:lnTo>
                  <a:pt x="1804098" y="189839"/>
                </a:lnTo>
                <a:cubicBezTo>
                  <a:pt x="1804098" y="207252"/>
                  <a:pt x="1800439" y="220254"/>
                  <a:pt x="1793121" y="228844"/>
                </a:cubicBezTo>
                <a:cubicBezTo>
                  <a:pt x="1785802" y="237434"/>
                  <a:pt x="1774505" y="241729"/>
                  <a:pt x="1759230" y="241729"/>
                </a:cubicBezTo>
                <a:cubicBezTo>
                  <a:pt x="1745963" y="241729"/>
                  <a:pt x="1735990" y="238566"/>
                  <a:pt x="1729310" y="232240"/>
                </a:cubicBezTo>
                <a:cubicBezTo>
                  <a:pt x="1722629" y="225914"/>
                  <a:pt x="1719289" y="217243"/>
                  <a:pt x="1719289" y="206227"/>
                </a:cubicBezTo>
                <a:lnTo>
                  <a:pt x="1719289" y="202730"/>
                </a:lnTo>
                <a:lnTo>
                  <a:pt x="1739212" y="205048"/>
                </a:lnTo>
                <a:lnTo>
                  <a:pt x="1739212" y="209272"/>
                </a:lnTo>
                <a:cubicBezTo>
                  <a:pt x="1739401" y="213992"/>
                  <a:pt x="1741163" y="217753"/>
                  <a:pt x="1744501" y="220557"/>
                </a:cubicBezTo>
                <a:cubicBezTo>
                  <a:pt x="1747839" y="223361"/>
                  <a:pt x="1752748" y="224763"/>
                  <a:pt x="1759230" y="224763"/>
                </a:cubicBezTo>
                <a:cubicBezTo>
                  <a:pt x="1767814" y="224763"/>
                  <a:pt x="1774118" y="222382"/>
                  <a:pt x="1778141" y="217621"/>
                </a:cubicBezTo>
                <a:cubicBezTo>
                  <a:pt x="1782164" y="212859"/>
                  <a:pt x="1784176" y="205078"/>
                  <a:pt x="1784176" y="194276"/>
                </a:cubicBezTo>
                <a:lnTo>
                  <a:pt x="1784176" y="173270"/>
                </a:lnTo>
                <a:cubicBezTo>
                  <a:pt x="1783477" y="179022"/>
                  <a:pt x="1780445" y="183541"/>
                  <a:pt x="1775079" y="186825"/>
                </a:cubicBezTo>
                <a:cubicBezTo>
                  <a:pt x="1769714" y="190109"/>
                  <a:pt x="1763528" y="191751"/>
                  <a:pt x="1756522" y="191751"/>
                </a:cubicBezTo>
                <a:cubicBezTo>
                  <a:pt x="1741100" y="191751"/>
                  <a:pt x="1730280" y="185571"/>
                  <a:pt x="1724061" y="173213"/>
                </a:cubicBezTo>
                <a:cubicBezTo>
                  <a:pt x="1717842" y="160854"/>
                  <a:pt x="1714733" y="143692"/>
                  <a:pt x="1714733" y="121726"/>
                </a:cubicBezTo>
                <a:cubicBezTo>
                  <a:pt x="1714733" y="96323"/>
                  <a:pt x="1718411" y="77994"/>
                  <a:pt x="1725767" y="66737"/>
                </a:cubicBezTo>
                <a:cubicBezTo>
                  <a:pt x="1733123" y="55481"/>
                  <a:pt x="1743744" y="49852"/>
                  <a:pt x="1757631" y="49852"/>
                </a:cubicBezTo>
                <a:close/>
                <a:moveTo>
                  <a:pt x="1600692" y="49852"/>
                </a:moveTo>
                <a:cubicBezTo>
                  <a:pt x="1608105" y="49852"/>
                  <a:pt x="1614705" y="51398"/>
                  <a:pt x="1620492" y="54491"/>
                </a:cubicBezTo>
                <a:cubicBezTo>
                  <a:pt x="1626280" y="57583"/>
                  <a:pt x="1630926" y="61934"/>
                  <a:pt x="1634430" y="67542"/>
                </a:cubicBezTo>
                <a:cubicBezTo>
                  <a:pt x="1637934" y="73151"/>
                  <a:pt x="1640173" y="80435"/>
                  <a:pt x="1641146" y="89392"/>
                </a:cubicBezTo>
                <a:lnTo>
                  <a:pt x="1621484" y="91711"/>
                </a:lnTo>
                <a:cubicBezTo>
                  <a:pt x="1621163" y="86036"/>
                  <a:pt x="1620048" y="81459"/>
                  <a:pt x="1618140" y="77981"/>
                </a:cubicBezTo>
                <a:cubicBezTo>
                  <a:pt x="1616232" y="74503"/>
                  <a:pt x="1613665" y="71773"/>
                  <a:pt x="1610438" y="69791"/>
                </a:cubicBezTo>
                <a:cubicBezTo>
                  <a:pt x="1607211" y="67809"/>
                  <a:pt x="1603549" y="66818"/>
                  <a:pt x="1599454" y="66818"/>
                </a:cubicBezTo>
                <a:cubicBezTo>
                  <a:pt x="1594060" y="66818"/>
                  <a:pt x="1589762" y="68419"/>
                  <a:pt x="1586563" y="71620"/>
                </a:cubicBezTo>
                <a:cubicBezTo>
                  <a:pt x="1583363" y="74821"/>
                  <a:pt x="1581764" y="78874"/>
                  <a:pt x="1581764" y="83781"/>
                </a:cubicBezTo>
                <a:cubicBezTo>
                  <a:pt x="1581764" y="87662"/>
                  <a:pt x="1582800" y="91040"/>
                  <a:pt x="1584874" y="93915"/>
                </a:cubicBezTo>
                <a:cubicBezTo>
                  <a:pt x="1586947" y="96790"/>
                  <a:pt x="1589507" y="99244"/>
                  <a:pt x="1592553" y="101276"/>
                </a:cubicBezTo>
                <a:cubicBezTo>
                  <a:pt x="1595600" y="103308"/>
                  <a:pt x="1599003" y="105591"/>
                  <a:pt x="1602762" y="108126"/>
                </a:cubicBezTo>
                <a:cubicBezTo>
                  <a:pt x="1615753" y="114192"/>
                  <a:pt x="1624955" y="119400"/>
                  <a:pt x="1630370" y="123751"/>
                </a:cubicBezTo>
                <a:cubicBezTo>
                  <a:pt x="1635784" y="128103"/>
                  <a:pt x="1639667" y="132718"/>
                  <a:pt x="1642017" y="137598"/>
                </a:cubicBezTo>
                <a:cubicBezTo>
                  <a:pt x="1644367" y="142478"/>
                  <a:pt x="1645542" y="148233"/>
                  <a:pt x="1645542" y="154865"/>
                </a:cubicBezTo>
                <a:cubicBezTo>
                  <a:pt x="1645542" y="161177"/>
                  <a:pt x="1643946" y="167172"/>
                  <a:pt x="1640755" y="172853"/>
                </a:cubicBezTo>
                <a:cubicBezTo>
                  <a:pt x="1637564" y="178533"/>
                  <a:pt x="1632755" y="183103"/>
                  <a:pt x="1626328" y="186562"/>
                </a:cubicBezTo>
                <a:cubicBezTo>
                  <a:pt x="1619901" y="190021"/>
                  <a:pt x="1612098" y="191751"/>
                  <a:pt x="1602919" y="191751"/>
                </a:cubicBezTo>
                <a:cubicBezTo>
                  <a:pt x="1589760" y="191751"/>
                  <a:pt x="1579508" y="188183"/>
                  <a:pt x="1572163" y="181047"/>
                </a:cubicBezTo>
                <a:cubicBezTo>
                  <a:pt x="1564819" y="173912"/>
                  <a:pt x="1560453" y="164006"/>
                  <a:pt x="1559068" y="151330"/>
                </a:cubicBezTo>
                <a:lnTo>
                  <a:pt x="1578738" y="148288"/>
                </a:lnTo>
                <a:cubicBezTo>
                  <a:pt x="1579867" y="157341"/>
                  <a:pt x="1582599" y="164021"/>
                  <a:pt x="1586934" y="168326"/>
                </a:cubicBezTo>
                <a:cubicBezTo>
                  <a:pt x="1591269" y="172632"/>
                  <a:pt x="1596759" y="174784"/>
                  <a:pt x="1603404" y="174784"/>
                </a:cubicBezTo>
                <a:cubicBezTo>
                  <a:pt x="1607723" y="174784"/>
                  <a:pt x="1611541" y="173981"/>
                  <a:pt x="1614857" y="172375"/>
                </a:cubicBezTo>
                <a:cubicBezTo>
                  <a:pt x="1618174" y="170769"/>
                  <a:pt x="1620755" y="168478"/>
                  <a:pt x="1622602" y="165504"/>
                </a:cubicBezTo>
                <a:cubicBezTo>
                  <a:pt x="1624448" y="162529"/>
                  <a:pt x="1625371" y="159065"/>
                  <a:pt x="1625371" y="155112"/>
                </a:cubicBezTo>
                <a:cubicBezTo>
                  <a:pt x="1625371" y="152073"/>
                  <a:pt x="1624758" y="149288"/>
                  <a:pt x="1623531" y="146760"/>
                </a:cubicBezTo>
                <a:cubicBezTo>
                  <a:pt x="1622304" y="144231"/>
                  <a:pt x="1619683" y="141368"/>
                  <a:pt x="1615668" y="138170"/>
                </a:cubicBezTo>
                <a:cubicBezTo>
                  <a:pt x="1611653" y="134972"/>
                  <a:pt x="1605618" y="131357"/>
                  <a:pt x="1597564" y="127327"/>
                </a:cubicBezTo>
                <a:cubicBezTo>
                  <a:pt x="1588713" y="122898"/>
                  <a:pt x="1581756" y="118688"/>
                  <a:pt x="1576695" y="114697"/>
                </a:cubicBezTo>
                <a:cubicBezTo>
                  <a:pt x="1571633" y="110706"/>
                  <a:pt x="1567974" y="106298"/>
                  <a:pt x="1565718" y="101472"/>
                </a:cubicBezTo>
                <a:cubicBezTo>
                  <a:pt x="1563462" y="96646"/>
                  <a:pt x="1562333" y="90913"/>
                  <a:pt x="1562333" y="84273"/>
                </a:cubicBezTo>
                <a:cubicBezTo>
                  <a:pt x="1562333" y="78124"/>
                  <a:pt x="1563882" y="72416"/>
                  <a:pt x="1566979" y="67150"/>
                </a:cubicBezTo>
                <a:cubicBezTo>
                  <a:pt x="1570077" y="61884"/>
                  <a:pt x="1574537" y="57684"/>
                  <a:pt x="1580360" y="54551"/>
                </a:cubicBezTo>
                <a:cubicBezTo>
                  <a:pt x="1586183" y="51419"/>
                  <a:pt x="1592960" y="49852"/>
                  <a:pt x="1600692" y="49852"/>
                </a:cubicBezTo>
                <a:close/>
                <a:moveTo>
                  <a:pt x="1380797" y="49852"/>
                </a:moveTo>
                <a:cubicBezTo>
                  <a:pt x="1403904" y="49852"/>
                  <a:pt x="1415457" y="62676"/>
                  <a:pt x="1415457" y="88323"/>
                </a:cubicBezTo>
                <a:lnTo>
                  <a:pt x="1415457" y="188611"/>
                </a:lnTo>
                <a:lnTo>
                  <a:pt x="1395534" y="188611"/>
                </a:lnTo>
                <a:lnTo>
                  <a:pt x="1395534" y="92384"/>
                </a:lnTo>
                <a:cubicBezTo>
                  <a:pt x="1395534" y="83568"/>
                  <a:pt x="1394276" y="77165"/>
                  <a:pt x="1391759" y="73174"/>
                </a:cubicBezTo>
                <a:cubicBezTo>
                  <a:pt x="1389242" y="69183"/>
                  <a:pt x="1384769" y="67187"/>
                  <a:pt x="1378338" y="67187"/>
                </a:cubicBezTo>
                <a:cubicBezTo>
                  <a:pt x="1370490" y="67187"/>
                  <a:pt x="1364020" y="70318"/>
                  <a:pt x="1358927" y="76578"/>
                </a:cubicBezTo>
                <a:cubicBezTo>
                  <a:pt x="1353835" y="82838"/>
                  <a:pt x="1351289" y="93238"/>
                  <a:pt x="1351289" y="107777"/>
                </a:cubicBezTo>
                <a:lnTo>
                  <a:pt x="1351289" y="188611"/>
                </a:lnTo>
                <a:lnTo>
                  <a:pt x="1331366" y="188611"/>
                </a:lnTo>
                <a:lnTo>
                  <a:pt x="1331366" y="52866"/>
                </a:lnTo>
                <a:lnTo>
                  <a:pt x="1351289" y="52866"/>
                </a:lnTo>
                <a:lnTo>
                  <a:pt x="1351289" y="66283"/>
                </a:lnTo>
                <a:cubicBezTo>
                  <a:pt x="1356116" y="55329"/>
                  <a:pt x="1365951" y="49852"/>
                  <a:pt x="1380797" y="49852"/>
                </a:cubicBezTo>
                <a:close/>
                <a:moveTo>
                  <a:pt x="1202949" y="49852"/>
                </a:moveTo>
                <a:cubicBezTo>
                  <a:pt x="1209712" y="49852"/>
                  <a:pt x="1216381" y="52574"/>
                  <a:pt x="1222954" y="58017"/>
                </a:cubicBezTo>
                <a:lnTo>
                  <a:pt x="1215696" y="75065"/>
                </a:lnTo>
                <a:cubicBezTo>
                  <a:pt x="1211692" y="73639"/>
                  <a:pt x="1208863" y="72688"/>
                  <a:pt x="1207210" y="72211"/>
                </a:cubicBezTo>
                <a:cubicBezTo>
                  <a:pt x="1205557" y="71734"/>
                  <a:pt x="1203807" y="71496"/>
                  <a:pt x="1201961" y="71496"/>
                </a:cubicBezTo>
                <a:cubicBezTo>
                  <a:pt x="1187213" y="71496"/>
                  <a:pt x="1179839" y="88475"/>
                  <a:pt x="1179839" y="122432"/>
                </a:cubicBezTo>
                <a:lnTo>
                  <a:pt x="1179839" y="188611"/>
                </a:lnTo>
                <a:lnTo>
                  <a:pt x="1159916" y="188611"/>
                </a:lnTo>
                <a:lnTo>
                  <a:pt x="1159916" y="52866"/>
                </a:lnTo>
                <a:lnTo>
                  <a:pt x="1178607" y="52866"/>
                </a:lnTo>
                <a:lnTo>
                  <a:pt x="1178607" y="77608"/>
                </a:lnTo>
                <a:cubicBezTo>
                  <a:pt x="1181630" y="59104"/>
                  <a:pt x="1189744" y="49852"/>
                  <a:pt x="1202949" y="49852"/>
                </a:cubicBezTo>
                <a:close/>
                <a:moveTo>
                  <a:pt x="1092905" y="49852"/>
                </a:moveTo>
                <a:cubicBezTo>
                  <a:pt x="1107609" y="49852"/>
                  <a:pt x="1118649" y="54823"/>
                  <a:pt x="1126025" y="64763"/>
                </a:cubicBezTo>
                <a:cubicBezTo>
                  <a:pt x="1133401" y="74704"/>
                  <a:pt x="1137090" y="90399"/>
                  <a:pt x="1137090" y="111848"/>
                </a:cubicBezTo>
                <a:lnTo>
                  <a:pt x="1137090" y="125320"/>
                </a:lnTo>
                <a:lnTo>
                  <a:pt x="1068277" y="125320"/>
                </a:lnTo>
                <a:cubicBezTo>
                  <a:pt x="1068493" y="136568"/>
                  <a:pt x="1069605" y="145970"/>
                  <a:pt x="1071613" y="153525"/>
                </a:cubicBezTo>
                <a:cubicBezTo>
                  <a:pt x="1073620" y="161080"/>
                  <a:pt x="1076472" y="166430"/>
                  <a:pt x="1080168" y="169575"/>
                </a:cubicBezTo>
                <a:cubicBezTo>
                  <a:pt x="1083864" y="172720"/>
                  <a:pt x="1088727" y="174292"/>
                  <a:pt x="1094755" y="174292"/>
                </a:cubicBezTo>
                <a:cubicBezTo>
                  <a:pt x="1101574" y="174292"/>
                  <a:pt x="1106900" y="171800"/>
                  <a:pt x="1110734" y="166817"/>
                </a:cubicBezTo>
                <a:cubicBezTo>
                  <a:pt x="1114567" y="161834"/>
                  <a:pt x="1116943" y="153232"/>
                  <a:pt x="1117863" y="141011"/>
                </a:cubicBezTo>
                <a:lnTo>
                  <a:pt x="1136966" y="143783"/>
                </a:lnTo>
                <a:cubicBezTo>
                  <a:pt x="1134517" y="175762"/>
                  <a:pt x="1120406" y="191751"/>
                  <a:pt x="1094632" y="191751"/>
                </a:cubicBezTo>
                <a:cubicBezTo>
                  <a:pt x="1083405" y="191751"/>
                  <a:pt x="1074330" y="188927"/>
                  <a:pt x="1067409" y="183279"/>
                </a:cubicBezTo>
                <a:cubicBezTo>
                  <a:pt x="1060487" y="177632"/>
                  <a:pt x="1055519" y="169440"/>
                  <a:pt x="1052505" y="158705"/>
                </a:cubicBezTo>
                <a:cubicBezTo>
                  <a:pt x="1049490" y="147970"/>
                  <a:pt x="1047983" y="134494"/>
                  <a:pt x="1047983" y="118276"/>
                </a:cubicBezTo>
                <a:cubicBezTo>
                  <a:pt x="1047983" y="94837"/>
                  <a:pt x="1051797" y="77573"/>
                  <a:pt x="1059426" y="66485"/>
                </a:cubicBezTo>
                <a:cubicBezTo>
                  <a:pt x="1067055" y="55396"/>
                  <a:pt x="1078214" y="49852"/>
                  <a:pt x="1092905" y="49852"/>
                </a:cubicBezTo>
                <a:close/>
                <a:moveTo>
                  <a:pt x="1031498" y="49852"/>
                </a:moveTo>
                <a:cubicBezTo>
                  <a:pt x="1038262" y="49852"/>
                  <a:pt x="1044931" y="52574"/>
                  <a:pt x="1051504" y="58017"/>
                </a:cubicBezTo>
                <a:lnTo>
                  <a:pt x="1044246" y="75065"/>
                </a:lnTo>
                <a:cubicBezTo>
                  <a:pt x="1040242" y="73639"/>
                  <a:pt x="1037413" y="72688"/>
                  <a:pt x="1035760" y="72211"/>
                </a:cubicBezTo>
                <a:cubicBezTo>
                  <a:pt x="1034107" y="71734"/>
                  <a:pt x="1032357" y="71496"/>
                  <a:pt x="1030511" y="71496"/>
                </a:cubicBezTo>
                <a:cubicBezTo>
                  <a:pt x="1015763" y="71496"/>
                  <a:pt x="1008389" y="88475"/>
                  <a:pt x="1008389" y="122432"/>
                </a:cubicBezTo>
                <a:lnTo>
                  <a:pt x="1008389" y="188611"/>
                </a:lnTo>
                <a:lnTo>
                  <a:pt x="988466" y="188611"/>
                </a:lnTo>
                <a:lnTo>
                  <a:pt x="988466" y="52866"/>
                </a:lnTo>
                <a:lnTo>
                  <a:pt x="1007157" y="52866"/>
                </a:lnTo>
                <a:lnTo>
                  <a:pt x="1007157" y="77608"/>
                </a:lnTo>
                <a:cubicBezTo>
                  <a:pt x="1010180" y="59104"/>
                  <a:pt x="1018294" y="49852"/>
                  <a:pt x="1031498" y="49852"/>
                </a:cubicBezTo>
                <a:close/>
                <a:moveTo>
                  <a:pt x="921455" y="49852"/>
                </a:moveTo>
                <a:cubicBezTo>
                  <a:pt x="936159" y="49852"/>
                  <a:pt x="947199" y="54823"/>
                  <a:pt x="954575" y="64763"/>
                </a:cubicBezTo>
                <a:cubicBezTo>
                  <a:pt x="961951" y="74704"/>
                  <a:pt x="965639" y="90399"/>
                  <a:pt x="965639" y="111848"/>
                </a:cubicBezTo>
                <a:lnTo>
                  <a:pt x="965639" y="125320"/>
                </a:lnTo>
                <a:lnTo>
                  <a:pt x="896827" y="125320"/>
                </a:lnTo>
                <a:cubicBezTo>
                  <a:pt x="897043" y="136568"/>
                  <a:pt x="898155" y="145970"/>
                  <a:pt x="900163" y="153525"/>
                </a:cubicBezTo>
                <a:cubicBezTo>
                  <a:pt x="902170" y="161080"/>
                  <a:pt x="905022" y="166430"/>
                  <a:pt x="908718" y="169575"/>
                </a:cubicBezTo>
                <a:cubicBezTo>
                  <a:pt x="912414" y="172720"/>
                  <a:pt x="917277" y="174292"/>
                  <a:pt x="923305" y="174292"/>
                </a:cubicBezTo>
                <a:cubicBezTo>
                  <a:pt x="930124" y="174292"/>
                  <a:pt x="935451" y="171800"/>
                  <a:pt x="939284" y="166817"/>
                </a:cubicBezTo>
                <a:cubicBezTo>
                  <a:pt x="943117" y="161834"/>
                  <a:pt x="945493" y="153232"/>
                  <a:pt x="946413" y="141011"/>
                </a:cubicBezTo>
                <a:lnTo>
                  <a:pt x="965516" y="143783"/>
                </a:lnTo>
                <a:cubicBezTo>
                  <a:pt x="963067" y="175762"/>
                  <a:pt x="948956" y="191751"/>
                  <a:pt x="923182" y="191751"/>
                </a:cubicBezTo>
                <a:cubicBezTo>
                  <a:pt x="911955" y="191751"/>
                  <a:pt x="902880" y="188927"/>
                  <a:pt x="895959" y="183279"/>
                </a:cubicBezTo>
                <a:cubicBezTo>
                  <a:pt x="889037" y="177632"/>
                  <a:pt x="884069" y="169440"/>
                  <a:pt x="881055" y="158705"/>
                </a:cubicBezTo>
                <a:cubicBezTo>
                  <a:pt x="878040" y="147970"/>
                  <a:pt x="876533" y="134494"/>
                  <a:pt x="876533" y="118276"/>
                </a:cubicBezTo>
                <a:cubicBezTo>
                  <a:pt x="876533" y="94837"/>
                  <a:pt x="880347" y="77573"/>
                  <a:pt x="887976" y="66485"/>
                </a:cubicBezTo>
                <a:cubicBezTo>
                  <a:pt x="895605" y="55396"/>
                  <a:pt x="906764" y="49852"/>
                  <a:pt x="921455" y="49852"/>
                </a:cubicBezTo>
                <a:close/>
                <a:moveTo>
                  <a:pt x="704522" y="49852"/>
                </a:moveTo>
                <a:cubicBezTo>
                  <a:pt x="727628" y="49852"/>
                  <a:pt x="739182" y="62676"/>
                  <a:pt x="739182" y="88323"/>
                </a:cubicBezTo>
                <a:lnTo>
                  <a:pt x="739182" y="188611"/>
                </a:lnTo>
                <a:lnTo>
                  <a:pt x="719259" y="188611"/>
                </a:lnTo>
                <a:lnTo>
                  <a:pt x="719259" y="92384"/>
                </a:lnTo>
                <a:cubicBezTo>
                  <a:pt x="719259" y="83568"/>
                  <a:pt x="718001" y="77165"/>
                  <a:pt x="715484" y="73174"/>
                </a:cubicBezTo>
                <a:cubicBezTo>
                  <a:pt x="712967" y="69183"/>
                  <a:pt x="708494" y="67187"/>
                  <a:pt x="702063" y="67187"/>
                </a:cubicBezTo>
                <a:cubicBezTo>
                  <a:pt x="694215" y="67187"/>
                  <a:pt x="687744" y="70318"/>
                  <a:pt x="682652" y="76578"/>
                </a:cubicBezTo>
                <a:cubicBezTo>
                  <a:pt x="677560" y="82838"/>
                  <a:pt x="675014" y="93238"/>
                  <a:pt x="675014" y="107777"/>
                </a:cubicBezTo>
                <a:lnTo>
                  <a:pt x="675014" y="188611"/>
                </a:lnTo>
                <a:lnTo>
                  <a:pt x="655091" y="188611"/>
                </a:lnTo>
                <a:lnTo>
                  <a:pt x="655091" y="52866"/>
                </a:lnTo>
                <a:lnTo>
                  <a:pt x="675014" y="52866"/>
                </a:lnTo>
                <a:lnTo>
                  <a:pt x="675014" y="66283"/>
                </a:lnTo>
                <a:cubicBezTo>
                  <a:pt x="679841" y="55329"/>
                  <a:pt x="689677" y="49852"/>
                  <a:pt x="704522" y="49852"/>
                </a:cubicBezTo>
                <a:close/>
                <a:moveTo>
                  <a:pt x="354740" y="49852"/>
                </a:moveTo>
                <a:cubicBezTo>
                  <a:pt x="367694" y="49852"/>
                  <a:pt x="377017" y="53721"/>
                  <a:pt x="382711" y="61459"/>
                </a:cubicBezTo>
                <a:cubicBezTo>
                  <a:pt x="388405" y="69197"/>
                  <a:pt x="391252" y="80983"/>
                  <a:pt x="391252" y="96819"/>
                </a:cubicBezTo>
                <a:lnTo>
                  <a:pt x="391252" y="151496"/>
                </a:lnTo>
                <a:cubicBezTo>
                  <a:pt x="391252" y="157383"/>
                  <a:pt x="391426" y="161851"/>
                  <a:pt x="391773" y="164901"/>
                </a:cubicBezTo>
                <a:cubicBezTo>
                  <a:pt x="392120" y="167952"/>
                  <a:pt x="392767" y="170897"/>
                  <a:pt x="393714" y="173737"/>
                </a:cubicBezTo>
                <a:cubicBezTo>
                  <a:pt x="394660" y="176576"/>
                  <a:pt x="396343" y="181535"/>
                  <a:pt x="398763" y="188611"/>
                </a:cubicBezTo>
                <a:lnTo>
                  <a:pt x="379311" y="188611"/>
                </a:lnTo>
                <a:cubicBezTo>
                  <a:pt x="376578" y="183476"/>
                  <a:pt x="375151" y="178976"/>
                  <a:pt x="375030" y="175112"/>
                </a:cubicBezTo>
                <a:cubicBezTo>
                  <a:pt x="373780" y="180261"/>
                  <a:pt x="370629" y="184321"/>
                  <a:pt x="365574" y="187293"/>
                </a:cubicBezTo>
                <a:cubicBezTo>
                  <a:pt x="360520" y="190265"/>
                  <a:pt x="354693" y="191751"/>
                  <a:pt x="348092" y="191751"/>
                </a:cubicBezTo>
                <a:cubicBezTo>
                  <a:pt x="341093" y="191751"/>
                  <a:pt x="334949" y="190105"/>
                  <a:pt x="329661" y="186815"/>
                </a:cubicBezTo>
                <a:cubicBezTo>
                  <a:pt x="324373" y="183525"/>
                  <a:pt x="320346" y="179046"/>
                  <a:pt x="317579" y="173380"/>
                </a:cubicBezTo>
                <a:cubicBezTo>
                  <a:pt x="314811" y="167713"/>
                  <a:pt x="313428" y="161334"/>
                  <a:pt x="313428" y="154241"/>
                </a:cubicBezTo>
                <a:cubicBezTo>
                  <a:pt x="313428" y="146505"/>
                  <a:pt x="314634" y="140049"/>
                  <a:pt x="317046" y="134873"/>
                </a:cubicBezTo>
                <a:cubicBezTo>
                  <a:pt x="319458" y="129696"/>
                  <a:pt x="323275" y="125301"/>
                  <a:pt x="328498" y="121688"/>
                </a:cubicBezTo>
                <a:cubicBezTo>
                  <a:pt x="333720" y="118075"/>
                  <a:pt x="340634" y="114792"/>
                  <a:pt x="349240" y="111839"/>
                </a:cubicBezTo>
                <a:cubicBezTo>
                  <a:pt x="361231" y="107734"/>
                  <a:pt x="368799" y="104621"/>
                  <a:pt x="371945" y="102501"/>
                </a:cubicBezTo>
                <a:lnTo>
                  <a:pt x="371945" y="97190"/>
                </a:lnTo>
                <a:cubicBezTo>
                  <a:pt x="371945" y="90661"/>
                  <a:pt x="371525" y="85216"/>
                  <a:pt x="370684" y="80855"/>
                </a:cubicBezTo>
                <a:cubicBezTo>
                  <a:pt x="369843" y="76494"/>
                  <a:pt x="368184" y="73023"/>
                  <a:pt x="365708" y="70442"/>
                </a:cubicBezTo>
                <a:cubicBezTo>
                  <a:pt x="363232" y="67862"/>
                  <a:pt x="359577" y="66571"/>
                  <a:pt x="354746" y="66571"/>
                </a:cubicBezTo>
                <a:cubicBezTo>
                  <a:pt x="348426" y="66571"/>
                  <a:pt x="343693" y="68414"/>
                  <a:pt x="340547" y="72099"/>
                </a:cubicBezTo>
                <a:cubicBezTo>
                  <a:pt x="337400" y="75785"/>
                  <a:pt x="335310" y="82475"/>
                  <a:pt x="334277" y="92171"/>
                </a:cubicBezTo>
                <a:lnTo>
                  <a:pt x="315274" y="89730"/>
                </a:lnTo>
                <a:cubicBezTo>
                  <a:pt x="316570" y="76126"/>
                  <a:pt x="320555" y="66079"/>
                  <a:pt x="327226" y="59588"/>
                </a:cubicBezTo>
                <a:cubicBezTo>
                  <a:pt x="333898" y="53098"/>
                  <a:pt x="343069" y="49852"/>
                  <a:pt x="354740" y="49852"/>
                </a:cubicBezTo>
                <a:close/>
                <a:moveTo>
                  <a:pt x="183290" y="49852"/>
                </a:moveTo>
                <a:cubicBezTo>
                  <a:pt x="196243" y="49852"/>
                  <a:pt x="205567" y="53721"/>
                  <a:pt x="211261" y="61459"/>
                </a:cubicBezTo>
                <a:cubicBezTo>
                  <a:pt x="216955" y="69197"/>
                  <a:pt x="219802" y="80983"/>
                  <a:pt x="219802" y="96819"/>
                </a:cubicBezTo>
                <a:lnTo>
                  <a:pt x="219802" y="151496"/>
                </a:lnTo>
                <a:cubicBezTo>
                  <a:pt x="219802" y="157383"/>
                  <a:pt x="219976" y="161851"/>
                  <a:pt x="220323" y="164901"/>
                </a:cubicBezTo>
                <a:cubicBezTo>
                  <a:pt x="220671" y="167952"/>
                  <a:pt x="221317" y="170897"/>
                  <a:pt x="222264" y="173737"/>
                </a:cubicBezTo>
                <a:cubicBezTo>
                  <a:pt x="223210" y="176576"/>
                  <a:pt x="224893" y="181535"/>
                  <a:pt x="227313" y="188611"/>
                </a:cubicBezTo>
                <a:lnTo>
                  <a:pt x="207861" y="188611"/>
                </a:lnTo>
                <a:cubicBezTo>
                  <a:pt x="205128" y="183476"/>
                  <a:pt x="203701" y="178976"/>
                  <a:pt x="203580" y="175112"/>
                </a:cubicBezTo>
                <a:cubicBezTo>
                  <a:pt x="202330" y="180261"/>
                  <a:pt x="199179" y="184321"/>
                  <a:pt x="194124" y="187293"/>
                </a:cubicBezTo>
                <a:cubicBezTo>
                  <a:pt x="189070" y="190265"/>
                  <a:pt x="183243" y="191751"/>
                  <a:pt x="176642" y="191751"/>
                </a:cubicBezTo>
                <a:cubicBezTo>
                  <a:pt x="169643" y="191751"/>
                  <a:pt x="163499" y="190105"/>
                  <a:pt x="158211" y="186815"/>
                </a:cubicBezTo>
                <a:cubicBezTo>
                  <a:pt x="152924" y="183525"/>
                  <a:pt x="148896" y="179046"/>
                  <a:pt x="146129" y="173380"/>
                </a:cubicBezTo>
                <a:cubicBezTo>
                  <a:pt x="143362" y="167713"/>
                  <a:pt x="141978" y="161334"/>
                  <a:pt x="141978" y="154241"/>
                </a:cubicBezTo>
                <a:cubicBezTo>
                  <a:pt x="141978" y="146505"/>
                  <a:pt x="143184" y="140049"/>
                  <a:pt x="145596" y="134873"/>
                </a:cubicBezTo>
                <a:cubicBezTo>
                  <a:pt x="148008" y="129696"/>
                  <a:pt x="151825" y="125301"/>
                  <a:pt x="157048" y="121688"/>
                </a:cubicBezTo>
                <a:cubicBezTo>
                  <a:pt x="162270" y="118075"/>
                  <a:pt x="169184" y="114792"/>
                  <a:pt x="177790" y="111839"/>
                </a:cubicBezTo>
                <a:cubicBezTo>
                  <a:pt x="189781" y="107734"/>
                  <a:pt x="197349" y="104621"/>
                  <a:pt x="200495" y="102501"/>
                </a:cubicBezTo>
                <a:lnTo>
                  <a:pt x="200495" y="97190"/>
                </a:lnTo>
                <a:cubicBezTo>
                  <a:pt x="200495" y="90661"/>
                  <a:pt x="200075" y="85216"/>
                  <a:pt x="199234" y="80855"/>
                </a:cubicBezTo>
                <a:cubicBezTo>
                  <a:pt x="198393" y="76494"/>
                  <a:pt x="196734" y="73023"/>
                  <a:pt x="194258" y="70442"/>
                </a:cubicBezTo>
                <a:cubicBezTo>
                  <a:pt x="191782" y="67862"/>
                  <a:pt x="188128" y="66571"/>
                  <a:pt x="183296" y="66571"/>
                </a:cubicBezTo>
                <a:cubicBezTo>
                  <a:pt x="176977" y="66571"/>
                  <a:pt x="172244" y="68414"/>
                  <a:pt x="169097" y="72099"/>
                </a:cubicBezTo>
                <a:cubicBezTo>
                  <a:pt x="165951" y="75785"/>
                  <a:pt x="163861" y="82475"/>
                  <a:pt x="162827" y="92171"/>
                </a:cubicBezTo>
                <a:lnTo>
                  <a:pt x="143824" y="89730"/>
                </a:lnTo>
                <a:cubicBezTo>
                  <a:pt x="145120" y="76126"/>
                  <a:pt x="149104" y="66079"/>
                  <a:pt x="155776" y="59588"/>
                </a:cubicBezTo>
                <a:cubicBezTo>
                  <a:pt x="162448" y="53098"/>
                  <a:pt x="171619" y="49852"/>
                  <a:pt x="183290" y="49852"/>
                </a:cubicBezTo>
                <a:close/>
                <a:moveTo>
                  <a:pt x="21646" y="22689"/>
                </a:moveTo>
                <a:lnTo>
                  <a:pt x="21646" y="169059"/>
                </a:lnTo>
                <a:lnTo>
                  <a:pt x="42168" y="169059"/>
                </a:lnTo>
                <a:cubicBezTo>
                  <a:pt x="54850" y="169059"/>
                  <a:pt x="64582" y="166475"/>
                  <a:pt x="71365" y="161306"/>
                </a:cubicBezTo>
                <a:cubicBezTo>
                  <a:pt x="78148" y="156137"/>
                  <a:pt x="82976" y="147888"/>
                  <a:pt x="85851" y="136559"/>
                </a:cubicBezTo>
                <a:cubicBezTo>
                  <a:pt x="88725" y="125230"/>
                  <a:pt x="90163" y="109781"/>
                  <a:pt x="90163" y="90212"/>
                </a:cubicBezTo>
                <a:cubicBezTo>
                  <a:pt x="90163" y="74913"/>
                  <a:pt x="88737" y="62377"/>
                  <a:pt x="85886" y="52604"/>
                </a:cubicBezTo>
                <a:cubicBezTo>
                  <a:pt x="83035" y="42831"/>
                  <a:pt x="78159" y="35402"/>
                  <a:pt x="71257" y="30317"/>
                </a:cubicBezTo>
                <a:cubicBezTo>
                  <a:pt x="64355" y="25232"/>
                  <a:pt x="54741" y="22689"/>
                  <a:pt x="42415" y="22689"/>
                </a:cubicBezTo>
                <a:close/>
                <a:moveTo>
                  <a:pt x="5787804" y="10924"/>
                </a:moveTo>
                <a:lnTo>
                  <a:pt x="5787804" y="52866"/>
                </a:lnTo>
                <a:lnTo>
                  <a:pt x="5806557" y="52866"/>
                </a:lnTo>
                <a:lnTo>
                  <a:pt x="5806557" y="68724"/>
                </a:lnTo>
                <a:lnTo>
                  <a:pt x="5787804" y="68724"/>
                </a:lnTo>
                <a:lnTo>
                  <a:pt x="5787804" y="154883"/>
                </a:lnTo>
                <a:cubicBezTo>
                  <a:pt x="5787804" y="160341"/>
                  <a:pt x="5788070" y="164392"/>
                  <a:pt x="5788603" y="167034"/>
                </a:cubicBezTo>
                <a:cubicBezTo>
                  <a:pt x="5789136" y="169676"/>
                  <a:pt x="5789917" y="171485"/>
                  <a:pt x="5790945" y="172460"/>
                </a:cubicBezTo>
                <a:cubicBezTo>
                  <a:pt x="5791973" y="173435"/>
                  <a:pt x="5793480" y="173923"/>
                  <a:pt x="5795464" y="173923"/>
                </a:cubicBezTo>
                <a:cubicBezTo>
                  <a:pt x="5797537" y="173923"/>
                  <a:pt x="5799721" y="173731"/>
                  <a:pt x="5802016" y="173346"/>
                </a:cubicBezTo>
                <a:cubicBezTo>
                  <a:pt x="5804312" y="172962"/>
                  <a:pt x="5806798" y="172702"/>
                  <a:pt x="5809475" y="172567"/>
                </a:cubicBezTo>
                <a:lnTo>
                  <a:pt x="5811706" y="189659"/>
                </a:lnTo>
                <a:cubicBezTo>
                  <a:pt x="5804213" y="191053"/>
                  <a:pt x="5798505" y="191751"/>
                  <a:pt x="5794581" y="191751"/>
                </a:cubicBezTo>
                <a:cubicBezTo>
                  <a:pt x="5785523" y="191751"/>
                  <a:pt x="5778808" y="189193"/>
                  <a:pt x="5774437" y="184078"/>
                </a:cubicBezTo>
                <a:cubicBezTo>
                  <a:pt x="5770066" y="178963"/>
                  <a:pt x="5767881" y="170708"/>
                  <a:pt x="5767881" y="159313"/>
                </a:cubicBezTo>
                <a:lnTo>
                  <a:pt x="5767881" y="68724"/>
                </a:lnTo>
                <a:lnTo>
                  <a:pt x="5753440" y="68724"/>
                </a:lnTo>
                <a:lnTo>
                  <a:pt x="5753440" y="52866"/>
                </a:lnTo>
                <a:lnTo>
                  <a:pt x="5767881" y="52866"/>
                </a:lnTo>
                <a:lnTo>
                  <a:pt x="5767881" y="21384"/>
                </a:lnTo>
                <a:close/>
                <a:moveTo>
                  <a:pt x="5635404" y="10924"/>
                </a:moveTo>
                <a:lnTo>
                  <a:pt x="5635404" y="52866"/>
                </a:lnTo>
                <a:lnTo>
                  <a:pt x="5654157" y="52866"/>
                </a:lnTo>
                <a:lnTo>
                  <a:pt x="5654157" y="68724"/>
                </a:lnTo>
                <a:lnTo>
                  <a:pt x="5635404" y="68724"/>
                </a:lnTo>
                <a:lnTo>
                  <a:pt x="5635404" y="154883"/>
                </a:lnTo>
                <a:cubicBezTo>
                  <a:pt x="5635404" y="160341"/>
                  <a:pt x="5635670" y="164392"/>
                  <a:pt x="5636203" y="167034"/>
                </a:cubicBezTo>
                <a:cubicBezTo>
                  <a:pt x="5636736" y="169676"/>
                  <a:pt x="5637517" y="171485"/>
                  <a:pt x="5638545" y="172460"/>
                </a:cubicBezTo>
                <a:cubicBezTo>
                  <a:pt x="5639573" y="173435"/>
                  <a:pt x="5641079" y="173923"/>
                  <a:pt x="5643064" y="173923"/>
                </a:cubicBezTo>
                <a:cubicBezTo>
                  <a:pt x="5645137" y="173923"/>
                  <a:pt x="5647321" y="173731"/>
                  <a:pt x="5649616" y="173346"/>
                </a:cubicBezTo>
                <a:cubicBezTo>
                  <a:pt x="5651911" y="172962"/>
                  <a:pt x="5654398" y="172702"/>
                  <a:pt x="5657075" y="172567"/>
                </a:cubicBezTo>
                <a:lnTo>
                  <a:pt x="5659306" y="189659"/>
                </a:lnTo>
                <a:cubicBezTo>
                  <a:pt x="5651813" y="191053"/>
                  <a:pt x="5646105" y="191751"/>
                  <a:pt x="5642181" y="191751"/>
                </a:cubicBezTo>
                <a:cubicBezTo>
                  <a:pt x="5633123" y="191751"/>
                  <a:pt x="5626408" y="189193"/>
                  <a:pt x="5622037" y="184078"/>
                </a:cubicBezTo>
                <a:cubicBezTo>
                  <a:pt x="5617666" y="178963"/>
                  <a:pt x="5615481" y="170708"/>
                  <a:pt x="5615481" y="159313"/>
                </a:cubicBezTo>
                <a:lnTo>
                  <a:pt x="5615481" y="68724"/>
                </a:lnTo>
                <a:lnTo>
                  <a:pt x="5601040" y="68724"/>
                </a:lnTo>
                <a:lnTo>
                  <a:pt x="5601040" y="52866"/>
                </a:lnTo>
                <a:lnTo>
                  <a:pt x="5615481" y="52866"/>
                </a:lnTo>
                <a:lnTo>
                  <a:pt x="5615481" y="21384"/>
                </a:lnTo>
                <a:close/>
                <a:moveTo>
                  <a:pt x="2577879" y="10924"/>
                </a:moveTo>
                <a:lnTo>
                  <a:pt x="2577879" y="52866"/>
                </a:lnTo>
                <a:lnTo>
                  <a:pt x="2596633" y="52866"/>
                </a:lnTo>
                <a:lnTo>
                  <a:pt x="2596633" y="68724"/>
                </a:lnTo>
                <a:lnTo>
                  <a:pt x="2577879" y="68724"/>
                </a:lnTo>
                <a:lnTo>
                  <a:pt x="2577879" y="154883"/>
                </a:lnTo>
                <a:cubicBezTo>
                  <a:pt x="2577879" y="160341"/>
                  <a:pt x="2578146" y="164392"/>
                  <a:pt x="2578679" y="167034"/>
                </a:cubicBezTo>
                <a:cubicBezTo>
                  <a:pt x="2579212" y="169676"/>
                  <a:pt x="2579992" y="171485"/>
                  <a:pt x="2581020" y="172460"/>
                </a:cubicBezTo>
                <a:cubicBezTo>
                  <a:pt x="2582048" y="173435"/>
                  <a:pt x="2583555" y="173923"/>
                  <a:pt x="2585539" y="173923"/>
                </a:cubicBezTo>
                <a:cubicBezTo>
                  <a:pt x="2587612" y="173923"/>
                  <a:pt x="2589797" y="173731"/>
                  <a:pt x="2592092" y="173346"/>
                </a:cubicBezTo>
                <a:cubicBezTo>
                  <a:pt x="2594386" y="172962"/>
                  <a:pt x="2596873" y="172702"/>
                  <a:pt x="2599550" y="172567"/>
                </a:cubicBezTo>
                <a:lnTo>
                  <a:pt x="2601781" y="189659"/>
                </a:lnTo>
                <a:cubicBezTo>
                  <a:pt x="2594289" y="191053"/>
                  <a:pt x="2588580" y="191751"/>
                  <a:pt x="2584656" y="191751"/>
                </a:cubicBezTo>
                <a:cubicBezTo>
                  <a:pt x="2575598" y="191751"/>
                  <a:pt x="2568883" y="189193"/>
                  <a:pt x="2564512" y="184078"/>
                </a:cubicBezTo>
                <a:cubicBezTo>
                  <a:pt x="2560142" y="178963"/>
                  <a:pt x="2557956" y="170708"/>
                  <a:pt x="2557956" y="159313"/>
                </a:cubicBezTo>
                <a:lnTo>
                  <a:pt x="2557956" y="68724"/>
                </a:lnTo>
                <a:lnTo>
                  <a:pt x="2543515" y="68724"/>
                </a:lnTo>
                <a:lnTo>
                  <a:pt x="2543515" y="52866"/>
                </a:lnTo>
                <a:lnTo>
                  <a:pt x="2557956" y="52866"/>
                </a:lnTo>
                <a:lnTo>
                  <a:pt x="2557956" y="21384"/>
                </a:lnTo>
                <a:close/>
                <a:moveTo>
                  <a:pt x="1853979" y="10924"/>
                </a:moveTo>
                <a:lnTo>
                  <a:pt x="1853979" y="52866"/>
                </a:lnTo>
                <a:lnTo>
                  <a:pt x="1872733" y="52866"/>
                </a:lnTo>
                <a:lnTo>
                  <a:pt x="1872733" y="68724"/>
                </a:lnTo>
                <a:lnTo>
                  <a:pt x="1853979" y="68724"/>
                </a:lnTo>
                <a:lnTo>
                  <a:pt x="1853979" y="154883"/>
                </a:lnTo>
                <a:cubicBezTo>
                  <a:pt x="1853979" y="160341"/>
                  <a:pt x="1854246" y="164392"/>
                  <a:pt x="1854779" y="167034"/>
                </a:cubicBezTo>
                <a:cubicBezTo>
                  <a:pt x="1855312" y="169676"/>
                  <a:pt x="1856092" y="171485"/>
                  <a:pt x="1857120" y="172460"/>
                </a:cubicBezTo>
                <a:cubicBezTo>
                  <a:pt x="1858149" y="173435"/>
                  <a:pt x="1859655" y="173923"/>
                  <a:pt x="1861639" y="173923"/>
                </a:cubicBezTo>
                <a:cubicBezTo>
                  <a:pt x="1863713" y="173923"/>
                  <a:pt x="1865897" y="173731"/>
                  <a:pt x="1868192" y="173346"/>
                </a:cubicBezTo>
                <a:cubicBezTo>
                  <a:pt x="1870487" y="172962"/>
                  <a:pt x="1872973" y="172702"/>
                  <a:pt x="1875650" y="172567"/>
                </a:cubicBezTo>
                <a:lnTo>
                  <a:pt x="1877881" y="189659"/>
                </a:lnTo>
                <a:cubicBezTo>
                  <a:pt x="1870389" y="191053"/>
                  <a:pt x="1864680" y="191751"/>
                  <a:pt x="1860756" y="191751"/>
                </a:cubicBezTo>
                <a:cubicBezTo>
                  <a:pt x="1851698" y="191751"/>
                  <a:pt x="1844983" y="189193"/>
                  <a:pt x="1840612" y="184078"/>
                </a:cubicBezTo>
                <a:cubicBezTo>
                  <a:pt x="1836241" y="178963"/>
                  <a:pt x="1834056" y="170708"/>
                  <a:pt x="1834056" y="159313"/>
                </a:cubicBezTo>
                <a:lnTo>
                  <a:pt x="1834056" y="68724"/>
                </a:lnTo>
                <a:lnTo>
                  <a:pt x="1819615" y="68724"/>
                </a:lnTo>
                <a:lnTo>
                  <a:pt x="1819615" y="52866"/>
                </a:lnTo>
                <a:lnTo>
                  <a:pt x="1834056" y="52866"/>
                </a:lnTo>
                <a:lnTo>
                  <a:pt x="1834056" y="21384"/>
                </a:lnTo>
                <a:close/>
                <a:moveTo>
                  <a:pt x="272829" y="10924"/>
                </a:moveTo>
                <a:lnTo>
                  <a:pt x="272829" y="52866"/>
                </a:lnTo>
                <a:lnTo>
                  <a:pt x="291583" y="52866"/>
                </a:lnTo>
                <a:lnTo>
                  <a:pt x="291583" y="68724"/>
                </a:lnTo>
                <a:lnTo>
                  <a:pt x="272829" y="68724"/>
                </a:lnTo>
                <a:lnTo>
                  <a:pt x="272829" y="154883"/>
                </a:lnTo>
                <a:cubicBezTo>
                  <a:pt x="272829" y="160341"/>
                  <a:pt x="273096" y="164392"/>
                  <a:pt x="273629" y="167034"/>
                </a:cubicBezTo>
                <a:cubicBezTo>
                  <a:pt x="274162" y="169676"/>
                  <a:pt x="274942" y="171485"/>
                  <a:pt x="275970" y="172460"/>
                </a:cubicBezTo>
                <a:cubicBezTo>
                  <a:pt x="276999" y="173435"/>
                  <a:pt x="278505" y="173923"/>
                  <a:pt x="280489" y="173923"/>
                </a:cubicBezTo>
                <a:cubicBezTo>
                  <a:pt x="282562" y="173923"/>
                  <a:pt x="284747" y="173731"/>
                  <a:pt x="287042" y="173346"/>
                </a:cubicBezTo>
                <a:cubicBezTo>
                  <a:pt x="289336" y="172962"/>
                  <a:pt x="291823" y="172702"/>
                  <a:pt x="294500" y="172567"/>
                </a:cubicBezTo>
                <a:lnTo>
                  <a:pt x="296731" y="189659"/>
                </a:lnTo>
                <a:cubicBezTo>
                  <a:pt x="289239" y="191053"/>
                  <a:pt x="283530" y="191751"/>
                  <a:pt x="279606" y="191751"/>
                </a:cubicBezTo>
                <a:cubicBezTo>
                  <a:pt x="270548" y="191751"/>
                  <a:pt x="263833" y="189193"/>
                  <a:pt x="259462" y="184078"/>
                </a:cubicBezTo>
                <a:cubicBezTo>
                  <a:pt x="255091" y="178963"/>
                  <a:pt x="252906" y="170708"/>
                  <a:pt x="252906" y="159313"/>
                </a:cubicBezTo>
                <a:lnTo>
                  <a:pt x="252906" y="68724"/>
                </a:lnTo>
                <a:lnTo>
                  <a:pt x="238465" y="68724"/>
                </a:lnTo>
                <a:lnTo>
                  <a:pt x="238465" y="52866"/>
                </a:lnTo>
                <a:lnTo>
                  <a:pt x="252906" y="52866"/>
                </a:lnTo>
                <a:lnTo>
                  <a:pt x="252906" y="21384"/>
                </a:lnTo>
                <a:close/>
                <a:moveTo>
                  <a:pt x="5569990" y="3139"/>
                </a:moveTo>
                <a:lnTo>
                  <a:pt x="5589913" y="3139"/>
                </a:lnTo>
                <a:lnTo>
                  <a:pt x="5589913" y="188611"/>
                </a:lnTo>
                <a:lnTo>
                  <a:pt x="5569990" y="188611"/>
                </a:lnTo>
                <a:close/>
                <a:moveTo>
                  <a:pt x="4827041" y="3139"/>
                </a:moveTo>
                <a:lnTo>
                  <a:pt x="4846964" y="3139"/>
                </a:lnTo>
                <a:lnTo>
                  <a:pt x="4846964" y="67962"/>
                </a:lnTo>
                <a:cubicBezTo>
                  <a:pt x="4851491" y="55889"/>
                  <a:pt x="4860790" y="49852"/>
                  <a:pt x="4874861" y="49852"/>
                </a:cubicBezTo>
                <a:cubicBezTo>
                  <a:pt x="4888895" y="49852"/>
                  <a:pt x="4899368" y="55638"/>
                  <a:pt x="4906280" y="67211"/>
                </a:cubicBezTo>
                <a:cubicBezTo>
                  <a:pt x="4913193" y="78783"/>
                  <a:pt x="4916650" y="95805"/>
                  <a:pt x="4916650" y="118276"/>
                </a:cubicBezTo>
                <a:cubicBezTo>
                  <a:pt x="4916650" y="142547"/>
                  <a:pt x="4913378" y="160861"/>
                  <a:pt x="4906836" y="173217"/>
                </a:cubicBezTo>
                <a:cubicBezTo>
                  <a:pt x="4900294" y="185573"/>
                  <a:pt x="4889430" y="191751"/>
                  <a:pt x="4874245" y="191751"/>
                </a:cubicBezTo>
                <a:cubicBezTo>
                  <a:pt x="4859851" y="191751"/>
                  <a:pt x="4850757" y="185796"/>
                  <a:pt x="4846964" y="173886"/>
                </a:cubicBezTo>
                <a:lnTo>
                  <a:pt x="4846964" y="188611"/>
                </a:lnTo>
                <a:lnTo>
                  <a:pt x="4827041" y="188611"/>
                </a:lnTo>
                <a:close/>
                <a:moveTo>
                  <a:pt x="4617491" y="3139"/>
                </a:moveTo>
                <a:lnTo>
                  <a:pt x="4637414" y="3139"/>
                </a:lnTo>
                <a:lnTo>
                  <a:pt x="4637414" y="107518"/>
                </a:lnTo>
                <a:lnTo>
                  <a:pt x="4677058" y="52866"/>
                </a:lnTo>
                <a:lnTo>
                  <a:pt x="4697797" y="52866"/>
                </a:lnTo>
                <a:lnTo>
                  <a:pt x="4658985" y="102160"/>
                </a:lnTo>
                <a:lnTo>
                  <a:pt x="4701123" y="188611"/>
                </a:lnTo>
                <a:lnTo>
                  <a:pt x="4680505" y="188611"/>
                </a:lnTo>
                <a:lnTo>
                  <a:pt x="4646080" y="115992"/>
                </a:lnTo>
                <a:lnTo>
                  <a:pt x="4637414" y="128740"/>
                </a:lnTo>
                <a:lnTo>
                  <a:pt x="4637414" y="188611"/>
                </a:lnTo>
                <a:lnTo>
                  <a:pt x="4617491" y="188611"/>
                </a:lnTo>
                <a:close/>
                <a:moveTo>
                  <a:pt x="4194251" y="3139"/>
                </a:moveTo>
                <a:lnTo>
                  <a:pt x="4214174" y="3139"/>
                </a:lnTo>
                <a:lnTo>
                  <a:pt x="4214174" y="188611"/>
                </a:lnTo>
                <a:lnTo>
                  <a:pt x="4194251" y="188611"/>
                </a:lnTo>
                <a:lnTo>
                  <a:pt x="4194251" y="173886"/>
                </a:lnTo>
                <a:cubicBezTo>
                  <a:pt x="4190760" y="185796"/>
                  <a:pt x="4181623" y="191751"/>
                  <a:pt x="4166841" y="191751"/>
                </a:cubicBezTo>
                <a:cubicBezTo>
                  <a:pt x="4152555" y="191751"/>
                  <a:pt x="4141937" y="185853"/>
                  <a:pt x="4134986" y="174058"/>
                </a:cubicBezTo>
                <a:cubicBezTo>
                  <a:pt x="4128034" y="162264"/>
                  <a:pt x="4124558" y="144286"/>
                  <a:pt x="4124558" y="120125"/>
                </a:cubicBezTo>
                <a:cubicBezTo>
                  <a:pt x="4124558" y="97012"/>
                  <a:pt x="4128108" y="79522"/>
                  <a:pt x="4135208" y="67654"/>
                </a:cubicBezTo>
                <a:cubicBezTo>
                  <a:pt x="4142307" y="55786"/>
                  <a:pt x="4152605" y="49852"/>
                  <a:pt x="4166103" y="49852"/>
                </a:cubicBezTo>
                <a:cubicBezTo>
                  <a:pt x="4173683" y="49852"/>
                  <a:pt x="4179994" y="51444"/>
                  <a:pt x="4185032" y="54629"/>
                </a:cubicBezTo>
                <a:cubicBezTo>
                  <a:pt x="4190070" y="57813"/>
                  <a:pt x="4193143" y="62258"/>
                  <a:pt x="4194251" y="67962"/>
                </a:cubicBezTo>
                <a:close/>
                <a:moveTo>
                  <a:pt x="4084091" y="3139"/>
                </a:moveTo>
                <a:lnTo>
                  <a:pt x="4103890" y="3139"/>
                </a:lnTo>
                <a:lnTo>
                  <a:pt x="4103890" y="30639"/>
                </a:lnTo>
                <a:lnTo>
                  <a:pt x="4084091" y="30639"/>
                </a:lnTo>
                <a:close/>
                <a:moveTo>
                  <a:pt x="3934165" y="3139"/>
                </a:moveTo>
                <a:lnTo>
                  <a:pt x="3955905" y="3139"/>
                </a:lnTo>
                <a:lnTo>
                  <a:pt x="3998260" y="157896"/>
                </a:lnTo>
                <a:lnTo>
                  <a:pt x="4042084" y="3139"/>
                </a:lnTo>
                <a:lnTo>
                  <a:pt x="4062878" y="3139"/>
                </a:lnTo>
                <a:lnTo>
                  <a:pt x="4008695" y="188611"/>
                </a:lnTo>
                <a:lnTo>
                  <a:pt x="3987683" y="188611"/>
                </a:lnTo>
                <a:close/>
                <a:moveTo>
                  <a:pt x="3565601" y="3139"/>
                </a:moveTo>
                <a:lnTo>
                  <a:pt x="3585525" y="3139"/>
                </a:lnTo>
                <a:lnTo>
                  <a:pt x="3585525" y="188611"/>
                </a:lnTo>
                <a:lnTo>
                  <a:pt x="3565601" y="188611"/>
                </a:lnTo>
                <a:lnTo>
                  <a:pt x="3565601" y="173886"/>
                </a:lnTo>
                <a:cubicBezTo>
                  <a:pt x="3562110" y="185796"/>
                  <a:pt x="3552973" y="191751"/>
                  <a:pt x="3538191" y="191751"/>
                </a:cubicBezTo>
                <a:cubicBezTo>
                  <a:pt x="3523906" y="191751"/>
                  <a:pt x="3513287" y="185853"/>
                  <a:pt x="3506336" y="174058"/>
                </a:cubicBezTo>
                <a:cubicBezTo>
                  <a:pt x="3499384" y="162264"/>
                  <a:pt x="3495909" y="144286"/>
                  <a:pt x="3495909" y="120125"/>
                </a:cubicBezTo>
                <a:cubicBezTo>
                  <a:pt x="3495909" y="97012"/>
                  <a:pt x="3499458" y="79522"/>
                  <a:pt x="3506557" y="67654"/>
                </a:cubicBezTo>
                <a:cubicBezTo>
                  <a:pt x="3513657" y="55786"/>
                  <a:pt x="3523955" y="49852"/>
                  <a:pt x="3537453" y="49852"/>
                </a:cubicBezTo>
                <a:cubicBezTo>
                  <a:pt x="3545033" y="49852"/>
                  <a:pt x="3551343" y="51444"/>
                  <a:pt x="3556382" y="54629"/>
                </a:cubicBezTo>
                <a:cubicBezTo>
                  <a:pt x="3561420" y="57813"/>
                  <a:pt x="3564493" y="62258"/>
                  <a:pt x="3565601" y="67962"/>
                </a:cubicBezTo>
                <a:close/>
                <a:moveTo>
                  <a:pt x="3445916" y="3139"/>
                </a:moveTo>
                <a:lnTo>
                  <a:pt x="3465715" y="3139"/>
                </a:lnTo>
                <a:lnTo>
                  <a:pt x="3465715" y="30639"/>
                </a:lnTo>
                <a:lnTo>
                  <a:pt x="3445916" y="30639"/>
                </a:lnTo>
                <a:close/>
                <a:moveTo>
                  <a:pt x="2664866" y="3139"/>
                </a:moveTo>
                <a:lnTo>
                  <a:pt x="2684789" y="3139"/>
                </a:lnTo>
                <a:lnTo>
                  <a:pt x="2684789" y="67962"/>
                </a:lnTo>
                <a:cubicBezTo>
                  <a:pt x="2689316" y="55889"/>
                  <a:pt x="2698615" y="49852"/>
                  <a:pt x="2712686" y="49852"/>
                </a:cubicBezTo>
                <a:cubicBezTo>
                  <a:pt x="2726720" y="49852"/>
                  <a:pt x="2737193" y="55638"/>
                  <a:pt x="2744106" y="67211"/>
                </a:cubicBezTo>
                <a:cubicBezTo>
                  <a:pt x="2751018" y="78783"/>
                  <a:pt x="2754474" y="95805"/>
                  <a:pt x="2754474" y="118276"/>
                </a:cubicBezTo>
                <a:cubicBezTo>
                  <a:pt x="2754474" y="142547"/>
                  <a:pt x="2751203" y="160861"/>
                  <a:pt x="2744661" y="173217"/>
                </a:cubicBezTo>
                <a:cubicBezTo>
                  <a:pt x="2738119" y="185573"/>
                  <a:pt x="2727255" y="191751"/>
                  <a:pt x="2712069" y="191751"/>
                </a:cubicBezTo>
                <a:cubicBezTo>
                  <a:pt x="2697676" y="191751"/>
                  <a:pt x="2688582" y="185796"/>
                  <a:pt x="2684789" y="173886"/>
                </a:cubicBezTo>
                <a:lnTo>
                  <a:pt x="2684789" y="188611"/>
                </a:lnTo>
                <a:lnTo>
                  <a:pt x="2664866" y="188611"/>
                </a:lnTo>
                <a:close/>
                <a:moveTo>
                  <a:pt x="2398166" y="3139"/>
                </a:moveTo>
                <a:lnTo>
                  <a:pt x="2417965" y="3139"/>
                </a:lnTo>
                <a:lnTo>
                  <a:pt x="2417965" y="30639"/>
                </a:lnTo>
                <a:lnTo>
                  <a:pt x="2398166" y="30639"/>
                </a:lnTo>
                <a:close/>
                <a:moveTo>
                  <a:pt x="2241627" y="3139"/>
                </a:moveTo>
                <a:lnTo>
                  <a:pt x="2261550" y="3139"/>
                </a:lnTo>
                <a:lnTo>
                  <a:pt x="2261550" y="188611"/>
                </a:lnTo>
                <a:lnTo>
                  <a:pt x="2241627" y="188611"/>
                </a:lnTo>
                <a:lnTo>
                  <a:pt x="2241627" y="173886"/>
                </a:lnTo>
                <a:cubicBezTo>
                  <a:pt x="2238135" y="185796"/>
                  <a:pt x="2228999" y="191751"/>
                  <a:pt x="2214216" y="191751"/>
                </a:cubicBezTo>
                <a:cubicBezTo>
                  <a:pt x="2199931" y="191751"/>
                  <a:pt x="2189313" y="185853"/>
                  <a:pt x="2182361" y="174058"/>
                </a:cubicBezTo>
                <a:cubicBezTo>
                  <a:pt x="2175409" y="162264"/>
                  <a:pt x="2171933" y="144286"/>
                  <a:pt x="2171933" y="120125"/>
                </a:cubicBezTo>
                <a:cubicBezTo>
                  <a:pt x="2171933" y="97012"/>
                  <a:pt x="2175483" y="79522"/>
                  <a:pt x="2182583" y="67654"/>
                </a:cubicBezTo>
                <a:cubicBezTo>
                  <a:pt x="2189682" y="55786"/>
                  <a:pt x="2199981" y="49852"/>
                  <a:pt x="2213478" y="49852"/>
                </a:cubicBezTo>
                <a:cubicBezTo>
                  <a:pt x="2221059" y="49852"/>
                  <a:pt x="2227368" y="51444"/>
                  <a:pt x="2232407" y="54629"/>
                </a:cubicBezTo>
                <a:cubicBezTo>
                  <a:pt x="2237446" y="57813"/>
                  <a:pt x="2240519" y="62258"/>
                  <a:pt x="2241627" y="67962"/>
                </a:cubicBezTo>
                <a:close/>
                <a:moveTo>
                  <a:pt x="2000251" y="3139"/>
                </a:moveTo>
                <a:lnTo>
                  <a:pt x="2021897" y="3139"/>
                </a:lnTo>
                <a:lnTo>
                  <a:pt x="2021897" y="188611"/>
                </a:lnTo>
                <a:lnTo>
                  <a:pt x="2000251" y="188611"/>
                </a:lnTo>
                <a:close/>
                <a:moveTo>
                  <a:pt x="1674266" y="3139"/>
                </a:moveTo>
                <a:lnTo>
                  <a:pt x="1694065" y="3139"/>
                </a:lnTo>
                <a:lnTo>
                  <a:pt x="1694065" y="30639"/>
                </a:lnTo>
                <a:lnTo>
                  <a:pt x="1674266" y="30639"/>
                </a:lnTo>
                <a:close/>
                <a:moveTo>
                  <a:pt x="1517727" y="3139"/>
                </a:moveTo>
                <a:lnTo>
                  <a:pt x="1537650" y="3139"/>
                </a:lnTo>
                <a:lnTo>
                  <a:pt x="1537650" y="188611"/>
                </a:lnTo>
                <a:lnTo>
                  <a:pt x="1517727" y="188611"/>
                </a:lnTo>
                <a:lnTo>
                  <a:pt x="1517727" y="173886"/>
                </a:lnTo>
                <a:cubicBezTo>
                  <a:pt x="1514235" y="185796"/>
                  <a:pt x="1505099" y="191751"/>
                  <a:pt x="1490316" y="191751"/>
                </a:cubicBezTo>
                <a:cubicBezTo>
                  <a:pt x="1476031" y="191751"/>
                  <a:pt x="1465412" y="185853"/>
                  <a:pt x="1458461" y="174058"/>
                </a:cubicBezTo>
                <a:cubicBezTo>
                  <a:pt x="1451509" y="162264"/>
                  <a:pt x="1448033" y="144286"/>
                  <a:pt x="1448033" y="120125"/>
                </a:cubicBezTo>
                <a:cubicBezTo>
                  <a:pt x="1448033" y="97012"/>
                  <a:pt x="1451583" y="79522"/>
                  <a:pt x="1458682" y="67654"/>
                </a:cubicBezTo>
                <a:cubicBezTo>
                  <a:pt x="1465782" y="55786"/>
                  <a:pt x="1476081" y="49852"/>
                  <a:pt x="1489579" y="49852"/>
                </a:cubicBezTo>
                <a:cubicBezTo>
                  <a:pt x="1497159" y="49852"/>
                  <a:pt x="1503468" y="51444"/>
                  <a:pt x="1508507" y="54629"/>
                </a:cubicBezTo>
                <a:cubicBezTo>
                  <a:pt x="1513545" y="57813"/>
                  <a:pt x="1516619" y="62258"/>
                  <a:pt x="1517727" y="67962"/>
                </a:cubicBezTo>
                <a:close/>
                <a:moveTo>
                  <a:pt x="1274216" y="3139"/>
                </a:moveTo>
                <a:lnTo>
                  <a:pt x="1294016" y="3139"/>
                </a:lnTo>
                <a:lnTo>
                  <a:pt x="1294016" y="30639"/>
                </a:lnTo>
                <a:lnTo>
                  <a:pt x="1274216" y="30639"/>
                </a:lnTo>
                <a:close/>
                <a:moveTo>
                  <a:pt x="831927" y="3139"/>
                </a:moveTo>
                <a:lnTo>
                  <a:pt x="851850" y="3139"/>
                </a:lnTo>
                <a:lnTo>
                  <a:pt x="851850" y="188611"/>
                </a:lnTo>
                <a:lnTo>
                  <a:pt x="831927" y="188611"/>
                </a:lnTo>
                <a:lnTo>
                  <a:pt x="831927" y="173886"/>
                </a:lnTo>
                <a:cubicBezTo>
                  <a:pt x="828435" y="185796"/>
                  <a:pt x="819299" y="191751"/>
                  <a:pt x="804516" y="191751"/>
                </a:cubicBezTo>
                <a:cubicBezTo>
                  <a:pt x="790231" y="191751"/>
                  <a:pt x="779612" y="185853"/>
                  <a:pt x="772661" y="174058"/>
                </a:cubicBezTo>
                <a:cubicBezTo>
                  <a:pt x="765709" y="162264"/>
                  <a:pt x="762233" y="144286"/>
                  <a:pt x="762233" y="120125"/>
                </a:cubicBezTo>
                <a:cubicBezTo>
                  <a:pt x="762233" y="97012"/>
                  <a:pt x="765783" y="79522"/>
                  <a:pt x="772882" y="67654"/>
                </a:cubicBezTo>
                <a:cubicBezTo>
                  <a:pt x="779982" y="55786"/>
                  <a:pt x="790281" y="49852"/>
                  <a:pt x="803778" y="49852"/>
                </a:cubicBezTo>
                <a:cubicBezTo>
                  <a:pt x="811359" y="49852"/>
                  <a:pt x="817668" y="51444"/>
                  <a:pt x="822707" y="54629"/>
                </a:cubicBezTo>
                <a:cubicBezTo>
                  <a:pt x="827745" y="57813"/>
                  <a:pt x="830819" y="62258"/>
                  <a:pt x="831927" y="67962"/>
                </a:cubicBezTo>
                <a:close/>
                <a:moveTo>
                  <a:pt x="0" y="3139"/>
                </a:moveTo>
                <a:lnTo>
                  <a:pt x="39091" y="3139"/>
                </a:lnTo>
                <a:cubicBezTo>
                  <a:pt x="57433" y="3139"/>
                  <a:pt x="71992" y="6370"/>
                  <a:pt x="82769" y="12833"/>
                </a:cubicBezTo>
                <a:cubicBezTo>
                  <a:pt x="93547" y="19295"/>
                  <a:pt x="101163" y="28865"/>
                  <a:pt x="105618" y="41544"/>
                </a:cubicBezTo>
                <a:cubicBezTo>
                  <a:pt x="110073" y="54222"/>
                  <a:pt x="112301" y="70486"/>
                  <a:pt x="112301" y="90336"/>
                </a:cubicBezTo>
                <a:cubicBezTo>
                  <a:pt x="112301" y="113579"/>
                  <a:pt x="110269" y="132267"/>
                  <a:pt x="106204" y="146399"/>
                </a:cubicBezTo>
                <a:cubicBezTo>
                  <a:pt x="102140" y="160531"/>
                  <a:pt x="94927" y="171100"/>
                  <a:pt x="84564" y="178104"/>
                </a:cubicBezTo>
                <a:cubicBezTo>
                  <a:pt x="74201" y="185109"/>
                  <a:pt x="59741" y="188611"/>
                  <a:pt x="41185" y="188611"/>
                </a:cubicBezTo>
                <a:lnTo>
                  <a:pt x="0" y="188611"/>
                </a:lnTo>
                <a:close/>
                <a:moveTo>
                  <a:pt x="492831" y="0"/>
                </a:moveTo>
                <a:cubicBezTo>
                  <a:pt x="496096" y="0"/>
                  <a:pt x="499101" y="171"/>
                  <a:pt x="501847" y="515"/>
                </a:cubicBezTo>
                <a:cubicBezTo>
                  <a:pt x="504593" y="858"/>
                  <a:pt x="508333" y="1677"/>
                  <a:pt x="513068" y="2972"/>
                </a:cubicBezTo>
                <a:lnTo>
                  <a:pt x="509475" y="19673"/>
                </a:lnTo>
                <a:cubicBezTo>
                  <a:pt x="502720" y="18688"/>
                  <a:pt x="497952" y="18196"/>
                  <a:pt x="495174" y="18196"/>
                </a:cubicBezTo>
                <a:cubicBezTo>
                  <a:pt x="491742" y="18196"/>
                  <a:pt x="489169" y="19350"/>
                  <a:pt x="487458" y="21658"/>
                </a:cubicBezTo>
                <a:cubicBezTo>
                  <a:pt x="485746" y="23966"/>
                  <a:pt x="484891" y="27892"/>
                  <a:pt x="484891" y="33435"/>
                </a:cubicBezTo>
                <a:lnTo>
                  <a:pt x="484891" y="52866"/>
                </a:lnTo>
                <a:lnTo>
                  <a:pt x="505804" y="52866"/>
                </a:lnTo>
                <a:lnTo>
                  <a:pt x="505804" y="68724"/>
                </a:lnTo>
                <a:lnTo>
                  <a:pt x="484891" y="68724"/>
                </a:lnTo>
                <a:lnTo>
                  <a:pt x="484891" y="188611"/>
                </a:lnTo>
                <a:lnTo>
                  <a:pt x="464967" y="188611"/>
                </a:lnTo>
                <a:lnTo>
                  <a:pt x="464967" y="68724"/>
                </a:lnTo>
                <a:lnTo>
                  <a:pt x="448769" y="68724"/>
                </a:lnTo>
                <a:lnTo>
                  <a:pt x="448769" y="52866"/>
                </a:lnTo>
                <a:lnTo>
                  <a:pt x="464967" y="52866"/>
                </a:lnTo>
                <a:lnTo>
                  <a:pt x="464967" y="30484"/>
                </a:lnTo>
                <a:cubicBezTo>
                  <a:pt x="464967" y="20877"/>
                  <a:pt x="467325" y="13394"/>
                  <a:pt x="472041" y="8036"/>
                </a:cubicBezTo>
                <a:cubicBezTo>
                  <a:pt x="476756" y="2678"/>
                  <a:pt x="483686" y="0"/>
                  <a:pt x="492831" y="0"/>
                </a:cubicBezTo>
                <a:close/>
              </a:path>
            </a:pathLst>
          </a:custGeom>
        </p:spPr>
      </p:pic>
    </p:spTree>
    <p:extLst>
      <p:ext uri="{BB962C8B-B14F-4D97-AF65-F5344CB8AC3E}">
        <p14:creationId xmlns:p14="http://schemas.microsoft.com/office/powerpoint/2010/main" val="153529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a:extLst>
              <a:ext uri="{FF2B5EF4-FFF2-40B4-BE49-F238E27FC236}">
                <a16:creationId xmlns:a16="http://schemas.microsoft.com/office/drawing/2014/main" id="{4545AAD8-6636-47C3-B1FF-844831C7B48B}"/>
              </a:ext>
            </a:extLst>
          </p:cNvPr>
          <p:cNvSpPr txBox="1">
            <a:spLocks noChangeArrowheads="1"/>
          </p:cNvSpPr>
          <p:nvPr/>
        </p:nvSpPr>
        <p:spPr bwMode="auto">
          <a:xfrm>
            <a:off x="2694145" y="6340658"/>
            <a:ext cx="8975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spcBef>
                <a:spcPct val="50000"/>
              </a:spcBef>
            </a:pPr>
            <a:r>
              <a:rPr lang="da-DK" sz="900" b="1" dirty="0">
                <a:solidFill>
                  <a:schemeClr val="bg1"/>
                </a:solidFill>
                <a:latin typeface="Tahoma" pitchFamily="34" charset="0"/>
              </a:rPr>
              <a:t>Læsevejledning</a:t>
            </a:r>
            <a:r>
              <a:rPr lang="da-DK" sz="900" dirty="0">
                <a:solidFill>
                  <a:schemeClr val="bg1"/>
                </a:solidFill>
                <a:latin typeface="Tahoma" pitchFamily="34" charset="0"/>
              </a:rPr>
              <a:t>: Figuren viser deltagernes fordeling på baggrundskriterier. Af figuren fremgår det, at 50,7 % af de udvalgte deltagere er kvinder. Besvarelserne er delvist vægtet på køn og alder. (n=1.008)</a:t>
            </a:r>
          </a:p>
        </p:txBody>
      </p:sp>
      <p:sp>
        <p:nvSpPr>
          <p:cNvPr id="34" name="Rektangel 33">
            <a:extLst>
              <a:ext uri="{FF2B5EF4-FFF2-40B4-BE49-F238E27FC236}">
                <a16:creationId xmlns:a16="http://schemas.microsoft.com/office/drawing/2014/main" id="{04470702-DD8A-47C8-A467-7DE731207184}"/>
              </a:ext>
            </a:extLst>
          </p:cNvPr>
          <p:cNvSpPr/>
          <p:nvPr/>
        </p:nvSpPr>
        <p:spPr>
          <a:xfrm>
            <a:off x="226335" y="250166"/>
            <a:ext cx="1968131" cy="6340415"/>
          </a:xfrm>
          <a:prstGeom prst="rect">
            <a:avLst/>
          </a:prstGeom>
          <a:solidFill>
            <a:srgbClr val="BFBFB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Tekstfelt 34">
            <a:extLst>
              <a:ext uri="{FF2B5EF4-FFF2-40B4-BE49-F238E27FC236}">
                <a16:creationId xmlns:a16="http://schemas.microsoft.com/office/drawing/2014/main" id="{938C849F-D771-4BE5-9594-1281968115BE}"/>
              </a:ext>
            </a:extLst>
          </p:cNvPr>
          <p:cNvSpPr txBox="1"/>
          <p:nvPr/>
        </p:nvSpPr>
        <p:spPr>
          <a:xfrm>
            <a:off x="256172" y="1212508"/>
            <a:ext cx="1326004" cy="307777"/>
          </a:xfrm>
          <a:prstGeom prst="rect">
            <a:avLst/>
          </a:prstGeom>
          <a:noFill/>
        </p:spPr>
        <p:txBody>
          <a:bodyPr wrap="none" rtlCol="0">
            <a:spAutoFit/>
          </a:bodyPr>
          <a:lstStyle/>
          <a:p>
            <a:r>
              <a:rPr lang="da-DK" sz="1400" dirty="0">
                <a:solidFill>
                  <a:schemeClr val="bg1"/>
                </a:solidFill>
                <a:latin typeface="Bahnschrift Light Condensed" panose="020B0502040204020203" pitchFamily="34" charset="0"/>
              </a:rPr>
              <a:t>STIKPRØVEANALYSE</a:t>
            </a:r>
          </a:p>
        </p:txBody>
      </p:sp>
      <p:sp>
        <p:nvSpPr>
          <p:cNvPr id="36" name="Tekstfelt 35">
            <a:extLst>
              <a:ext uri="{FF2B5EF4-FFF2-40B4-BE49-F238E27FC236}">
                <a16:creationId xmlns:a16="http://schemas.microsoft.com/office/drawing/2014/main" id="{F0B7D3CC-FAEB-4000-85FE-21C8875B5701}"/>
              </a:ext>
            </a:extLst>
          </p:cNvPr>
          <p:cNvSpPr txBox="1"/>
          <p:nvPr/>
        </p:nvSpPr>
        <p:spPr>
          <a:xfrm>
            <a:off x="266673" y="1524177"/>
            <a:ext cx="1873399" cy="4131900"/>
          </a:xfrm>
          <a:prstGeom prst="rect">
            <a:avLst/>
          </a:prstGeom>
          <a:noFill/>
        </p:spPr>
        <p:txBody>
          <a:bodyPr wrap="square" rtlCol="0">
            <a:spAutoFit/>
          </a:bodyPr>
          <a:lstStyle/>
          <a:p>
            <a:r>
              <a:rPr lang="da-DK" sz="1050" dirty="0">
                <a:solidFill>
                  <a:schemeClr val="bg1"/>
                </a:solidFill>
                <a:latin typeface="Arial Nova Cond Light" panose="020B0604020202020204" pitchFamily="34" charset="0"/>
              </a:rPr>
              <a:t>I langt de fleste studier er det af praktiske og økonomiske årsager ikke muligt at interviewe alle personer i den population, man ønsker at undersøge. Derfor foretages markedsanalyser som stikprøveundersøgelser, hvor få personer repræsenterer mange personer.</a:t>
            </a:r>
          </a:p>
          <a:p>
            <a:endParaRPr lang="da-DK" sz="1050" dirty="0">
              <a:solidFill>
                <a:schemeClr val="bg1"/>
              </a:solidFill>
              <a:latin typeface="Arial Nova Cond Light" panose="020B0604020202020204" pitchFamily="34" charset="0"/>
            </a:endParaRPr>
          </a:p>
          <a:p>
            <a:r>
              <a:rPr lang="da-DK" sz="1050" dirty="0">
                <a:solidFill>
                  <a:schemeClr val="bg1"/>
                </a:solidFill>
                <a:latin typeface="Arial Nova Cond Light" panose="020B0604020202020204" pitchFamily="34" charset="0"/>
              </a:rPr>
              <a:t>Hvis en stikprøveundersøgelse skal være brugbar, er det derfor af afgørende betydning, at stikprøven er repræsentativ - at de få svarer på samme måde, som de mange ville have gjort. Vi gør tre ting for at sikre den størst mulige repræsentativitet. Vi tager et stort sample, vi udvælger tilfældigt og vi vægter de indkomne besvarelser. Derved sikrer vi, at svarene i undersøgelsen med meget stor sikkerhed er de samme, som de ville have været, hvis vi havde spurgt hele populationen.</a:t>
            </a:r>
          </a:p>
        </p:txBody>
      </p:sp>
      <p:pic>
        <p:nvPicPr>
          <p:cNvPr id="33" name="Billede 32">
            <a:extLst>
              <a:ext uri="{FF2B5EF4-FFF2-40B4-BE49-F238E27FC236}">
                <a16:creationId xmlns:a16="http://schemas.microsoft.com/office/drawing/2014/main" id="{9FC52B72-6FC6-4F8C-B0FE-7717E707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68" y="5630463"/>
            <a:ext cx="1052882" cy="854403"/>
          </a:xfrm>
          <a:prstGeom prst="rect">
            <a:avLst/>
          </a:prstGeom>
        </p:spPr>
      </p:pic>
      <p:sp>
        <p:nvSpPr>
          <p:cNvPr id="2" name="Tekstfelt 1">
            <a:extLst>
              <a:ext uri="{FF2B5EF4-FFF2-40B4-BE49-F238E27FC236}">
                <a16:creationId xmlns:a16="http://schemas.microsoft.com/office/drawing/2014/main" id="{A3830AE4-1546-4C25-A6B6-4BEA2D2EBCDC}"/>
              </a:ext>
            </a:extLst>
          </p:cNvPr>
          <p:cNvSpPr txBox="1"/>
          <p:nvPr/>
        </p:nvSpPr>
        <p:spPr>
          <a:xfrm>
            <a:off x="4300289" y="3514875"/>
            <a:ext cx="1586546" cy="276999"/>
          </a:xfrm>
          <a:prstGeom prst="rect">
            <a:avLst/>
          </a:prstGeom>
          <a:noFill/>
        </p:spPr>
        <p:txBody>
          <a:bodyPr wrap="square" rtlCol="0">
            <a:spAutoFit/>
          </a:bodyPr>
          <a:lstStyle/>
          <a:p>
            <a:pPr algn="ctr"/>
            <a:r>
              <a:rPr lang="da-DK" sz="1200" dirty="0">
                <a:solidFill>
                  <a:schemeClr val="bg1"/>
                </a:solidFill>
              </a:rPr>
              <a:t>ALDER</a:t>
            </a:r>
          </a:p>
        </p:txBody>
      </p:sp>
      <p:sp>
        <p:nvSpPr>
          <p:cNvPr id="17" name="Tekstfelt 16">
            <a:extLst>
              <a:ext uri="{FF2B5EF4-FFF2-40B4-BE49-F238E27FC236}">
                <a16:creationId xmlns:a16="http://schemas.microsoft.com/office/drawing/2014/main" id="{0EB50C71-C044-4ED9-A0AD-22D44518B4A1}"/>
              </a:ext>
            </a:extLst>
          </p:cNvPr>
          <p:cNvSpPr txBox="1"/>
          <p:nvPr/>
        </p:nvSpPr>
        <p:spPr>
          <a:xfrm>
            <a:off x="7862979" y="3498682"/>
            <a:ext cx="1889185" cy="276999"/>
          </a:xfrm>
          <a:prstGeom prst="rect">
            <a:avLst/>
          </a:prstGeom>
          <a:noFill/>
        </p:spPr>
        <p:txBody>
          <a:bodyPr wrap="square" rtlCol="0">
            <a:spAutoFit/>
          </a:bodyPr>
          <a:lstStyle/>
          <a:p>
            <a:pPr algn="ctr"/>
            <a:r>
              <a:rPr lang="da-DK" sz="1200" dirty="0">
                <a:solidFill>
                  <a:schemeClr val="bg1"/>
                </a:solidFill>
              </a:rPr>
              <a:t>HUSSTANDSINDKOMST</a:t>
            </a:r>
          </a:p>
        </p:txBody>
      </p:sp>
      <p:sp>
        <p:nvSpPr>
          <p:cNvPr id="18" name="Tekstfelt 17">
            <a:extLst>
              <a:ext uri="{FF2B5EF4-FFF2-40B4-BE49-F238E27FC236}">
                <a16:creationId xmlns:a16="http://schemas.microsoft.com/office/drawing/2014/main" id="{A8B92A59-46B6-419D-B743-99817968B262}"/>
              </a:ext>
            </a:extLst>
          </p:cNvPr>
          <p:cNvSpPr txBox="1"/>
          <p:nvPr/>
        </p:nvSpPr>
        <p:spPr>
          <a:xfrm>
            <a:off x="3274444" y="449956"/>
            <a:ext cx="1586546" cy="276999"/>
          </a:xfrm>
          <a:prstGeom prst="rect">
            <a:avLst/>
          </a:prstGeom>
          <a:noFill/>
        </p:spPr>
        <p:txBody>
          <a:bodyPr wrap="square" rtlCol="0">
            <a:spAutoFit/>
          </a:bodyPr>
          <a:lstStyle/>
          <a:p>
            <a:pPr algn="ctr"/>
            <a:r>
              <a:rPr lang="da-DK" sz="1200" dirty="0">
                <a:solidFill>
                  <a:schemeClr val="bg1"/>
                </a:solidFill>
              </a:rPr>
              <a:t>KØN</a:t>
            </a:r>
          </a:p>
        </p:txBody>
      </p:sp>
      <p:sp>
        <p:nvSpPr>
          <p:cNvPr id="19" name="Tekstfelt 18">
            <a:extLst>
              <a:ext uri="{FF2B5EF4-FFF2-40B4-BE49-F238E27FC236}">
                <a16:creationId xmlns:a16="http://schemas.microsoft.com/office/drawing/2014/main" id="{263826C8-5FF1-45EF-AE4B-CFB1E2AC41B1}"/>
              </a:ext>
            </a:extLst>
          </p:cNvPr>
          <p:cNvSpPr txBox="1"/>
          <p:nvPr/>
        </p:nvSpPr>
        <p:spPr>
          <a:xfrm>
            <a:off x="6621137" y="445182"/>
            <a:ext cx="1586546" cy="276999"/>
          </a:xfrm>
          <a:prstGeom prst="rect">
            <a:avLst/>
          </a:prstGeom>
          <a:noFill/>
        </p:spPr>
        <p:txBody>
          <a:bodyPr wrap="square" rtlCol="0">
            <a:spAutoFit/>
          </a:bodyPr>
          <a:lstStyle/>
          <a:p>
            <a:pPr algn="ctr"/>
            <a:r>
              <a:rPr lang="da-DK" sz="1200" dirty="0">
                <a:solidFill>
                  <a:schemeClr val="bg1"/>
                </a:solidFill>
              </a:rPr>
              <a:t>BØRN</a:t>
            </a:r>
          </a:p>
        </p:txBody>
      </p:sp>
      <p:sp>
        <p:nvSpPr>
          <p:cNvPr id="20" name="Tekstfelt 19">
            <a:extLst>
              <a:ext uri="{FF2B5EF4-FFF2-40B4-BE49-F238E27FC236}">
                <a16:creationId xmlns:a16="http://schemas.microsoft.com/office/drawing/2014/main" id="{C4E04725-D13E-45D2-8BAF-73D41042238B}"/>
              </a:ext>
            </a:extLst>
          </p:cNvPr>
          <p:cNvSpPr txBox="1"/>
          <p:nvPr/>
        </p:nvSpPr>
        <p:spPr>
          <a:xfrm>
            <a:off x="10153281" y="450934"/>
            <a:ext cx="1586546" cy="276999"/>
          </a:xfrm>
          <a:prstGeom prst="rect">
            <a:avLst/>
          </a:prstGeom>
          <a:noFill/>
        </p:spPr>
        <p:txBody>
          <a:bodyPr wrap="square" rtlCol="0">
            <a:spAutoFit/>
          </a:bodyPr>
          <a:lstStyle/>
          <a:p>
            <a:pPr algn="ctr"/>
            <a:r>
              <a:rPr lang="da-DK" sz="1200" dirty="0">
                <a:solidFill>
                  <a:schemeClr val="bg1"/>
                </a:solidFill>
              </a:rPr>
              <a:t>bolig</a:t>
            </a:r>
          </a:p>
        </p:txBody>
      </p:sp>
      <p:pic>
        <p:nvPicPr>
          <p:cNvPr id="26" name="Billede 25">
            <a:extLst>
              <a:ext uri="{FF2B5EF4-FFF2-40B4-BE49-F238E27FC236}">
                <a16:creationId xmlns:a16="http://schemas.microsoft.com/office/drawing/2014/main" id="{8AAAE70F-0E72-4CBE-9F73-2308C9B06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48" y="363879"/>
            <a:ext cx="886711" cy="749230"/>
          </a:xfrm>
          <a:prstGeom prst="rect">
            <a:avLst/>
          </a:prstGeom>
        </p:spPr>
      </p:pic>
      <p:graphicFrame>
        <p:nvGraphicFramePr>
          <p:cNvPr id="10" name="Diagram 9">
            <a:extLst>
              <a:ext uri="{FF2B5EF4-FFF2-40B4-BE49-F238E27FC236}">
                <a16:creationId xmlns:a16="http://schemas.microsoft.com/office/drawing/2014/main" id="{DABDCD27-D7FB-4614-84B5-C4295239B1C8}"/>
              </a:ext>
            </a:extLst>
          </p:cNvPr>
          <p:cNvGraphicFramePr>
            <a:graphicFrameLocks/>
          </p:cNvGraphicFramePr>
          <p:nvPr>
            <p:extLst>
              <p:ext uri="{D42A27DB-BD31-4B8C-83A1-F6EECF244321}">
                <p14:modId xmlns:p14="http://schemas.microsoft.com/office/powerpoint/2010/main" val="733796622"/>
              </p:ext>
            </p:extLst>
          </p:nvPr>
        </p:nvGraphicFramePr>
        <p:xfrm>
          <a:off x="2357026" y="445120"/>
          <a:ext cx="2979569" cy="56617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 10">
            <a:extLst>
              <a:ext uri="{FF2B5EF4-FFF2-40B4-BE49-F238E27FC236}">
                <a16:creationId xmlns:a16="http://schemas.microsoft.com/office/drawing/2014/main" id="{8047C5B0-F1A5-4D5B-A82A-7AC6C78600E1}"/>
              </a:ext>
            </a:extLst>
          </p:cNvPr>
          <p:cNvGraphicFramePr>
            <a:graphicFrameLocks/>
          </p:cNvGraphicFramePr>
          <p:nvPr>
            <p:extLst>
              <p:ext uri="{D42A27DB-BD31-4B8C-83A1-F6EECF244321}">
                <p14:modId xmlns:p14="http://schemas.microsoft.com/office/powerpoint/2010/main" val="2006395380"/>
              </p:ext>
            </p:extLst>
          </p:nvPr>
        </p:nvGraphicFramePr>
        <p:xfrm>
          <a:off x="5570864" y="580721"/>
          <a:ext cx="2979569" cy="55261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Diagram 12">
            <a:extLst>
              <a:ext uri="{FF2B5EF4-FFF2-40B4-BE49-F238E27FC236}">
                <a16:creationId xmlns:a16="http://schemas.microsoft.com/office/drawing/2014/main" id="{5F5AD479-F6DD-4CC1-9EA3-38C6011FC2F7}"/>
              </a:ext>
            </a:extLst>
          </p:cNvPr>
          <p:cNvGraphicFramePr>
            <a:graphicFrameLocks/>
          </p:cNvGraphicFramePr>
          <p:nvPr>
            <p:extLst>
              <p:ext uri="{D42A27DB-BD31-4B8C-83A1-F6EECF244321}">
                <p14:modId xmlns:p14="http://schemas.microsoft.com/office/powerpoint/2010/main" val="2140698058"/>
              </p:ext>
            </p:extLst>
          </p:nvPr>
        </p:nvGraphicFramePr>
        <p:xfrm>
          <a:off x="8561743" y="580722"/>
          <a:ext cx="3244167" cy="5526187"/>
        </p:xfrm>
        <a:graphic>
          <a:graphicData uri="http://schemas.openxmlformats.org/drawingml/2006/chart">
            <c:chart xmlns:c="http://schemas.openxmlformats.org/drawingml/2006/chart" xmlns:r="http://schemas.openxmlformats.org/officeDocument/2006/relationships" r:id="rId6"/>
          </a:graphicData>
        </a:graphic>
      </p:graphicFrame>
      <p:sp>
        <p:nvSpPr>
          <p:cNvPr id="14" name="Tekstfelt 13">
            <a:extLst>
              <a:ext uri="{FF2B5EF4-FFF2-40B4-BE49-F238E27FC236}">
                <a16:creationId xmlns:a16="http://schemas.microsoft.com/office/drawing/2014/main" id="{7759C5F2-1067-C414-3597-46B8E376057E}"/>
              </a:ext>
            </a:extLst>
          </p:cNvPr>
          <p:cNvSpPr txBox="1"/>
          <p:nvPr/>
        </p:nvSpPr>
        <p:spPr>
          <a:xfrm>
            <a:off x="3568489" y="93540"/>
            <a:ext cx="811006" cy="369332"/>
          </a:xfrm>
          <a:prstGeom prst="rect">
            <a:avLst/>
          </a:prstGeom>
          <a:noFill/>
        </p:spPr>
        <p:txBody>
          <a:bodyPr wrap="square" rtlCol="0">
            <a:spAutoFit/>
          </a:bodyPr>
          <a:lstStyle/>
          <a:p>
            <a:r>
              <a:rPr lang="da-DK" dirty="0"/>
              <a:t>2. Køn</a:t>
            </a:r>
          </a:p>
        </p:txBody>
      </p:sp>
      <p:sp>
        <p:nvSpPr>
          <p:cNvPr id="15" name="Tekstfelt 14">
            <a:extLst>
              <a:ext uri="{FF2B5EF4-FFF2-40B4-BE49-F238E27FC236}">
                <a16:creationId xmlns:a16="http://schemas.microsoft.com/office/drawing/2014/main" id="{13FE1568-8300-9C83-88B1-033AA1E9F9CB}"/>
              </a:ext>
            </a:extLst>
          </p:cNvPr>
          <p:cNvSpPr txBox="1"/>
          <p:nvPr/>
        </p:nvSpPr>
        <p:spPr>
          <a:xfrm>
            <a:off x="6452529" y="124852"/>
            <a:ext cx="1025976" cy="369332"/>
          </a:xfrm>
          <a:prstGeom prst="rect">
            <a:avLst/>
          </a:prstGeom>
          <a:noFill/>
        </p:spPr>
        <p:txBody>
          <a:bodyPr wrap="square" rtlCol="0">
            <a:spAutoFit/>
          </a:bodyPr>
          <a:lstStyle/>
          <a:p>
            <a:r>
              <a:rPr lang="da-DK" dirty="0"/>
              <a:t>3. Alder</a:t>
            </a:r>
          </a:p>
        </p:txBody>
      </p:sp>
      <p:sp>
        <p:nvSpPr>
          <p:cNvPr id="16" name="Tekstfelt 15">
            <a:extLst>
              <a:ext uri="{FF2B5EF4-FFF2-40B4-BE49-F238E27FC236}">
                <a16:creationId xmlns:a16="http://schemas.microsoft.com/office/drawing/2014/main" id="{05660F60-3D39-F429-D81F-053232101914}"/>
              </a:ext>
            </a:extLst>
          </p:cNvPr>
          <p:cNvSpPr txBox="1"/>
          <p:nvPr/>
        </p:nvSpPr>
        <p:spPr>
          <a:xfrm>
            <a:off x="9551539" y="124852"/>
            <a:ext cx="1485900" cy="369332"/>
          </a:xfrm>
          <a:prstGeom prst="rect">
            <a:avLst/>
          </a:prstGeom>
          <a:noFill/>
        </p:spPr>
        <p:txBody>
          <a:bodyPr wrap="square" rtlCol="0">
            <a:spAutoFit/>
          </a:bodyPr>
          <a:lstStyle/>
          <a:p>
            <a:r>
              <a:rPr lang="da-DK" dirty="0"/>
              <a:t>4. Type bolig</a:t>
            </a:r>
          </a:p>
        </p:txBody>
      </p:sp>
      <p:sp>
        <p:nvSpPr>
          <p:cNvPr id="21" name="Tekstboks 13">
            <a:extLst>
              <a:ext uri="{FF2B5EF4-FFF2-40B4-BE49-F238E27FC236}">
                <a16:creationId xmlns:a16="http://schemas.microsoft.com/office/drawing/2014/main" id="{4EFB9A44-27CC-F7D2-7C1E-D629F39A4DD9}"/>
              </a:ext>
            </a:extLst>
          </p:cNvPr>
          <p:cNvSpPr txBox="1"/>
          <p:nvPr/>
        </p:nvSpPr>
        <p:spPr>
          <a:xfrm>
            <a:off x="2462612" y="6210462"/>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Køn, alder og type bolig på deltagerne?</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bl.a., at 49,4 % af de adspurgte Kvinder. (n=1.006)</a:t>
            </a:r>
          </a:p>
        </p:txBody>
      </p:sp>
    </p:spTree>
    <p:extLst>
      <p:ext uri="{BB962C8B-B14F-4D97-AF65-F5344CB8AC3E}">
        <p14:creationId xmlns:p14="http://schemas.microsoft.com/office/powerpoint/2010/main" val="153052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EE4EA91-FEFB-A187-2337-36183BA06487}"/>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58" name="Kombinationstegning: figur 57">
            <a:extLst>
              <a:ext uri="{FF2B5EF4-FFF2-40B4-BE49-F238E27FC236}">
                <a16:creationId xmlns:a16="http://schemas.microsoft.com/office/drawing/2014/main" id="{9C3A6D5C-1ABF-86D8-BD38-0A68BB77D9CC}"/>
              </a:ext>
            </a:extLst>
          </p:cNvPr>
          <p:cNvSpPr>
            <a:spLocks noChangeAspect="1"/>
          </p:cNvSpPr>
          <p:nvPr/>
        </p:nvSpPr>
        <p:spPr>
          <a:xfrm>
            <a:off x="7061981" y="2529992"/>
            <a:ext cx="2880000" cy="2880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59" name="Ellipse 58">
            <a:extLst>
              <a:ext uri="{FF2B5EF4-FFF2-40B4-BE49-F238E27FC236}">
                <a16:creationId xmlns:a16="http://schemas.microsoft.com/office/drawing/2014/main" id="{AE9BBE07-C2DF-B1A3-B36E-993237656118}"/>
              </a:ext>
            </a:extLst>
          </p:cNvPr>
          <p:cNvSpPr>
            <a:spLocks noChangeAspect="1"/>
          </p:cNvSpPr>
          <p:nvPr/>
        </p:nvSpPr>
        <p:spPr>
          <a:xfrm>
            <a:off x="7240815" y="2703707"/>
            <a:ext cx="2520000" cy="25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0" name="Tekstfelt 59">
            <a:extLst>
              <a:ext uri="{FF2B5EF4-FFF2-40B4-BE49-F238E27FC236}">
                <a16:creationId xmlns:a16="http://schemas.microsoft.com/office/drawing/2014/main" id="{A10ABE24-FB2A-F432-9D5D-B266C13F35B2}"/>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2" name="Billede 1">
            <a:extLst>
              <a:ext uri="{FF2B5EF4-FFF2-40B4-BE49-F238E27FC236}">
                <a16:creationId xmlns:a16="http://schemas.microsoft.com/office/drawing/2014/main" id="{086C030A-95CE-8C18-E560-8EB7490E16EB}"/>
              </a:ext>
            </a:extLst>
          </p:cNvPr>
          <p:cNvPicPr>
            <a:picLocks noChangeAspect="1"/>
          </p:cNvPicPr>
          <p:nvPr/>
        </p:nvPicPr>
        <p:blipFill>
          <a:blip r:embed="rId3"/>
          <a:stretch>
            <a:fillRect/>
          </a:stretch>
        </p:blipFill>
        <p:spPr>
          <a:xfrm>
            <a:off x="5395589" y="1053813"/>
            <a:ext cx="6187976" cy="1774090"/>
          </a:xfrm>
          <a:prstGeom prst="rect">
            <a:avLst/>
          </a:prstGeom>
        </p:spPr>
      </p:pic>
      <p:pic>
        <p:nvPicPr>
          <p:cNvPr id="4" name="Billede 3">
            <a:extLst>
              <a:ext uri="{FF2B5EF4-FFF2-40B4-BE49-F238E27FC236}">
                <a16:creationId xmlns:a16="http://schemas.microsoft.com/office/drawing/2014/main" id="{A007961B-6D82-5FE4-86D7-3DA019F23F0A}"/>
              </a:ext>
            </a:extLst>
          </p:cNvPr>
          <p:cNvPicPr>
            <a:picLocks noChangeAspect="1"/>
          </p:cNvPicPr>
          <p:nvPr/>
        </p:nvPicPr>
        <p:blipFill rotWithShape="1">
          <a:blip r:embed="rId4"/>
          <a:srcRect l="10326" t="20798" r="9908" b="28953"/>
          <a:stretch/>
        </p:blipFill>
        <p:spPr>
          <a:xfrm>
            <a:off x="66675" y="2703707"/>
            <a:ext cx="4634385" cy="1182494"/>
          </a:xfrm>
          <a:prstGeom prst="rect">
            <a:avLst/>
          </a:prstGeom>
        </p:spPr>
      </p:pic>
    </p:spTree>
    <p:extLst>
      <p:ext uri="{BB962C8B-B14F-4D97-AF65-F5344CB8AC3E}">
        <p14:creationId xmlns:p14="http://schemas.microsoft.com/office/powerpoint/2010/main" val="86088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3CCE-1D2C-C7C6-12D5-DD330A724A70}"/>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F3E8ED34-B6DA-F78C-A6E0-6A4EBF51FFF4}"/>
              </a:ext>
            </a:extLst>
          </p:cNvPr>
          <p:cNvSpPr txBox="1"/>
          <p:nvPr/>
        </p:nvSpPr>
        <p:spPr>
          <a:xfrm>
            <a:off x="8579" y="1650043"/>
            <a:ext cx="1916505" cy="1169551"/>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i hvilken kommune deltagerne er bosiddende.</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Det lykkes desværre ikke at finde deltagere fra Læsø.</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D2E2AE0-C3FA-D1DD-8824-190E1E7FF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0A4DA761-A347-DD06-FE4B-060B36341D31}"/>
              </a:ext>
            </a:extLst>
          </p:cNvPr>
          <p:cNvSpPr txBox="1"/>
          <p:nvPr/>
        </p:nvSpPr>
        <p:spPr>
          <a:xfrm>
            <a:off x="2238494" y="648433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I hvilken kommune bor du?</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6,5 % af de adspurgte er bosiddende i Hjørring Kommune. (n=1.006)</a:t>
            </a:r>
          </a:p>
        </p:txBody>
      </p:sp>
      <p:sp>
        <p:nvSpPr>
          <p:cNvPr id="13" name="Pladsholder til diasnummer 2">
            <a:extLst>
              <a:ext uri="{FF2B5EF4-FFF2-40B4-BE49-F238E27FC236}">
                <a16:creationId xmlns:a16="http://schemas.microsoft.com/office/drawing/2014/main" id="{05D0B854-0CC3-2C8A-DAF8-3275E08C0065}"/>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6</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5C233722-0081-6B2B-6DA9-AC1F2E717F0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A191590-B2FB-0E11-0132-70C4C144AFD2}"/>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 I hvilken kommuner bor du?</a:t>
            </a:r>
          </a:p>
        </p:txBody>
      </p:sp>
      <p:pic>
        <p:nvPicPr>
          <p:cNvPr id="5" name="Billede 4" descr="BL.png">
            <a:extLst>
              <a:ext uri="{FF2B5EF4-FFF2-40B4-BE49-F238E27FC236}">
                <a16:creationId xmlns:a16="http://schemas.microsoft.com/office/drawing/2014/main" id="{D699A741-B2F6-CA1F-FB94-23F7790A0187}"/>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4B6E7F65-0AEB-67E3-AB9A-92BC3977DB86}"/>
              </a:ext>
            </a:extLst>
          </p:cNvPr>
          <p:cNvGraphicFramePr>
            <a:graphicFrameLocks/>
          </p:cNvGraphicFramePr>
          <p:nvPr>
            <p:extLst>
              <p:ext uri="{D42A27DB-BD31-4B8C-83A1-F6EECF244321}">
                <p14:modId xmlns:p14="http://schemas.microsoft.com/office/powerpoint/2010/main" val="1451693654"/>
              </p:ext>
            </p:extLst>
          </p:nvPr>
        </p:nvGraphicFramePr>
        <p:xfrm>
          <a:off x="2238494" y="280861"/>
          <a:ext cx="8201025" cy="6029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2914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D8E90-2369-6D83-D956-4358233BC9CA}"/>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AF78A018-3C96-304B-AB36-DD0A258CAA4E}"/>
              </a:ext>
            </a:extLst>
          </p:cNvPr>
          <p:cNvSpPr txBox="1"/>
          <p:nvPr/>
        </p:nvSpPr>
        <p:spPr>
          <a:xfrm>
            <a:off x="55366" y="1650043"/>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Område deltagerne er bosiddende.</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C935290C-00E6-5BEA-8570-4AFD6FC76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C92542C-0C82-CE05-5B70-A1AEE1A5A8A7}"/>
              </a:ext>
            </a:extLst>
          </p:cNvPr>
          <p:cNvSpPr txBox="1"/>
          <p:nvPr/>
        </p:nvSpPr>
        <p:spPr>
          <a:xfrm>
            <a:off x="2238494" y="648433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I hvilken område bor deltagerne?</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70,3 % af de adspurgte er fra Jylland. (n=1.006)</a:t>
            </a:r>
          </a:p>
        </p:txBody>
      </p:sp>
      <p:sp>
        <p:nvSpPr>
          <p:cNvPr id="13" name="Pladsholder til diasnummer 2">
            <a:extLst>
              <a:ext uri="{FF2B5EF4-FFF2-40B4-BE49-F238E27FC236}">
                <a16:creationId xmlns:a16="http://schemas.microsoft.com/office/drawing/2014/main" id="{A5E2756F-B13F-ED0E-7310-1A72C4B89404}"/>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7</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8F2E8130-6501-73BC-F35C-4BE183B2142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D32E3A4B-8C74-6887-6517-A2B21C950B25}"/>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 I hvilket område bor du?</a:t>
            </a:r>
          </a:p>
        </p:txBody>
      </p:sp>
      <p:pic>
        <p:nvPicPr>
          <p:cNvPr id="5" name="Billede 4" descr="BL.png">
            <a:extLst>
              <a:ext uri="{FF2B5EF4-FFF2-40B4-BE49-F238E27FC236}">
                <a16:creationId xmlns:a16="http://schemas.microsoft.com/office/drawing/2014/main" id="{C55571CC-60AA-8DB1-85B6-5F98AF4433BE}"/>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3D333CF5-14CF-42DE-8E3A-630DE764E36E}"/>
              </a:ext>
            </a:extLst>
          </p:cNvPr>
          <p:cNvGraphicFramePr>
            <a:graphicFrameLocks/>
          </p:cNvGraphicFramePr>
          <p:nvPr>
            <p:extLst>
              <p:ext uri="{D42A27DB-BD31-4B8C-83A1-F6EECF244321}">
                <p14:modId xmlns:p14="http://schemas.microsoft.com/office/powerpoint/2010/main" val="1358307874"/>
              </p:ext>
            </p:extLst>
          </p:nvPr>
        </p:nvGraphicFramePr>
        <p:xfrm>
          <a:off x="2238494" y="338026"/>
          <a:ext cx="9077206" cy="59484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208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hvad deltagerne stemte på ved seneste kommunalvalg i 2021.</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238494" y="648433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Kan du huske, hvilket parti du stemte på ved seneste kommunalvalg i 2021?</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21,9 % af de adspurgte fra ”Landkommunerne” stemte på Socialdemokratiet ved kommunalvalget i 2021. (n=1.006)</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8</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5. Kan du huske, hvilket parti, du stemte på i forbindelse med seneste kommunalvalg i 2021.</a:t>
            </a:r>
          </a:p>
        </p:txBody>
      </p:sp>
      <p:pic>
        <p:nvPicPr>
          <p:cNvPr id="5" name="Billede 4" descr="BL.png">
            <a:extLst>
              <a:ext uri="{FF2B5EF4-FFF2-40B4-BE49-F238E27FC236}">
                <a16:creationId xmlns:a16="http://schemas.microsoft.com/office/drawing/2014/main" id="{4BCA9407-3DC0-4B66-6E7D-7DE75ACB9E23}"/>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10" name="Tabel 9">
            <a:extLst>
              <a:ext uri="{FF2B5EF4-FFF2-40B4-BE49-F238E27FC236}">
                <a16:creationId xmlns:a16="http://schemas.microsoft.com/office/drawing/2014/main" id="{FF7D8C39-8942-2579-EFC2-5073DFA11A67}"/>
              </a:ext>
            </a:extLst>
          </p:cNvPr>
          <p:cNvGraphicFramePr>
            <a:graphicFrameLocks noGrp="1"/>
          </p:cNvGraphicFramePr>
          <p:nvPr>
            <p:extLst>
              <p:ext uri="{D42A27DB-BD31-4B8C-83A1-F6EECF244321}">
                <p14:modId xmlns:p14="http://schemas.microsoft.com/office/powerpoint/2010/main" val="2648050242"/>
              </p:ext>
            </p:extLst>
          </p:nvPr>
        </p:nvGraphicFramePr>
        <p:xfrm>
          <a:off x="182482" y="4018548"/>
          <a:ext cx="11482128" cy="2298444"/>
        </p:xfrm>
        <a:graphic>
          <a:graphicData uri="http://schemas.openxmlformats.org/drawingml/2006/table">
            <a:tbl>
              <a:tblPr/>
              <a:tblGrid>
                <a:gridCol w="2096273">
                  <a:extLst>
                    <a:ext uri="{9D8B030D-6E8A-4147-A177-3AD203B41FA5}">
                      <a16:colId xmlns:a16="http://schemas.microsoft.com/office/drawing/2014/main" val="3572895043"/>
                    </a:ext>
                  </a:extLst>
                </a:gridCol>
                <a:gridCol w="899755">
                  <a:extLst>
                    <a:ext uri="{9D8B030D-6E8A-4147-A177-3AD203B41FA5}">
                      <a16:colId xmlns:a16="http://schemas.microsoft.com/office/drawing/2014/main" val="2430863795"/>
                    </a:ext>
                  </a:extLst>
                </a:gridCol>
                <a:gridCol w="606150">
                  <a:extLst>
                    <a:ext uri="{9D8B030D-6E8A-4147-A177-3AD203B41FA5}">
                      <a16:colId xmlns:a16="http://schemas.microsoft.com/office/drawing/2014/main" val="4220674978"/>
                    </a:ext>
                  </a:extLst>
                </a:gridCol>
                <a:gridCol w="606150">
                  <a:extLst>
                    <a:ext uri="{9D8B030D-6E8A-4147-A177-3AD203B41FA5}">
                      <a16:colId xmlns:a16="http://schemas.microsoft.com/office/drawing/2014/main" val="1013683637"/>
                    </a:ext>
                  </a:extLst>
                </a:gridCol>
                <a:gridCol w="606150">
                  <a:extLst>
                    <a:ext uri="{9D8B030D-6E8A-4147-A177-3AD203B41FA5}">
                      <a16:colId xmlns:a16="http://schemas.microsoft.com/office/drawing/2014/main" val="981884141"/>
                    </a:ext>
                  </a:extLst>
                </a:gridCol>
                <a:gridCol w="606150">
                  <a:extLst>
                    <a:ext uri="{9D8B030D-6E8A-4147-A177-3AD203B41FA5}">
                      <a16:colId xmlns:a16="http://schemas.microsoft.com/office/drawing/2014/main" val="3804009209"/>
                    </a:ext>
                  </a:extLst>
                </a:gridCol>
                <a:gridCol w="606150">
                  <a:extLst>
                    <a:ext uri="{9D8B030D-6E8A-4147-A177-3AD203B41FA5}">
                      <a16:colId xmlns:a16="http://schemas.microsoft.com/office/drawing/2014/main" val="3604020163"/>
                    </a:ext>
                  </a:extLst>
                </a:gridCol>
                <a:gridCol w="606150">
                  <a:extLst>
                    <a:ext uri="{9D8B030D-6E8A-4147-A177-3AD203B41FA5}">
                      <a16:colId xmlns:a16="http://schemas.microsoft.com/office/drawing/2014/main" val="2338139521"/>
                    </a:ext>
                  </a:extLst>
                </a:gridCol>
                <a:gridCol w="606150">
                  <a:extLst>
                    <a:ext uri="{9D8B030D-6E8A-4147-A177-3AD203B41FA5}">
                      <a16:colId xmlns:a16="http://schemas.microsoft.com/office/drawing/2014/main" val="1398348799"/>
                    </a:ext>
                  </a:extLst>
                </a:gridCol>
                <a:gridCol w="606150">
                  <a:extLst>
                    <a:ext uri="{9D8B030D-6E8A-4147-A177-3AD203B41FA5}">
                      <a16:colId xmlns:a16="http://schemas.microsoft.com/office/drawing/2014/main" val="1417192259"/>
                    </a:ext>
                  </a:extLst>
                </a:gridCol>
                <a:gridCol w="606150">
                  <a:extLst>
                    <a:ext uri="{9D8B030D-6E8A-4147-A177-3AD203B41FA5}">
                      <a16:colId xmlns:a16="http://schemas.microsoft.com/office/drawing/2014/main" val="2004424868"/>
                    </a:ext>
                  </a:extLst>
                </a:gridCol>
                <a:gridCol w="606150">
                  <a:extLst>
                    <a:ext uri="{9D8B030D-6E8A-4147-A177-3AD203B41FA5}">
                      <a16:colId xmlns:a16="http://schemas.microsoft.com/office/drawing/2014/main" val="1820289053"/>
                    </a:ext>
                  </a:extLst>
                </a:gridCol>
                <a:gridCol w="606150">
                  <a:extLst>
                    <a:ext uri="{9D8B030D-6E8A-4147-A177-3AD203B41FA5}">
                      <a16:colId xmlns:a16="http://schemas.microsoft.com/office/drawing/2014/main" val="3193759905"/>
                    </a:ext>
                  </a:extLst>
                </a:gridCol>
                <a:gridCol w="606150">
                  <a:extLst>
                    <a:ext uri="{9D8B030D-6E8A-4147-A177-3AD203B41FA5}">
                      <a16:colId xmlns:a16="http://schemas.microsoft.com/office/drawing/2014/main" val="264501589"/>
                    </a:ext>
                  </a:extLst>
                </a:gridCol>
                <a:gridCol w="606150">
                  <a:extLst>
                    <a:ext uri="{9D8B030D-6E8A-4147-A177-3AD203B41FA5}">
                      <a16:colId xmlns:a16="http://schemas.microsoft.com/office/drawing/2014/main" val="390493285"/>
                    </a:ext>
                  </a:extLst>
                </a:gridCol>
                <a:gridCol w="606150">
                  <a:extLst>
                    <a:ext uri="{9D8B030D-6E8A-4147-A177-3AD203B41FA5}">
                      <a16:colId xmlns:a16="http://schemas.microsoft.com/office/drawing/2014/main" val="1297576380"/>
                    </a:ext>
                  </a:extLst>
                </a:gridCol>
              </a:tblGrid>
              <a:tr h="97028">
                <a:tc>
                  <a:txBody>
                    <a:bodyPr/>
                    <a:lstStyle/>
                    <a:p>
                      <a:pPr algn="l" fontAlgn="b">
                        <a:buNone/>
                      </a:pPr>
                      <a:r>
                        <a:rPr lang="da-DK" sz="7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7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7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7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7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7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738362434"/>
                  </a:ext>
                </a:extLst>
              </a:tr>
              <a:tr h="186759">
                <a:tc>
                  <a:txBody>
                    <a:bodyPr/>
                    <a:lstStyle/>
                    <a:p>
                      <a:pPr algn="l" fontAlgn="b">
                        <a:buNone/>
                      </a:pPr>
                      <a:r>
                        <a:rPr lang="da-DK" sz="700" b="1" i="0" u="none" strike="noStrike" dirty="0">
                          <a:solidFill>
                            <a:srgbClr val="000000"/>
                          </a:solidFill>
                          <a:effectLst/>
                          <a:latin typeface="Aptos Narrow" panose="020B0004020202020204" pitchFamily="34" charset="0"/>
                        </a:rPr>
                        <a:t>5 Hvilket parti stemte du på i 2021?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7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7052433"/>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Socialdemokratiet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21,9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1691416"/>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Venstre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8900509"/>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Dansk Folkeparti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884808"/>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Danmarks Demokraterne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1139883"/>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Enhedslisten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575039"/>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Socialistisk Folkeparti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7550502"/>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Det Radikale Venstre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7913183"/>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Det Konservative Folkeparti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5947317"/>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Liberal Alliance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1227366"/>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Nye Borgerlige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9460297"/>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Alternativet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6738123"/>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Andet 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5511816"/>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Lokal liste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3427792"/>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Stemte blankt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1362987"/>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Stemte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8,6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8123435"/>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Ønsker ikke at oplyse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804571"/>
                  </a:ext>
                </a:extLst>
              </a:tr>
              <a:tr h="97028">
                <a:tc>
                  <a:txBody>
                    <a:bodyPr/>
                    <a:lstStyle/>
                    <a:p>
                      <a:pPr algn="l" fontAlgn="b">
                        <a:buNone/>
                      </a:pPr>
                      <a:r>
                        <a:rPr lang="da-DK" sz="700" b="0" i="0" u="none" strike="noStrike" dirty="0">
                          <a:solidFill>
                            <a:srgbClr val="000000"/>
                          </a:solidFill>
                          <a:effectLst/>
                          <a:latin typeface="Aptos Narrow" panose="020B0004020202020204" pitchFamily="34" charset="0"/>
                        </a:rPr>
                        <a:t>Husker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17,5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4398052"/>
                  </a:ext>
                </a:extLst>
              </a:tr>
            </a:tbl>
          </a:graphicData>
        </a:graphic>
      </p:graphicFrame>
      <p:graphicFrame>
        <p:nvGraphicFramePr>
          <p:cNvPr id="4" name="Diagram 3">
            <a:extLst>
              <a:ext uri="{FF2B5EF4-FFF2-40B4-BE49-F238E27FC236}">
                <a16:creationId xmlns:a16="http://schemas.microsoft.com/office/drawing/2014/main" id="{62A01FF6-E648-46CB-87A6-3779D6627040}"/>
              </a:ext>
            </a:extLst>
          </p:cNvPr>
          <p:cNvGraphicFramePr>
            <a:graphicFrameLocks/>
          </p:cNvGraphicFramePr>
          <p:nvPr>
            <p:extLst>
              <p:ext uri="{D42A27DB-BD31-4B8C-83A1-F6EECF244321}">
                <p14:modId xmlns:p14="http://schemas.microsoft.com/office/powerpoint/2010/main" val="1200107928"/>
              </p:ext>
            </p:extLst>
          </p:nvPr>
        </p:nvGraphicFramePr>
        <p:xfrm>
          <a:off x="2124075" y="208546"/>
          <a:ext cx="9269026" cy="36556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62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hvad deltagerne vil stemme på, hvis der var kommunalvalg nu..</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238494" y="648433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Hvad hælder du til at stemme på, hvis der var kommunalvalg nu?</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14,1 % af de adspurgte fra Landkommunerne vil stemme på Socialdemokratiet, hvis der var kommunalvalg nu. (n=1.006)</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9</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6. Hvad hælder du til at stemme på, hvis der var nu?</a:t>
            </a:r>
          </a:p>
        </p:txBody>
      </p:sp>
      <p:pic>
        <p:nvPicPr>
          <p:cNvPr id="9" name="Billede 8" descr="BL.png">
            <a:extLst>
              <a:ext uri="{FF2B5EF4-FFF2-40B4-BE49-F238E27FC236}">
                <a16:creationId xmlns:a16="http://schemas.microsoft.com/office/drawing/2014/main" id="{DD72248C-2C56-E7E8-83A7-E0200FC9C82A}"/>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Tabel 4">
            <a:extLst>
              <a:ext uri="{FF2B5EF4-FFF2-40B4-BE49-F238E27FC236}">
                <a16:creationId xmlns:a16="http://schemas.microsoft.com/office/drawing/2014/main" id="{7EBF3B35-ED68-4C93-CA18-CD0B0873ECA7}"/>
              </a:ext>
            </a:extLst>
          </p:cNvPr>
          <p:cNvGraphicFramePr>
            <a:graphicFrameLocks noGrp="1"/>
          </p:cNvGraphicFramePr>
          <p:nvPr>
            <p:extLst>
              <p:ext uri="{D42A27DB-BD31-4B8C-83A1-F6EECF244321}">
                <p14:modId xmlns:p14="http://schemas.microsoft.com/office/powerpoint/2010/main" val="2724919724"/>
              </p:ext>
            </p:extLst>
          </p:nvPr>
        </p:nvGraphicFramePr>
        <p:xfrm>
          <a:off x="230608" y="3984117"/>
          <a:ext cx="11139227" cy="2413800"/>
        </p:xfrm>
        <a:graphic>
          <a:graphicData uri="http://schemas.openxmlformats.org/drawingml/2006/table">
            <a:tbl>
              <a:tblPr/>
              <a:tblGrid>
                <a:gridCol w="2033670">
                  <a:extLst>
                    <a:ext uri="{9D8B030D-6E8A-4147-A177-3AD203B41FA5}">
                      <a16:colId xmlns:a16="http://schemas.microsoft.com/office/drawing/2014/main" val="3343253277"/>
                    </a:ext>
                  </a:extLst>
                </a:gridCol>
                <a:gridCol w="872885">
                  <a:extLst>
                    <a:ext uri="{9D8B030D-6E8A-4147-A177-3AD203B41FA5}">
                      <a16:colId xmlns:a16="http://schemas.microsoft.com/office/drawing/2014/main" val="3612326418"/>
                    </a:ext>
                  </a:extLst>
                </a:gridCol>
                <a:gridCol w="588048">
                  <a:extLst>
                    <a:ext uri="{9D8B030D-6E8A-4147-A177-3AD203B41FA5}">
                      <a16:colId xmlns:a16="http://schemas.microsoft.com/office/drawing/2014/main" val="3209260702"/>
                    </a:ext>
                  </a:extLst>
                </a:gridCol>
                <a:gridCol w="588048">
                  <a:extLst>
                    <a:ext uri="{9D8B030D-6E8A-4147-A177-3AD203B41FA5}">
                      <a16:colId xmlns:a16="http://schemas.microsoft.com/office/drawing/2014/main" val="1167592600"/>
                    </a:ext>
                  </a:extLst>
                </a:gridCol>
                <a:gridCol w="588048">
                  <a:extLst>
                    <a:ext uri="{9D8B030D-6E8A-4147-A177-3AD203B41FA5}">
                      <a16:colId xmlns:a16="http://schemas.microsoft.com/office/drawing/2014/main" val="903126209"/>
                    </a:ext>
                  </a:extLst>
                </a:gridCol>
                <a:gridCol w="588048">
                  <a:extLst>
                    <a:ext uri="{9D8B030D-6E8A-4147-A177-3AD203B41FA5}">
                      <a16:colId xmlns:a16="http://schemas.microsoft.com/office/drawing/2014/main" val="119069818"/>
                    </a:ext>
                  </a:extLst>
                </a:gridCol>
                <a:gridCol w="588048">
                  <a:extLst>
                    <a:ext uri="{9D8B030D-6E8A-4147-A177-3AD203B41FA5}">
                      <a16:colId xmlns:a16="http://schemas.microsoft.com/office/drawing/2014/main" val="774956006"/>
                    </a:ext>
                  </a:extLst>
                </a:gridCol>
                <a:gridCol w="588048">
                  <a:extLst>
                    <a:ext uri="{9D8B030D-6E8A-4147-A177-3AD203B41FA5}">
                      <a16:colId xmlns:a16="http://schemas.microsoft.com/office/drawing/2014/main" val="1339517873"/>
                    </a:ext>
                  </a:extLst>
                </a:gridCol>
                <a:gridCol w="588048">
                  <a:extLst>
                    <a:ext uri="{9D8B030D-6E8A-4147-A177-3AD203B41FA5}">
                      <a16:colId xmlns:a16="http://schemas.microsoft.com/office/drawing/2014/main" val="3918474486"/>
                    </a:ext>
                  </a:extLst>
                </a:gridCol>
                <a:gridCol w="588048">
                  <a:extLst>
                    <a:ext uri="{9D8B030D-6E8A-4147-A177-3AD203B41FA5}">
                      <a16:colId xmlns:a16="http://schemas.microsoft.com/office/drawing/2014/main" val="3287629649"/>
                    </a:ext>
                  </a:extLst>
                </a:gridCol>
                <a:gridCol w="588048">
                  <a:extLst>
                    <a:ext uri="{9D8B030D-6E8A-4147-A177-3AD203B41FA5}">
                      <a16:colId xmlns:a16="http://schemas.microsoft.com/office/drawing/2014/main" val="2190300629"/>
                    </a:ext>
                  </a:extLst>
                </a:gridCol>
                <a:gridCol w="588048">
                  <a:extLst>
                    <a:ext uri="{9D8B030D-6E8A-4147-A177-3AD203B41FA5}">
                      <a16:colId xmlns:a16="http://schemas.microsoft.com/office/drawing/2014/main" val="3790790043"/>
                    </a:ext>
                  </a:extLst>
                </a:gridCol>
                <a:gridCol w="588048">
                  <a:extLst>
                    <a:ext uri="{9D8B030D-6E8A-4147-A177-3AD203B41FA5}">
                      <a16:colId xmlns:a16="http://schemas.microsoft.com/office/drawing/2014/main" val="1548339705"/>
                    </a:ext>
                  </a:extLst>
                </a:gridCol>
                <a:gridCol w="588048">
                  <a:extLst>
                    <a:ext uri="{9D8B030D-6E8A-4147-A177-3AD203B41FA5}">
                      <a16:colId xmlns:a16="http://schemas.microsoft.com/office/drawing/2014/main" val="971541376"/>
                    </a:ext>
                  </a:extLst>
                </a:gridCol>
                <a:gridCol w="588048">
                  <a:extLst>
                    <a:ext uri="{9D8B030D-6E8A-4147-A177-3AD203B41FA5}">
                      <a16:colId xmlns:a16="http://schemas.microsoft.com/office/drawing/2014/main" val="2500587892"/>
                    </a:ext>
                  </a:extLst>
                </a:gridCol>
                <a:gridCol w="588048">
                  <a:extLst>
                    <a:ext uri="{9D8B030D-6E8A-4147-A177-3AD203B41FA5}">
                      <a16:colId xmlns:a16="http://schemas.microsoft.com/office/drawing/2014/main" val="2717367419"/>
                    </a:ext>
                  </a:extLst>
                </a:gridCol>
              </a:tblGrid>
              <a:tr h="80649">
                <a:tc>
                  <a:txBody>
                    <a:bodyPr/>
                    <a:lstStyle/>
                    <a:p>
                      <a:pPr algn="l" fontAlgn="b">
                        <a:buNone/>
                      </a:pPr>
                      <a:r>
                        <a:rPr lang="da-DK" sz="7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7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7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7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7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7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2251353"/>
                  </a:ext>
                </a:extLst>
              </a:tr>
              <a:tr h="155232">
                <a:tc>
                  <a:txBody>
                    <a:bodyPr/>
                    <a:lstStyle/>
                    <a:p>
                      <a:pPr algn="l" fontAlgn="b">
                        <a:buNone/>
                      </a:pPr>
                      <a:r>
                        <a:rPr lang="da-DK" sz="700" b="1" i="0" u="none" strike="noStrike" dirty="0">
                          <a:solidFill>
                            <a:srgbClr val="000000"/>
                          </a:solidFill>
                          <a:effectLst/>
                          <a:latin typeface="Aptos Narrow" panose="020B0004020202020204" pitchFamily="34" charset="0"/>
                        </a:rPr>
                        <a:t>6 Hvilket parti vil du stemme på 2025?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7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2765066"/>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Socialdemokratiet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2323386"/>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Venstre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3263857"/>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Dansk Folkeparti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7017786"/>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Danmarks Demokraterne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7468024"/>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Enhedslisten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551875"/>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Socialistisk Folkeparti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066343"/>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Det Radikale Venstre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5515080"/>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Det Konservative Folkeparti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2623006"/>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Liberal Alliance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07149"/>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Nye Borgerlige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2200668"/>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Alternativet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34565"/>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Moderaterne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22827"/>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Andet 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0177652"/>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Lokal liste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5748924"/>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Stemmer blankt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629147"/>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Stemmer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7407027"/>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Ønsker ikke at oplyse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6935383"/>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Ved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27,7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241734"/>
                  </a:ext>
                </a:extLst>
              </a:tr>
            </a:tbl>
          </a:graphicData>
        </a:graphic>
      </p:graphicFrame>
      <p:graphicFrame>
        <p:nvGraphicFramePr>
          <p:cNvPr id="2" name="Diagram 1">
            <a:extLst>
              <a:ext uri="{FF2B5EF4-FFF2-40B4-BE49-F238E27FC236}">
                <a16:creationId xmlns:a16="http://schemas.microsoft.com/office/drawing/2014/main" id="{9ECFD587-CD5C-4EFF-BA29-5E5E80CB4108}"/>
              </a:ext>
            </a:extLst>
          </p:cNvPr>
          <p:cNvGraphicFramePr>
            <a:graphicFrameLocks/>
          </p:cNvGraphicFramePr>
          <p:nvPr>
            <p:extLst>
              <p:ext uri="{D42A27DB-BD31-4B8C-83A1-F6EECF244321}">
                <p14:modId xmlns:p14="http://schemas.microsoft.com/office/powerpoint/2010/main" val="1557734799"/>
              </p:ext>
            </p:extLst>
          </p:nvPr>
        </p:nvGraphicFramePr>
        <p:xfrm>
          <a:off x="2293269" y="172453"/>
          <a:ext cx="9076566" cy="36355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1751928"/>
      </p:ext>
    </p:extLst>
  </p:cSld>
  <p:clrMapOvr>
    <a:masterClrMapping/>
  </p:clrMapOvr>
</p:sld>
</file>

<file path=ppt/theme/theme1.xml><?xml version="1.0" encoding="utf-8"?>
<a:theme xmlns:a="http://schemas.openxmlformats.org/drawingml/2006/main" name="Office-tem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b4bb08-b494-46db-aa47-21f45e5b4588" xsi:nil="true"/>
    <lcf76f155ced4ddcb4097134ff3c332f xmlns="09288e77-0e85-45cd-a3a4-9c3c3089d1a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AD7D7C099E9EC46BE62FE5EA25EF693" ma:contentTypeVersion="17" ma:contentTypeDescription="Opret et nyt dokument." ma:contentTypeScope="" ma:versionID="7f22c90c8678303c8c545e98ceeab36d">
  <xsd:schema xmlns:xsd="http://www.w3.org/2001/XMLSchema" xmlns:xs="http://www.w3.org/2001/XMLSchema" xmlns:p="http://schemas.microsoft.com/office/2006/metadata/properties" xmlns:ns2="09288e77-0e85-45cd-a3a4-9c3c3089d1a5" xmlns:ns3="16b4bb08-b494-46db-aa47-21f45e5b4588" targetNamespace="http://schemas.microsoft.com/office/2006/metadata/properties" ma:root="true" ma:fieldsID="69c4c34264c7d9a55def36a66b567f53" ns2:_="" ns3:_="">
    <xsd:import namespace="09288e77-0e85-45cd-a3a4-9c3c3089d1a5"/>
    <xsd:import namespace="16b4bb08-b494-46db-aa47-21f45e5b45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88e77-0e85-45cd-a3a4-9c3c3089d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9e871484-0176-4051-904e-ed045ab765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b4bb08-b494-46db-aa47-21f45e5b458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a5b95bc-1afe-48e3-a307-833c987928bc}" ma:internalName="TaxCatchAll" ma:showField="CatchAllData" ma:web="16b4bb08-b494-46db-aa47-21f45e5b4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D48FE9-BB2F-4A23-9D3A-83684B1ACB10}">
  <ds:schemaRefs>
    <ds:schemaRef ds:uri="http://schemas.microsoft.com/office/2006/metadata/properties"/>
    <ds:schemaRef ds:uri="http://purl.org/dc/terms/"/>
    <ds:schemaRef ds:uri="09288e77-0e85-45cd-a3a4-9c3c3089d1a5"/>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16b4bb08-b494-46db-aa47-21f45e5b4588"/>
    <ds:schemaRef ds:uri="http://purl.org/dc/elements/1.1/"/>
  </ds:schemaRefs>
</ds:datastoreItem>
</file>

<file path=customXml/itemProps2.xml><?xml version="1.0" encoding="utf-8"?>
<ds:datastoreItem xmlns:ds="http://schemas.openxmlformats.org/officeDocument/2006/customXml" ds:itemID="{CC394CED-0533-47DC-8B64-5B7BB21753D1}">
  <ds:schemaRefs>
    <ds:schemaRef ds:uri="http://schemas.microsoft.com/sharepoint/v3/contenttype/forms"/>
  </ds:schemaRefs>
</ds:datastoreItem>
</file>

<file path=customXml/itemProps3.xml><?xml version="1.0" encoding="utf-8"?>
<ds:datastoreItem xmlns:ds="http://schemas.openxmlformats.org/officeDocument/2006/customXml" ds:itemID="{D5435664-2385-4CB3-900A-187A55415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88e77-0e85-45cd-a3a4-9c3c3089d1a5"/>
    <ds:schemaRef ds:uri="16b4bb08-b494-46db-aa47-21f45e5b45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2838</TotalTime>
  <Words>6378</Words>
  <Application>Microsoft Office PowerPoint</Application>
  <PresentationFormat>Widescreen</PresentationFormat>
  <Paragraphs>3550</Paragraphs>
  <Slides>34</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34</vt:i4>
      </vt:variant>
    </vt:vector>
  </HeadingPairs>
  <TitlesOfParts>
    <vt:vector size="42" baseType="lpstr">
      <vt:lpstr>Aptos Narrow</vt:lpstr>
      <vt:lpstr>Arial</vt:lpstr>
      <vt:lpstr>Arial Nova Cond Light</vt:lpstr>
      <vt:lpstr>Bahnschrift Light Condensed</vt:lpstr>
      <vt:lpstr>Calibri</vt:lpstr>
      <vt:lpstr>Calibri Light</vt:lpstr>
      <vt:lpstr>Tahoma</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René Frederiksen</dc:creator>
  <cp:lastModifiedBy>Regnar M. Nielsen</cp:lastModifiedBy>
  <cp:revision>8</cp:revision>
  <dcterms:created xsi:type="dcterms:W3CDTF">2020-10-28T09:39:37Z</dcterms:created>
  <dcterms:modified xsi:type="dcterms:W3CDTF">2025-10-13T12:49:14Z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0x010100CAD7D7C099E9EC46BE62FE5EA25EF693</vt:lpwstr>
  </property>
  <property fmtid="{D5CDD505-2E9C-101B-9397-08002B2CF9AE}" pid="3" name="MediaServiceImageTags">
    <vt:lpwstr/>
  </property>
</Properties>
</file>